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3" r:id="rId3"/>
    <p:sldId id="260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nzia Tecce" initials="CT" lastIdx="4" clrIdx="0">
    <p:extLst>
      <p:ext uri="{19B8F6BF-5375-455C-9EA6-DF929625EA0E}">
        <p15:presenceInfo xmlns:p15="http://schemas.microsoft.com/office/powerpoint/2012/main" userId="S-1-5-21-1562141175-1519444472-136855850-1122" providerId="AD"/>
      </p:ext>
    </p:extLst>
  </p:cmAuthor>
  <p:cmAuthor id="2" name="Claire Medina" initials="CM" lastIdx="5" clrIdx="1">
    <p:extLst>
      <p:ext uri="{19B8F6BF-5375-455C-9EA6-DF929625EA0E}">
        <p15:presenceInfo xmlns:p15="http://schemas.microsoft.com/office/powerpoint/2012/main" userId="S-1-5-21-1562141175-1519444472-136855850-1377" providerId="AD"/>
      </p:ext>
    </p:extLst>
  </p:cmAuthor>
  <p:cmAuthor id="3" name="Peter Kulemeka" initials="PK" lastIdx="1" clrIdx="2">
    <p:extLst>
      <p:ext uri="{19B8F6BF-5375-455C-9EA6-DF929625EA0E}">
        <p15:presenceInfo xmlns:p15="http://schemas.microsoft.com/office/powerpoint/2012/main" userId="S-1-5-21-1562141175-1519444472-136855850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79" autoAdjust="0"/>
    <p:restoredTop sz="94660"/>
  </p:normalViewPr>
  <p:slideViewPr>
    <p:cSldViewPr snapToGrid="0">
      <p:cViewPr varScale="1">
        <p:scale>
          <a:sx n="72" d="100"/>
          <a:sy n="72" d="100"/>
        </p:scale>
        <p:origin x="252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23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6-30T13:18:38.133" idx="1">
    <p:pos x="6881" y="2417"/>
    <p:text>Which Ministries, what exactly are we going to do, as it relates to disasters and climate change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6-30T13:41:52.225" idx="3">
    <p:pos x="3794" y="2630"/>
    <p:text>Cinzia do we not want to include output on value addition ?</p:text>
    <p:extLst>
      <p:ext uri="{C676402C-5697-4E1C-873F-D02D1690AC5C}">
        <p15:threadingInfo xmlns:p15="http://schemas.microsoft.com/office/powerpoint/2012/main" timeZoneBias="-120"/>
      </p:ext>
    </p:extLst>
  </p:cm>
  <p:cm authorId="1" dt="2017-07-05T12:01:07.167" idx="4">
    <p:pos x="3794" y="2726"/>
    <p:text>Done</p:text>
    <p:extLst>
      <p:ext uri="{C676402C-5697-4E1C-873F-D02D1690AC5C}">
        <p15:threadingInfo xmlns:p15="http://schemas.microsoft.com/office/powerpoint/2012/main" timeZoneBias="-120">
          <p15:parentCm authorId="2" idx="3"/>
        </p15:threadingInfo>
      </p:ext>
    </p:extLst>
  </p:cm>
  <p:cm authorId="2" dt="2017-06-30T13:44:55.329" idx="4">
    <p:pos x="7161" y="3349"/>
    <p:text>Cinzia - please unpack "improve" and be more specific on exactly we want from the public sector institutions</p:text>
    <p:extLst>
      <p:ext uri="{C676402C-5697-4E1C-873F-D02D1690AC5C}">
        <p15:threadingInfo xmlns:p15="http://schemas.microsoft.com/office/powerpoint/2012/main" timeZoneBias="-120"/>
      </p:ext>
    </p:extLst>
  </p:cm>
  <p:cm authorId="1" dt="2017-07-05T12:00:30.011" idx="3">
    <p:pos x="7161" y="3445"/>
    <p:text>I rephrased it but it s recommended to remove this as we will not be in a position to report on progress and we have in pipeline no planned intervention in this area</p:text>
    <p:extLst>
      <p:ext uri="{C676402C-5697-4E1C-873F-D02D1690AC5C}">
        <p15:threadingInfo xmlns:p15="http://schemas.microsoft.com/office/powerpoint/2012/main" timeZoneBias="-120">
          <p15:parentCm authorId="2" idx="4"/>
        </p15:threadingInfo>
      </p:ext>
    </p:extLst>
  </p:cm>
  <p:cm authorId="2" dt="2017-06-30T13:45:30.958" idx="5">
    <p:pos x="7295" y="3910"/>
    <p:text>This is an outcome statement</p:text>
    <p:extLst mod="1">
      <p:ext uri="{C676402C-5697-4E1C-873F-D02D1690AC5C}">
        <p15:threadingInfo xmlns:p15="http://schemas.microsoft.com/office/powerpoint/2012/main" timeZoneBias="-120"/>
      </p:ext>
    </p:extLst>
  </p:cm>
  <p:cm authorId="1" dt="2017-07-05T11:59:03.552" idx="2">
    <p:pos x="7295" y="4006"/>
    <p:text>I originally removed this since there is no current plan for UNDP to be working on the Business Enabling Environment hence it would be difficult to report on progress. I suggest we remove this</p:text>
    <p:extLst>
      <p:ext uri="{C676402C-5697-4E1C-873F-D02D1690AC5C}">
        <p15:threadingInfo xmlns:p15="http://schemas.microsoft.com/office/powerpoint/2012/main" timeZoneBias="-120">
          <p15:parentCm authorId="2" idx="5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662A2-C5E3-4403-85CD-C13DD7F84BA1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D4AFD-76B8-4D96-866F-A1B7CF688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6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Through JLOS we can reach both justice system and law enforcement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Technical assistance activities: (Activity level: Constitutional reform, rights-based and gender-sensitive law reform issues, electoral reform, transitional justice,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Advocacy activities: Access to equitable justice, access to legal aid (esp for women and vulnerable/ GBV survivors);  people-centred and gender-sensitive; outreach, accountability of JLOS and justice system;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Institution act: Activities: HRBA, citizen involvement, e-system, participation of women in legislature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Law enforcement : community policing system, e-systems, GBV, border management, professionalizing,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Justice system:  e-systems, M&amp;E, accountability,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Advocacy for access to equitable access to justice, access legal aid(esp for women and vulnerable/ GBV survivors))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Act empowerment: Informed communities, civic education, public awareness, capacity of CSOs/youth structures/media and women to participate, systems,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Key law reform issues include GBV, marriage and divorce bill, crime etc.</a:t>
            </a: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0486" indent="-273264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93057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30279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67502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04724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41947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79169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16393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24458" eaLnBrk="1" hangingPunct="1"/>
            <a:fld id="{8C16A01F-E428-C540-82DE-88994FF5315D}" type="slidenum">
              <a:rPr lang="en-US" sz="1200" kern="0">
                <a:latin typeface="Calibri" charset="0"/>
              </a:rPr>
              <a:pPr defTabSz="924458" eaLnBrk="1" hangingPunct="1"/>
              <a:t>4</a:t>
            </a:fld>
            <a:endParaRPr lang="en-US" sz="1200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31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Through JLOS we can reach both justice system and law enforcement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Technical assistance activities: (Activity level: Constitutional reform, rights-based and gender-sensitive law reform issues, electoral reform, transitional justice, 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Advocacy activities: Access to equitable justice, access to legal aid (esp for women and vulnerable/ GBV survivors);  people-centred and gender-sensitive; outreach, accountability of JLOS and justice system;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Institution act: Activities: HRBA, citizen involvement, e-system, participation of women in legislature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Law enforcement : community policing system, e-systems, GBV, border management, professionalizing,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Justice system:  e-systems, M&amp;E, accountability, </a:t>
            </a:r>
          </a:p>
          <a:p>
            <a:pPr eaLnBrk="1" hangingPunct="1">
              <a:spcBef>
                <a:spcPct val="0"/>
              </a:spcBef>
              <a:buFont typeface="Calibri Light" charset="0"/>
              <a:buNone/>
            </a:pPr>
            <a:r>
              <a:rPr lang="en-US">
                <a:latin typeface="Calibri" charset="0"/>
              </a:rPr>
              <a:t>Advocacy for access to equitable access to justice, access legal aid(esp for women and vulnerable/ GBV survivors))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Act empowerment: Informed communities, civic education, public awareness, capacity of CSOs/youth structures/media and women to participate, systems, 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Key law reform issues include GBV, marriage and divorce bill, crime etc.</a:t>
            </a: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0486" indent="-273264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93057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30279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67502" indent="-218612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04724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41947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79169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16393" indent="-21861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24458" eaLnBrk="1" hangingPunct="1"/>
            <a:fld id="{8C16A01F-E428-C540-82DE-88994FF5315D}" type="slidenum">
              <a:rPr lang="en-US" sz="1200" kern="0">
                <a:latin typeface="Calibri" charset="0"/>
              </a:rPr>
              <a:pPr defTabSz="924458" eaLnBrk="1" hangingPunct="1"/>
              <a:t>5</a:t>
            </a:fld>
            <a:endParaRPr lang="en-US" sz="1200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80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1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2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88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95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7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9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8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2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1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6B6DA-4557-43EE-9B4F-9613568C48E8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0D2B-5795-41C5-AB19-140AEB6BE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99598800"/>
              </p:ext>
            </p:extLst>
          </p:nvPr>
        </p:nvGraphicFramePr>
        <p:xfrm>
          <a:off x="-1" y="722391"/>
          <a:ext cx="12311408" cy="6691504"/>
        </p:xfrm>
        <a:graphic>
          <a:graphicData uri="http://schemas.openxmlformats.org/drawingml/2006/table">
            <a:tbl>
              <a:tblPr/>
              <a:tblGrid>
                <a:gridCol w="1707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1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4849">
                  <a:extLst>
                    <a:ext uri="{9D8B030D-6E8A-4147-A177-3AD203B41FA5}">
                      <a16:colId xmlns:a16="http://schemas.microsoft.com/office/drawing/2014/main" val="1275445354"/>
                    </a:ext>
                  </a:extLst>
                </a:gridCol>
              </a:tblGrid>
              <a:tr h="7177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UBJECT OF CHANGE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IMENSIONS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Q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UALIFIERS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Calibri" charset="0"/>
                          <a:cs typeface="Times New Roman" charset="0"/>
                        </a:rPr>
                        <a:t>Statement 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0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Sustainable and inclusive (equitable) economic development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By 2023 Malawi has accelerated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its transition to 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ustainable and inclusive economic development that is private sector driven and environmentally responsive,  targeting women,  youth </a:t>
                      </a:r>
                      <a:r>
                        <a:rPr lang="en-US" sz="1400" dirty="0">
                          <a:solidFill>
                            <a:schemeClr val="accent6"/>
                          </a:solidFill>
                        </a:rPr>
                        <a:t>and productive communities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strike="sngStrike" dirty="0">
                          <a:solidFill>
                            <a:schemeClr val="tx1"/>
                          </a:solidFill>
                        </a:rPr>
                        <a:t>and vulnerable households and communities.</a:t>
                      </a:r>
                      <a:r>
                        <a:rPr kumimoji="0" lang="en-US" sz="1400" b="1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 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Environment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Improved disaster risk reduction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Increased investment in sustainable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env’l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 mgmt.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Resilient households and communities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Increased usage of clean energy 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Increased investment in sustainable environment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al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management and disaster risk reduction to improve resilience of households and communities  to shocks; and strengthen markets for  affordable clean energy sources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</a:pPr>
                      <a:endParaRPr kumimoji="0" lang="en-US" sz="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</a:pPr>
                      <a:endParaRPr kumimoji="0" lang="en-US" sz="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3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Institutions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Functional decentralized and well devolved structures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Business and service-oriented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public and private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institutions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Transparent and accountable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Risk-informed development planning, budgeting, and priority setting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Active and inclusive community participation and ownership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Domestic resource mobilization for development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High quality policy implementation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lang="en-US" sz="1600" dirty="0"/>
                        <a:t>Institutions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/>
                        <a:t>that  are well resources,  risk informed, functional,  transparent, accountable and service oriented;  and support active and inclusive community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participation and ownership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76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Economic development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Catalytic youth entrepreneurship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Impact and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Social enterprise development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Innovation &amp; inclusive business solutions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AutoNum type="arabicPeriod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Times New Roman" charset="0"/>
                        </a:rPr>
                        <a:t>Trade facilitation 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A </a:t>
                      </a:r>
                      <a:r>
                        <a:rPr lang="en-US" sz="1600" strike="sngStrike" baseline="0" dirty="0">
                          <a:solidFill>
                            <a:srgbClr val="FF0000"/>
                          </a:solidFill>
                        </a:rPr>
                        <a:t>vibrant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accent6"/>
                          </a:solidFill>
                        </a:rPr>
                        <a:t>more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private sector driven economy that promotes entrepreneurship, </a:t>
                      </a:r>
                      <a:r>
                        <a:rPr lang="en-US" sz="1600" dirty="0">
                          <a:solidFill>
                            <a:schemeClr val="accent6"/>
                          </a:solidFill>
                        </a:rPr>
                        <a:t>business</a:t>
                      </a:r>
                      <a:r>
                        <a:rPr lang="en-US" sz="1600" baseline="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accent6"/>
                          </a:solidFill>
                        </a:rPr>
                        <a:t>innovation and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social impact,  </a:t>
                      </a:r>
                      <a:r>
                        <a:rPr lang="en-US" sz="1600" strike="sngStrike" baseline="0" dirty="0">
                          <a:solidFill>
                            <a:srgbClr val="FF0000"/>
                          </a:solidFill>
                        </a:rPr>
                        <a:t>innovation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and inclusive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business</a:t>
                      </a:r>
                      <a:r>
                        <a:rPr lang="en-US" sz="1600" dirty="0">
                          <a:solidFill>
                            <a:schemeClr val="accent6"/>
                          </a:solidFill>
                        </a:rPr>
                        <a:t>-led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solutions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3013457" y="1512573"/>
            <a:ext cx="0" cy="606073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774666" y="3060568"/>
            <a:ext cx="0" cy="606073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03582" y="-1"/>
            <a:ext cx="12173913" cy="1267444"/>
            <a:chOff x="213456" y="-25059"/>
            <a:chExt cx="12230217" cy="2044329"/>
          </a:xfrm>
        </p:grpSpPr>
        <p:sp>
          <p:nvSpPr>
            <p:cNvPr id="9" name="TextBox 8"/>
            <p:cNvSpPr txBox="1"/>
            <p:nvPr/>
          </p:nvSpPr>
          <p:spPr>
            <a:xfrm>
              <a:off x="1378643" y="281767"/>
              <a:ext cx="11065030" cy="1737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w Cen MT" panose="020B0602020104020603" pitchFamily="34" charset="0"/>
                </a:rPr>
                <a:t>SDQ Matrix: Resilience and </a:t>
              </a:r>
              <a:r>
                <a:rPr lang="en-US" sz="3200" b="1" ker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w Cen MT" panose="020B0602020104020603" pitchFamily="34" charset="0"/>
                </a:rPr>
                <a:t>Sustainable Growth (UNDP Malawi) </a:t>
              </a:r>
              <a:endParaRPr lang="en-US" sz="32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2" name="Picture 1" descr="SDQ Log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56" y="-25059"/>
              <a:ext cx="1165186" cy="1165186"/>
            </a:xfrm>
            <a:prstGeom prst="rect">
              <a:avLst/>
            </a:prstGeom>
          </p:spPr>
        </p:pic>
      </p:grpSp>
      <p:cxnSp>
        <p:nvCxnSpPr>
          <p:cNvPr id="19" name="Straight Arrow Connector 18"/>
          <p:cNvCxnSpPr/>
          <p:nvPr/>
        </p:nvCxnSpPr>
        <p:spPr>
          <a:xfrm>
            <a:off x="3167406" y="5279011"/>
            <a:ext cx="18854" cy="518473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6461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5988"/>
          </a:xfrm>
        </p:spPr>
        <p:txBody>
          <a:bodyPr>
            <a:normAutofit fontScale="90000"/>
          </a:bodyPr>
          <a:lstStyle/>
          <a:p>
            <a:r>
              <a:rPr lang="en-US" dirty="0"/>
              <a:t>One statement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1291473"/>
            <a:ext cx="9712751" cy="533557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i="1" dirty="0"/>
              <a:t>Big statement </a:t>
            </a:r>
          </a:p>
          <a:p>
            <a:pPr algn="l"/>
            <a:r>
              <a:rPr lang="en-US" dirty="0"/>
              <a:t>By 2023 Malawi has a </a:t>
            </a:r>
            <a:r>
              <a:rPr lang="en-US" dirty="0">
                <a:solidFill>
                  <a:schemeClr val="accent6"/>
                </a:solidFill>
              </a:rPr>
              <a:t>more </a:t>
            </a:r>
            <a:r>
              <a:rPr lang="en-US" dirty="0"/>
              <a:t>private sector driven economy that promotes entrepreneurship, </a:t>
            </a:r>
            <a:r>
              <a:rPr lang="en-US" dirty="0">
                <a:solidFill>
                  <a:schemeClr val="accent6"/>
                </a:solidFill>
              </a:rPr>
              <a:t>business innovation and </a:t>
            </a:r>
            <a:r>
              <a:rPr lang="en-US" dirty="0"/>
              <a:t>social impact, inclusive </a:t>
            </a:r>
            <a:r>
              <a:rPr lang="en-US" dirty="0">
                <a:solidFill>
                  <a:schemeClr val="accent6"/>
                </a:solidFill>
              </a:rPr>
              <a:t>business-led </a:t>
            </a:r>
            <a:r>
              <a:rPr lang="en-US" dirty="0"/>
              <a:t>solutions, </a:t>
            </a:r>
            <a:r>
              <a:rPr lang="en-US" dirty="0">
                <a:solidFill>
                  <a:schemeClr val="accent6"/>
                </a:solidFill>
              </a:rPr>
              <a:t>supported </a:t>
            </a:r>
            <a:r>
              <a:rPr lang="en-US" dirty="0"/>
              <a:t>by institutions that  are </a:t>
            </a:r>
            <a:r>
              <a:rPr lang="en-US" dirty="0">
                <a:solidFill>
                  <a:schemeClr val="accent6"/>
                </a:solidFill>
              </a:rPr>
              <a:t>service-oriented, better </a:t>
            </a:r>
            <a:r>
              <a:rPr lang="en-US" dirty="0"/>
              <a:t>resourced,  risk-informed, accountable, and that </a:t>
            </a:r>
            <a:r>
              <a:rPr lang="en-US" dirty="0">
                <a:solidFill>
                  <a:schemeClr val="accent6"/>
                </a:solidFill>
              </a:rPr>
              <a:t>encourages </a:t>
            </a:r>
            <a:r>
              <a:rPr lang="en-US" dirty="0"/>
              <a:t>active community participation leading to increased investment </a:t>
            </a:r>
            <a:r>
              <a:rPr lang="en-US" dirty="0">
                <a:solidFill>
                  <a:schemeClr val="accent6"/>
                </a:solidFill>
              </a:rPr>
              <a:t>in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manufacturing, agriculture and </a:t>
            </a:r>
            <a:r>
              <a:rPr lang="en-US" strike="sngStrike" dirty="0"/>
              <a:t>in </a:t>
            </a:r>
            <a:r>
              <a:rPr lang="en-US" dirty="0"/>
              <a:t>environmental sustainability</a:t>
            </a:r>
            <a:r>
              <a:rPr lang="en-US" strike="sngStrike" dirty="0"/>
              <a:t>, </a:t>
            </a:r>
            <a:r>
              <a:rPr lang="en-US" dirty="0"/>
              <a:t>climate change adaptation and disaster risk reduction to improve resilience of households and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communities  to shocks and strengthen market</a:t>
            </a:r>
            <a:r>
              <a:rPr lang="en-US" strike="sngStrike" dirty="0"/>
              <a:t>s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opportunities </a:t>
            </a:r>
            <a:r>
              <a:rPr lang="en-US" dirty="0"/>
              <a:t>for affordable clean energy source</a:t>
            </a:r>
            <a:r>
              <a:rPr lang="en-US" strike="sngStrike" dirty="0"/>
              <a:t>s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locally produced products.</a:t>
            </a:r>
          </a:p>
          <a:p>
            <a:pPr algn="l"/>
            <a:endParaRPr lang="en-US" b="1" i="1" dirty="0">
              <a:solidFill>
                <a:srgbClr val="FF0000"/>
              </a:solidFill>
            </a:endParaRPr>
          </a:p>
          <a:p>
            <a:pPr algn="l"/>
            <a:r>
              <a:rPr lang="en-US" b="1" i="1" dirty="0">
                <a:solidFill>
                  <a:srgbClr val="FF0000"/>
                </a:solidFill>
              </a:rPr>
              <a:t>Summarized statement 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By 2023 Malawi has accelerated its transition to </a:t>
            </a:r>
            <a:r>
              <a:rPr lang="en-US" dirty="0">
                <a:solidFill>
                  <a:schemeClr val="accent6"/>
                </a:solidFill>
              </a:rPr>
              <a:t>a more </a:t>
            </a:r>
            <a:r>
              <a:rPr lang="en-US" dirty="0">
                <a:solidFill>
                  <a:srgbClr val="FF0000"/>
                </a:solidFill>
              </a:rPr>
              <a:t>sustainable, climate-resilient and inclusive economic </a:t>
            </a:r>
            <a:r>
              <a:rPr lang="en-US" dirty="0">
                <a:solidFill>
                  <a:schemeClr val="accent6"/>
                </a:solidFill>
              </a:rPr>
              <a:t>growth pattern </a:t>
            </a:r>
            <a:r>
              <a:rPr lang="en-US" dirty="0">
                <a:solidFill>
                  <a:srgbClr val="FF0000"/>
                </a:solidFill>
              </a:rPr>
              <a:t>that is private sector driven and environmentally sustainable, targeting women, youth and </a:t>
            </a:r>
            <a:r>
              <a:rPr lang="en-US" dirty="0">
                <a:solidFill>
                  <a:schemeClr val="accent6"/>
                </a:solidFill>
              </a:rPr>
              <a:t>productive </a:t>
            </a:r>
            <a:r>
              <a:rPr lang="en-US" dirty="0">
                <a:solidFill>
                  <a:srgbClr val="FF0000"/>
                </a:solidFill>
              </a:rPr>
              <a:t>communities.  </a:t>
            </a:r>
          </a:p>
          <a:p>
            <a:pPr algn="l"/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20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817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en-US" sz="2400" dirty="0">
                <a:latin typeface="Tw Cen MT" panose="020B0602020104020603" pitchFamily="34" charset="0"/>
              </a:rPr>
            </a:br>
            <a:br>
              <a:rPr lang="en-US" sz="2400" dirty="0">
                <a:latin typeface="Tw Cen MT" panose="020B0602020104020603" pitchFamily="34" charset="0"/>
              </a:rPr>
            </a:br>
            <a:r>
              <a:rPr lang="en-US" sz="2400" dirty="0">
                <a:latin typeface="Tw Cen MT" panose="020B0602020104020603" pitchFamily="34" charset="0"/>
              </a:rPr>
              <a:t>Strategic intent: By </a:t>
            </a:r>
            <a:r>
              <a:rPr lang="en-US" sz="2400" dirty="0">
                <a:solidFill>
                  <a:schemeClr val="tx1"/>
                </a:solidFill>
                <a:latin typeface="Tw Cen MT" panose="020B0602020104020603" pitchFamily="34" charset="0"/>
              </a:rPr>
              <a:t>2023 Malawi has accelerated its transition to a more sustainable and inclusive economic growth pattern that is private sector-driven and environmentally sustainable, targeting women, youth and productive </a:t>
            </a:r>
            <a:r>
              <a:rPr lang="en-US" sz="2400" dirty="0">
                <a:latin typeface="Tw Cen MT" panose="020B0602020104020603" pitchFamily="34" charset="0"/>
              </a:rPr>
              <a:t>vulnerable households and communities.</a:t>
            </a:r>
            <a:br>
              <a:rPr lang="en-US" sz="3200" dirty="0">
                <a:latin typeface="Tw Cen MT" panose="020B0602020104020603" pitchFamily="34" charset="0"/>
              </a:rPr>
            </a:br>
            <a:endParaRPr lang="en-US" sz="3200" dirty="0">
              <a:latin typeface="Tw Cen MT" panose="020B06020201040206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114261"/>
            <a:ext cx="5181600" cy="30627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lvl="0" indent="0" fontAlgn="base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>
                <a:latin typeface="Tw Cen MT" panose="020B0602020104020603" pitchFamily="34" charset="0"/>
              </a:rPr>
              <a:t>Outcome 1: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By 2023, youth, women, vulnerable groups, and communities are more resilient to shocks and benefit from investments in environmental sustainability, climate change adaptation, and disaster risk reduction.</a:t>
            </a:r>
            <a:endParaRPr lang="en-US" sz="2400" dirty="0">
              <a:solidFill>
                <a:schemeClr val="tx1"/>
              </a:solidFill>
              <a:latin typeface="Tw Cen MT" panose="020B0602020104020603" pitchFamily="34" charset="0"/>
              <a:ea typeface="ＭＳ Ｐゴシック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114261"/>
            <a:ext cx="5181600" cy="30627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b="1" dirty="0"/>
              <a:t>Outcome 2: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By 2023, Malawi has a more private sector driven economy that promotes entrepreneurship and creates jobs, business innovation and social impact and inclusive sustainable business-led solutions for youth and women</a:t>
            </a:r>
            <a:endParaRPr lang="en-US" strike="sngStrike" dirty="0">
              <a:latin typeface="Tw Cen MT" panose="020B0602020104020603" pitchFamily="34" charset="0"/>
            </a:endParaRPr>
          </a:p>
        </p:txBody>
      </p:sp>
      <p:sp>
        <p:nvSpPr>
          <p:cNvPr id="5" name="Arrow: Down 4"/>
          <p:cNvSpPr/>
          <p:nvPr/>
        </p:nvSpPr>
        <p:spPr>
          <a:xfrm flipH="1">
            <a:off x="3027456" y="2385391"/>
            <a:ext cx="391603" cy="72887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Arrow: Down 5"/>
          <p:cNvSpPr/>
          <p:nvPr/>
        </p:nvSpPr>
        <p:spPr>
          <a:xfrm>
            <a:off x="8627165" y="2385391"/>
            <a:ext cx="371061" cy="72887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44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ardrop 10"/>
          <p:cNvSpPr/>
          <p:nvPr/>
        </p:nvSpPr>
        <p:spPr>
          <a:xfrm>
            <a:off x="1671124" y="146455"/>
            <a:ext cx="1022357" cy="907646"/>
          </a:xfrm>
          <a:prstGeom prst="teardrop">
            <a:avLst/>
          </a:prstGeom>
          <a:solidFill>
            <a:srgbClr val="C2B9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kern="0">
              <a:solidFill>
                <a:srgbClr val="C2B942"/>
              </a:solidFill>
            </a:endParaRPr>
          </a:p>
        </p:txBody>
      </p:sp>
      <p:sp>
        <p:nvSpPr>
          <p:cNvPr id="51239" name="Slide Number Placeholder 7"/>
          <p:cNvSpPr>
            <a:spLocks noGrp="1"/>
          </p:cNvSpPr>
          <p:nvPr>
            <p:ph type="sldNum" sz="quarter" idx="12"/>
          </p:nvPr>
        </p:nvSpPr>
        <p:spPr bwMode="auto">
          <a:xfrm>
            <a:off x="8077200" y="6305551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E78BE90-E068-D84C-9BED-EB426BE971B2}" type="slidenum">
              <a:rPr lang="en-US" sz="1000" kern="0">
                <a:solidFill>
                  <a:schemeClr val="tx2"/>
                </a:solidFill>
                <a:latin typeface="Candara" charset="0"/>
              </a:rPr>
              <a:pPr eaLnBrk="1" hangingPunct="1"/>
              <a:t>4</a:t>
            </a:fld>
            <a:endParaRPr lang="en-US" sz="1000" kern="0">
              <a:solidFill>
                <a:schemeClr val="tx2"/>
              </a:solidFill>
              <a:latin typeface="Candara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43630159"/>
              </p:ext>
            </p:extLst>
          </p:nvPr>
        </p:nvGraphicFramePr>
        <p:xfrm>
          <a:off x="115228" y="1246041"/>
          <a:ext cx="11916938" cy="4967658"/>
        </p:xfrm>
        <a:graphic>
          <a:graphicData uri="http://schemas.openxmlformats.org/drawingml/2006/table">
            <a:tbl>
              <a:tblPr/>
              <a:tblGrid>
                <a:gridCol w="1680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9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3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OUTCOME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BOTTLENECKS DOMAINS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TIME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PARTNER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&amp; CAPACITY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OUTPUT STATEMENT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go to SP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pick an output and twitch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Who is the  partner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363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Outcome 1: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  <a:p>
                      <a:pPr marL="0" lvl="0" indent="0" fontAlgn="base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By 2023, youth, women, vulnerable groups, and communities are more resilient to shocks and benefit from investment in environmental sustainability, climate change adaptation, and disaster risk reduction.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w Cen MT" panose="020B0602020104020603" pitchFamily="34" charset="0"/>
                        <a:ea typeface="ＭＳ Ｐゴシック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Access to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specialized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finance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Ministry of Natural Resources, Energy &amp; Mining (MNREM); District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Depts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 (water, forest, public works); EP&amp;D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1.1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Scaled up action on climate change adaptation and mitigation across sectors which is funded and implemented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.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(indicator ability to access funds……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Capacities of ministries of NREM and OPC enabled)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Increased access to financing (domestic &amp; international)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Capacity   constraints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OPC; MNREM; EP&amp;D; District councils; traditional authorities 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1.2 Capacities of  national,  sub-national institutions and communities enabled to adapt technologies to reduce vulnerabilities to disasters and climate change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5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Weak p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olicy implementation 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Ministries, Departments and Agencies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1.3  Innovative measures to strengthen policy and institutional coordination and implementation in place.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86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Access to clean energy services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MNREM; social enterprises; districts; impact investors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1.4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Inclusive and sustainable solutions adopted to achieve increased energy efficiency and clean energy access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035445"/>
                  </a:ext>
                </a:extLst>
              </a:tr>
            </a:tbl>
          </a:graphicData>
        </a:graphic>
      </p:graphicFrame>
      <p:sp>
        <p:nvSpPr>
          <p:cNvPr id="2" name="Down Arrow 1"/>
          <p:cNvSpPr/>
          <p:nvPr/>
        </p:nvSpPr>
        <p:spPr>
          <a:xfrm flipH="1">
            <a:off x="3613127" y="1793102"/>
            <a:ext cx="133632" cy="49019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606003" y="2935157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41890" y="357075"/>
            <a:ext cx="3720711" cy="4716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</a:t>
            </a:r>
          </a:p>
          <a:p>
            <a:pPr>
              <a:lnSpc>
                <a:spcPct val="70000"/>
              </a:lnSpc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RSG OUTPUT FORMULATION 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609521" y="3729870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615338" y="4467169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53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ardrop 10"/>
          <p:cNvSpPr/>
          <p:nvPr/>
        </p:nvSpPr>
        <p:spPr>
          <a:xfrm>
            <a:off x="1671124" y="146455"/>
            <a:ext cx="1022357" cy="907646"/>
          </a:xfrm>
          <a:prstGeom prst="teardrop">
            <a:avLst/>
          </a:prstGeom>
          <a:solidFill>
            <a:srgbClr val="C2B9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kern="0">
              <a:solidFill>
                <a:srgbClr val="C2B942"/>
              </a:solidFill>
            </a:endParaRPr>
          </a:p>
        </p:txBody>
      </p:sp>
      <p:sp>
        <p:nvSpPr>
          <p:cNvPr id="51239" name="Slide Number Placeholder 7"/>
          <p:cNvSpPr>
            <a:spLocks noGrp="1"/>
          </p:cNvSpPr>
          <p:nvPr>
            <p:ph type="sldNum" sz="quarter" idx="12"/>
          </p:nvPr>
        </p:nvSpPr>
        <p:spPr bwMode="auto">
          <a:xfrm>
            <a:off x="8077200" y="6305551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E78BE90-E068-D84C-9BED-EB426BE971B2}" type="slidenum">
              <a:rPr lang="en-US" sz="1000" kern="0">
                <a:solidFill>
                  <a:schemeClr val="tx2"/>
                </a:solidFill>
                <a:latin typeface="Candara" charset="0"/>
              </a:rPr>
              <a:pPr eaLnBrk="1" hangingPunct="1"/>
              <a:t>5</a:t>
            </a:fld>
            <a:endParaRPr lang="en-US" sz="1000" kern="0">
              <a:solidFill>
                <a:schemeClr val="tx2"/>
              </a:solidFill>
              <a:latin typeface="Candara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78340201"/>
              </p:ext>
            </p:extLst>
          </p:nvPr>
        </p:nvGraphicFramePr>
        <p:xfrm>
          <a:off x="115228" y="843447"/>
          <a:ext cx="11916938" cy="6461951"/>
        </p:xfrm>
        <a:graphic>
          <a:graphicData uri="http://schemas.openxmlformats.org/drawingml/2006/table">
            <a:tbl>
              <a:tblPr/>
              <a:tblGrid>
                <a:gridCol w="1838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9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3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OUTCOME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BOTTLENECKS DOMAINS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TIME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PARTNER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ＭＳ Ｐゴシック" charset="0"/>
                        </a:rPr>
                        <a:t>&amp; CAPACITY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  <a:ea typeface="ＭＳ Ｐゴシック" charset="0"/>
                        <a:cs typeface="Calibri" charset="0"/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OUTPUT STATEMENT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go to SP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pick an output and twitch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Who is the  partner</a:t>
                      </a:r>
                    </a:p>
                  </a:txBody>
                  <a:tcPr marL="51438" marR="51438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B8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363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Outcome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2023, Malawi has a more private sector driven economy that promotes entrepreneurship and creates jobs business innovation and social impact, and inclusive sustainable business-led solutions</a:t>
                      </a:r>
                      <a:r>
                        <a:rPr kumimoji="0" lang="en-US" sz="18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youth and women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51438" marR="51438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Private sector access to finance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private sector; social enterprises; impact investors; DFIs; IFIs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2.1 </a:t>
                      </a:r>
                      <a:r>
                        <a:rPr kumimoji="0" lang="en-US" sz="1400" b="1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rivate sector entrepreneurs (including SMEs, social entrepreneurs) enabled to access capital for inclusive, innovative business development and scale up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(two types of indicators: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Increased support (grants and technical assistance) to private sector entrepreneurs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 jobs created)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  <a:cs typeface="Calibri" charset="0"/>
                        </a:rPr>
                        <a:t>Access to markets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Malawi Bureau of Standards (MBS); MITC;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MoITT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; private sector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2.2</a:t>
                      </a:r>
                      <a:r>
                        <a:rPr kumimoji="0" lang="en-US" sz="1400" b="1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Private sector entrepreneurs enabled to access regional and international markets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(Two types of indicators: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 of entrepreneurs that are certified by MBS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Increased value addition for export markets)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Institution capacity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MBS; private sector;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MoITT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; EP&amp;D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2.3</a:t>
                      </a:r>
                      <a:r>
                        <a:rPr kumimoji="0" lang="en-US" sz="1400" b="1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Capacities of public sector institutions are enhanced to respond to private sector needs through a conducive policy and regulatory environment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9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Entrepreneurship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sng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Alternative: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Weak generation of business innovation </a:t>
                      </a: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End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2023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  <a:ea typeface="ＭＳ Ｐゴシック" charset="0"/>
                        </a:rPr>
                        <a:t>private sector; social enterprises; impact investors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endParaRPr kumimoji="0" lang="en-GB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US" sz="1400" b="1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Output 2.4 Accelerated Entrepreneurship, including social entrepreneurship, promoted to deliver new and sustainable products and services</a:t>
                      </a:r>
                      <a:endParaRPr kumimoji="0" lang="en-GB" sz="1400" b="1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Infrastructure for promoting business innovations by the youth, women and small and medium enterprises established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endParaRPr kumimoji="0" lang="en-GB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 Types of indicators: new products and services launched on the market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 of entrepreneurs supported through business acceleration programmes)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charset="0"/>
                        <a:buNone/>
                        <a:tabLst/>
                        <a:defRPr/>
                      </a:pPr>
                      <a:endParaRPr kumimoji="0" lang="en-US" sz="1400" b="1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438" marR="51438" marT="0" marB="0" anchor="ctr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035445"/>
                  </a:ext>
                </a:extLst>
              </a:tr>
            </a:tbl>
          </a:graphicData>
        </a:graphic>
      </p:graphicFrame>
      <p:sp>
        <p:nvSpPr>
          <p:cNvPr id="2" name="Down Arrow 1"/>
          <p:cNvSpPr/>
          <p:nvPr/>
        </p:nvSpPr>
        <p:spPr>
          <a:xfrm flipH="1">
            <a:off x="3613127" y="1793102"/>
            <a:ext cx="133632" cy="49019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606003" y="2935157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41890" y="357075"/>
            <a:ext cx="3720711" cy="4716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</a:t>
            </a:r>
          </a:p>
          <a:p>
            <a:pPr>
              <a:lnSpc>
                <a:spcPct val="70000"/>
              </a:lnSpc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RSG OUTPUT FORMULATION 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619380" y="4317255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613037" y="5711731"/>
            <a:ext cx="123057" cy="488354"/>
          </a:xfrm>
          <a:prstGeom prst="downArrow">
            <a:avLst/>
          </a:prstGeom>
          <a:solidFill>
            <a:srgbClr val="C2B84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1295</Words>
  <Application>Microsoft Office PowerPoint</Application>
  <PresentationFormat>Widescreen</PresentationFormat>
  <Paragraphs>149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Candara</vt:lpstr>
      <vt:lpstr>Times New Roman</vt:lpstr>
      <vt:lpstr>Tw Cen MT</vt:lpstr>
      <vt:lpstr>Office Theme</vt:lpstr>
      <vt:lpstr>PowerPoint Presentation</vt:lpstr>
      <vt:lpstr>One statement </vt:lpstr>
      <vt:lpstr>  Strategic intent: By 2023 Malawi has accelerated its transition to a more sustainable and inclusive economic growth pattern that is private sector-driven and environmentally sustainable, targeting women, youth and productive vulnerable households and communities.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Etta Mmangisa</dc:creator>
  <cp:lastModifiedBy>Peter Kulemeka</cp:lastModifiedBy>
  <cp:revision>146</cp:revision>
  <dcterms:created xsi:type="dcterms:W3CDTF">2017-06-21T12:56:32Z</dcterms:created>
  <dcterms:modified xsi:type="dcterms:W3CDTF">2017-08-21T08:50:52Z</dcterms:modified>
</cp:coreProperties>
</file>