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53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gef.org/sites/default/files/documents/Co-financing_Policy-2014_0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gef.org/sites/default/files/documents/Co-financing_Policy-2014_0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eb.undp.org/evaluation/documents/guidance/GEF/mid-term/Guidance_Midterm%20Review%20_EN_2014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eb.undp.org/evaluation/documents/guidance/GEF/UNDP-GEF-TE-Guide.pd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2677B-CACC-4BB2-9178-66DF008CE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Co-financing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0600E-2B88-4B4C-9736-333AF8A273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REQUIREMENTS FOR UNDP-SUPPORTED, GEF-FUNDED PROJECTS</a:t>
            </a:r>
          </a:p>
        </p:txBody>
      </p:sp>
    </p:spTree>
    <p:extLst>
      <p:ext uri="{BB962C8B-B14F-4D97-AF65-F5344CB8AC3E}">
        <p14:creationId xmlns:p14="http://schemas.microsoft.com/office/powerpoint/2010/main" val="262958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A6A22-D659-4A0D-93A3-07C5B31CF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CO-FINANCING?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72878-42BC-4694-A1AE-F7B6C6CED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/>
              <a:t>“Co-financing for GEF-financed projects is defined as resources that are additional to the GEF grant and that are provided by the GEF Partner Agency itself and/or by other non-GEF sources that support the implementation of the GEF-financed project and the achievement of its objectives”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281A2-00FE-42E6-94C4-336E2D32D0AF}"/>
              </a:ext>
            </a:extLst>
          </p:cNvPr>
          <p:cNvSpPr txBox="1"/>
          <p:nvPr/>
        </p:nvSpPr>
        <p:spPr>
          <a:xfrm>
            <a:off x="412124" y="6368603"/>
            <a:ext cx="11692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(p.1, </a:t>
            </a:r>
            <a:r>
              <a:rPr lang="en-US" i="1" dirty="0"/>
              <a:t>GEF Co-Financing Policy</a:t>
            </a:r>
            <a:r>
              <a:rPr lang="en-US" dirty="0"/>
              <a:t> available at </a:t>
            </a:r>
            <a:r>
              <a:rPr lang="en-US" u="sng" dirty="0">
                <a:hlinkClick r:id="rId2"/>
              </a:rPr>
              <a:t>http://www.thegef.org/sites/default/files/documents/Co-financing_Policy-2014_0.pdf</a:t>
            </a:r>
            <a:r>
              <a:rPr lang="en-US" dirty="0"/>
              <a:t>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44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DA659-182C-4B71-B37A-56F91588A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/>
          <a:lstStyle/>
          <a:p>
            <a:r>
              <a:rPr lang="en-US" dirty="0"/>
              <a:t>What are the sources?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732A1-1B2C-489D-A565-579A49B4A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19103"/>
            <a:ext cx="7729728" cy="310198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/>
              <a:t>Bilateral Aid Agency(</a:t>
            </a:r>
            <a:r>
              <a:rPr lang="en-US" sz="2000" dirty="0" err="1"/>
              <a:t>ies</a:t>
            </a:r>
            <a:r>
              <a:rPr lang="en-US" sz="2000" dirty="0"/>
              <a:t>), Foundation, GEF Partner Agency, Local Government, National Government, Civil Society Organization, Other Multi-Lateral Agency(</a:t>
            </a:r>
            <a:r>
              <a:rPr lang="en-US" sz="2000" dirty="0" err="1"/>
              <a:t>ies</a:t>
            </a:r>
            <a:r>
              <a:rPr lang="en-US" sz="2000" dirty="0"/>
              <a:t>), Private Sector, Other</a:t>
            </a: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36D3CD-7DD5-42B7-AA19-29507377B42F}"/>
              </a:ext>
            </a:extLst>
          </p:cNvPr>
          <p:cNvSpPr txBox="1">
            <a:spLocks/>
          </p:cNvSpPr>
          <p:nvPr/>
        </p:nvSpPr>
        <p:spPr bwMode="black">
          <a:xfrm>
            <a:off x="2231136" y="3932256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are the types?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6419D-6919-4EB2-8E02-429F5E35FAA1}"/>
              </a:ext>
            </a:extLst>
          </p:cNvPr>
          <p:cNvSpPr txBox="1"/>
          <p:nvPr/>
        </p:nvSpPr>
        <p:spPr>
          <a:xfrm>
            <a:off x="3213278" y="5386667"/>
            <a:ext cx="5892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Grant, Soft Loan, Hard Loan, Guarantee, In-Kind, Other</a:t>
            </a:r>
          </a:p>
        </p:txBody>
      </p:sp>
    </p:spTree>
    <p:extLst>
      <p:ext uri="{BB962C8B-B14F-4D97-AF65-F5344CB8AC3E}">
        <p14:creationId xmlns:p14="http://schemas.microsoft.com/office/powerpoint/2010/main" val="2298996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C419-0342-4977-B8D3-AFDB8A7E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responsible?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92AEC-D88A-45E6-874B-1BD43899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35932"/>
            <a:ext cx="7729728" cy="3101983"/>
          </a:xfrm>
        </p:spPr>
        <p:txBody>
          <a:bodyPr/>
          <a:lstStyle/>
          <a:p>
            <a:pPr algn="ctr"/>
            <a:r>
              <a:rPr lang="en-GB" sz="2000" dirty="0"/>
              <a:t>Project manager together with the project team</a:t>
            </a:r>
          </a:p>
          <a:p>
            <a:pPr algn="ctr"/>
            <a:r>
              <a:rPr lang="en-GB" sz="2000" dirty="0"/>
              <a:t>Portfolio Manager</a:t>
            </a:r>
          </a:p>
          <a:p>
            <a:pPr algn="ctr"/>
            <a:r>
              <a:rPr lang="en-GB" sz="2000" dirty="0"/>
              <a:t>CO UNDP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08A628-FF3C-4323-8AEE-A7D74FE4FEAD}"/>
              </a:ext>
            </a:extLst>
          </p:cNvPr>
          <p:cNvSpPr txBox="1">
            <a:spLocks/>
          </p:cNvSpPr>
          <p:nvPr/>
        </p:nvSpPr>
        <p:spPr bwMode="black">
          <a:xfrm>
            <a:off x="2231136" y="389249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WHEN do we report about co-financing?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3AF62-BB03-4032-AB36-7176D9826409}"/>
              </a:ext>
            </a:extLst>
          </p:cNvPr>
          <p:cNvSpPr txBox="1"/>
          <p:nvPr/>
        </p:nvSpPr>
        <p:spPr>
          <a:xfrm>
            <a:off x="4391696" y="5537915"/>
            <a:ext cx="4080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In both midterm and final evaluations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0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2404-E27F-458C-AA5F-F4EC07FD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calculate the co-financing ratio?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95D14-005A-42C3-97F9-F285A0D32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co-financing ratio is determined by the total of non-GEF resources provided for a project compared to GEF grant resources, including the GEF Project Grant and Project Preparation Grants. Enabling activities, which do not require co-financing, will not be counted in the overall portfolio co-financing ratio.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6C2A5E-8FBB-4AB1-A940-A435D82665D6}"/>
              </a:ext>
            </a:extLst>
          </p:cNvPr>
          <p:cNvSpPr txBox="1"/>
          <p:nvPr/>
        </p:nvSpPr>
        <p:spPr>
          <a:xfrm>
            <a:off x="457200" y="6392084"/>
            <a:ext cx="1154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p.3, </a:t>
            </a:r>
            <a:r>
              <a:rPr lang="en-US" i="1" dirty="0"/>
              <a:t>GEF Co-Financing Policy </a:t>
            </a:r>
            <a:r>
              <a:rPr lang="en-US" dirty="0"/>
              <a:t>available at </a:t>
            </a:r>
            <a:r>
              <a:rPr lang="en-US" u="sng" dirty="0">
                <a:hlinkClick r:id="rId2"/>
              </a:rPr>
              <a:t>http://www.thegef.org/sites/default/files/documents/Co-financing_Policy-2014_0.pdf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815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">
            <a:extLst>
              <a:ext uri="{FF2B5EF4-FFF2-40B4-BE49-F238E27FC236}">
                <a16:creationId xmlns:a16="http://schemas.microsoft.com/office/drawing/2014/main" id="{195A7738-D4D9-4E15-A635-CA28918C1A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554" y="2121408"/>
            <a:ext cx="2615184" cy="2615184"/>
          </a:xfrm>
          <a:prstGeom prst="round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813E79E-894E-4011-B4B0-93B31C4E1F8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8017" y="640080"/>
            <a:ext cx="7662672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31DDD9C-2B95-4688-9DD6-D3AC34FF9EF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7181" y="802767"/>
            <a:ext cx="7324344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2" descr="image009">
            <a:extLst>
              <a:ext uri="{FF2B5EF4-FFF2-40B4-BE49-F238E27FC236}">
                <a16:creationId xmlns:a16="http://schemas.microsoft.com/office/drawing/2014/main" id="{7D893474-E215-42F6-A041-550E87DFF6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507" y="1122807"/>
            <a:ext cx="6117693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A443BF-E5A0-44CE-9611-1E9FF362B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46" y="2286000"/>
            <a:ext cx="2286000" cy="2286000"/>
          </a:xfrm>
          <a:prstGeom prst="roundRect">
            <a:avLst>
              <a:gd name="adj" fmla="val 14141"/>
            </a:avLst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CO-financing in midterm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7F8E96-BFE5-4E6A-B729-8890009635A4}"/>
              </a:ext>
            </a:extLst>
          </p:cNvPr>
          <p:cNvSpPr txBox="1"/>
          <p:nvPr/>
        </p:nvSpPr>
        <p:spPr>
          <a:xfrm>
            <a:off x="3878017" y="6119336"/>
            <a:ext cx="2129432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page 48 of GUIDANCE FOR CONDUCTING MIDTERM REVIEWS OF UNDP-SUPPORTED, GEF-FINANCED PROJECTS </a:t>
            </a:r>
          </a:p>
          <a:p>
            <a:r>
              <a:rPr lang="en-US" sz="1000" dirty="0"/>
              <a:t>available at </a:t>
            </a:r>
            <a:r>
              <a:rPr lang="en-US" sz="1000" u="sng" dirty="0">
                <a:hlinkClick r:id="rId3"/>
              </a:rPr>
              <a:t>http://web.undp.org/evaluation/documents/guidance/GEF/mid-term/Guidance_Midterm%20Review%20_EN_2014.pdf</a:t>
            </a:r>
            <a:r>
              <a:rPr lang="en-US" sz="10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4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">
            <a:extLst>
              <a:ext uri="{FF2B5EF4-FFF2-40B4-BE49-F238E27FC236}">
                <a16:creationId xmlns:a16="http://schemas.microsoft.com/office/drawing/2014/main" id="{195A7738-D4D9-4E15-A635-CA28918C1A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554" y="2121408"/>
            <a:ext cx="2615184" cy="2615184"/>
          </a:xfrm>
          <a:prstGeom prst="round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813E79E-894E-4011-B4B0-93B31C4E1F8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8017" y="640080"/>
            <a:ext cx="7662672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31DDD9C-2B95-4688-9DD6-D3AC34FF9EF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7181" y="802767"/>
            <a:ext cx="7324344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2" descr="image011">
            <a:extLst>
              <a:ext uri="{FF2B5EF4-FFF2-40B4-BE49-F238E27FC236}">
                <a16:creationId xmlns:a16="http://schemas.microsoft.com/office/drawing/2014/main" id="{6F278667-346C-4D3F-8AC9-C70E8C47E9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406" y="1254509"/>
            <a:ext cx="6695895" cy="403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C5780-51B8-4938-B0ED-4B24FECA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46" y="2286000"/>
            <a:ext cx="2286000" cy="2286000"/>
          </a:xfrm>
          <a:prstGeom prst="roundRect">
            <a:avLst>
              <a:gd name="adj" fmla="val 14141"/>
            </a:avLst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900">
                <a:solidFill>
                  <a:srgbClr val="FFFFFF"/>
                </a:solidFill>
              </a:rPr>
              <a:t>Co-financing in final 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88E61-ED2E-451E-8808-74ACC7601C5F}"/>
              </a:ext>
            </a:extLst>
          </p:cNvPr>
          <p:cNvSpPr/>
          <p:nvPr/>
        </p:nvSpPr>
        <p:spPr>
          <a:xfrm>
            <a:off x="3878017" y="5981639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+mj-lt"/>
                <a:ea typeface="Calibri" panose="020F0502020204030204" pitchFamily="34" charset="0"/>
              </a:rPr>
              <a:t>Source: page 39 of GUIDANCE FOR CONDUCTING TERMINAL EVALUATIONS OF UNDP-SUPPORTED, GEF-FINANCED PROJECTS available at </a:t>
            </a:r>
            <a:r>
              <a:rPr lang="en-US" sz="10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hlinkClick r:id="rId3"/>
              </a:rPr>
              <a:t>http://web.undp.org/evaluation/documents/guidance/GEF/UNDP-GEF-TE-Guide.pdf</a:t>
            </a:r>
            <a:r>
              <a:rPr lang="en-US" sz="1000" dirty="0">
                <a:latin typeface="+mj-lt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819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1ACA-A4DD-4C33-A09C-F484682A3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THINK/WRITE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B3226-AF7C-4138-8D3D-DA5CCAB8F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co-financing being used strategically to help the objectives of the project? </a:t>
            </a:r>
          </a:p>
          <a:p>
            <a:r>
              <a:rPr lang="en-US" dirty="0"/>
              <a:t>Is the Project Team meeting with all co-financing partners regularly in order to align financing priorities and annual work plans?</a:t>
            </a:r>
          </a:p>
          <a:p>
            <a:r>
              <a:rPr lang="en-US" dirty="0"/>
              <a:t>Do you remember to report yearly?</a:t>
            </a:r>
          </a:p>
        </p:txBody>
      </p:sp>
    </p:spTree>
    <p:extLst>
      <p:ext uri="{BB962C8B-B14F-4D97-AF65-F5344CB8AC3E}">
        <p14:creationId xmlns:p14="http://schemas.microsoft.com/office/powerpoint/2010/main" val="54526997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1508</TotalTime>
  <Words>402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Parcel</vt:lpstr>
      <vt:lpstr>Co-financing</vt:lpstr>
      <vt:lpstr>WHAT IS CO-FINANCING?</vt:lpstr>
      <vt:lpstr>What are the sources?</vt:lpstr>
      <vt:lpstr>Who is responsible?</vt:lpstr>
      <vt:lpstr>How to calculate the co-financing ratio?</vt:lpstr>
      <vt:lpstr>CO-financing in midterm review</vt:lpstr>
      <vt:lpstr>Co-financing in final evaluation</vt:lpstr>
      <vt:lpstr>THINGS TO THINK/WRITE ABOUT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Co-financing</dc:title>
  <dc:creator>Polina Nezdiikovska</dc:creator>
  <cp:lastModifiedBy>Olena Maslyukivska-Samberg</cp:lastModifiedBy>
  <cp:revision>12</cp:revision>
  <dcterms:created xsi:type="dcterms:W3CDTF">2018-03-19T13:01:56Z</dcterms:created>
  <dcterms:modified xsi:type="dcterms:W3CDTF">2018-07-27T11:16:18Z</dcterms:modified>
</cp:coreProperties>
</file>