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349" r:id="rId3"/>
    <p:sldId id="351" r:id="rId4"/>
    <p:sldId id="352" r:id="rId5"/>
    <p:sldId id="363" r:id="rId6"/>
    <p:sldId id="359" r:id="rId7"/>
    <p:sldId id="357" r:id="rId8"/>
    <p:sldId id="366" r:id="rId9"/>
    <p:sldId id="367" r:id="rId10"/>
    <p:sldId id="360" r:id="rId11"/>
    <p:sldId id="369" r:id="rId12"/>
    <p:sldId id="371" r:id="rId13"/>
    <p:sldId id="372" r:id="rId14"/>
    <p:sldId id="378" r:id="rId15"/>
  </p:sldIdLst>
  <p:sldSz cx="9144000" cy="6858000" type="screen4x3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600"/>
    <a:srgbClr val="00FF00"/>
    <a:srgbClr val="FF6600"/>
    <a:srgbClr val="FF9900"/>
    <a:srgbClr val="FF9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93" autoAdjust="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1A9A41-09D7-4B04-AE23-7A6D6A4B8F49}" type="doc">
      <dgm:prSet loTypeId="urn:microsoft.com/office/officeart/2005/8/layout/venn1" loCatId="relationship" qsTypeId="urn:microsoft.com/office/officeart/2005/8/quickstyle/simple1" qsCatId="simple" csTypeId="urn:microsoft.com/office/officeart/2005/8/colors/accent6_3" csCatId="accent6" phldr="1"/>
      <dgm:spPr/>
    </dgm:pt>
    <dgm:pt modelId="{0D1B4828-858D-41F4-87CD-6535BEF465E1}">
      <dgm:prSet phldrT="[Texto]"/>
      <dgm:spPr/>
      <dgm:t>
        <a:bodyPr/>
        <a:lstStyle/>
        <a:p>
          <a:r>
            <a:rPr lang="es-CL" dirty="0" smtClean="0">
              <a:solidFill>
                <a:schemeClr val="bg1"/>
              </a:solidFill>
            </a:rPr>
            <a:t>Seguridad</a:t>
          </a:r>
          <a:endParaRPr lang="es-CL" dirty="0">
            <a:solidFill>
              <a:schemeClr val="bg1"/>
            </a:solidFill>
          </a:endParaRPr>
        </a:p>
      </dgm:t>
    </dgm:pt>
    <dgm:pt modelId="{F995775F-6FF0-41B8-AF74-39504E5AD04B}" type="parTrans" cxnId="{A0E40B0B-6C59-4A95-8283-5C7ED8D5308F}">
      <dgm:prSet/>
      <dgm:spPr/>
      <dgm:t>
        <a:bodyPr/>
        <a:lstStyle/>
        <a:p>
          <a:endParaRPr lang="es-CL"/>
        </a:p>
      </dgm:t>
    </dgm:pt>
    <dgm:pt modelId="{1A852938-564C-4FE3-BA25-5BF129D8D459}" type="sibTrans" cxnId="{A0E40B0B-6C59-4A95-8283-5C7ED8D5308F}">
      <dgm:prSet/>
      <dgm:spPr/>
      <dgm:t>
        <a:bodyPr/>
        <a:lstStyle/>
        <a:p>
          <a:endParaRPr lang="es-CL"/>
        </a:p>
      </dgm:t>
    </dgm:pt>
    <dgm:pt modelId="{F69F7708-EEF0-4F2D-B804-9420B33DA45A}">
      <dgm:prSet phldrT="[Texto]"/>
      <dgm:spPr/>
      <dgm:t>
        <a:bodyPr/>
        <a:lstStyle/>
        <a:p>
          <a:r>
            <a:rPr lang="es-CL" dirty="0" smtClean="0">
              <a:solidFill>
                <a:schemeClr val="bg1"/>
              </a:solidFill>
            </a:rPr>
            <a:t>Derechos</a:t>
          </a:r>
          <a:r>
            <a:rPr lang="es-CL" dirty="0" smtClean="0"/>
            <a:t> </a:t>
          </a:r>
          <a:r>
            <a:rPr lang="es-CL" dirty="0" smtClean="0">
              <a:solidFill>
                <a:schemeClr val="bg1"/>
              </a:solidFill>
            </a:rPr>
            <a:t>Humanos</a:t>
          </a:r>
          <a:endParaRPr lang="es-CL" dirty="0">
            <a:solidFill>
              <a:schemeClr val="bg1"/>
            </a:solidFill>
          </a:endParaRPr>
        </a:p>
      </dgm:t>
    </dgm:pt>
    <dgm:pt modelId="{414E0D93-25A2-40B4-BC96-53EE6F401EE4}" type="parTrans" cxnId="{92AABE9C-A312-461E-A58C-8B5D42B2E90D}">
      <dgm:prSet/>
      <dgm:spPr/>
      <dgm:t>
        <a:bodyPr/>
        <a:lstStyle/>
        <a:p>
          <a:endParaRPr lang="es-CL"/>
        </a:p>
      </dgm:t>
    </dgm:pt>
    <dgm:pt modelId="{CC719FD8-1615-4B2F-9632-100FF1B51D9C}" type="sibTrans" cxnId="{92AABE9C-A312-461E-A58C-8B5D42B2E90D}">
      <dgm:prSet/>
      <dgm:spPr/>
      <dgm:t>
        <a:bodyPr/>
        <a:lstStyle/>
        <a:p>
          <a:endParaRPr lang="es-CL"/>
        </a:p>
      </dgm:t>
    </dgm:pt>
    <dgm:pt modelId="{8209DD1B-3B5E-420B-8225-66DD8A8FDCF0}">
      <dgm:prSet phldrT="[Texto]"/>
      <dgm:spPr/>
      <dgm:t>
        <a:bodyPr/>
        <a:lstStyle/>
        <a:p>
          <a:r>
            <a:rPr lang="es-CL" dirty="0" smtClean="0">
              <a:solidFill>
                <a:schemeClr val="bg1"/>
              </a:solidFill>
            </a:rPr>
            <a:t>Desarrollo</a:t>
          </a:r>
          <a:endParaRPr lang="es-CL" dirty="0">
            <a:solidFill>
              <a:schemeClr val="bg1"/>
            </a:solidFill>
          </a:endParaRPr>
        </a:p>
      </dgm:t>
    </dgm:pt>
    <dgm:pt modelId="{7E0E1E86-0091-4FE7-9327-943F77BBE830}" type="parTrans" cxnId="{78DA9F14-497B-49B8-A282-0281A224F4E0}">
      <dgm:prSet/>
      <dgm:spPr/>
      <dgm:t>
        <a:bodyPr/>
        <a:lstStyle/>
        <a:p>
          <a:endParaRPr lang="es-CL"/>
        </a:p>
      </dgm:t>
    </dgm:pt>
    <dgm:pt modelId="{B729D250-63A9-416A-8F3B-0F146EF04AC0}" type="sibTrans" cxnId="{78DA9F14-497B-49B8-A282-0281A224F4E0}">
      <dgm:prSet/>
      <dgm:spPr/>
      <dgm:t>
        <a:bodyPr/>
        <a:lstStyle/>
        <a:p>
          <a:endParaRPr lang="es-CL"/>
        </a:p>
      </dgm:t>
    </dgm:pt>
    <dgm:pt modelId="{BEDE904E-67AC-45C9-8CAD-99C0E799C9EF}" type="pres">
      <dgm:prSet presAssocID="{421A9A41-09D7-4B04-AE23-7A6D6A4B8F49}" presName="compositeShape" presStyleCnt="0">
        <dgm:presLayoutVars>
          <dgm:chMax val="7"/>
          <dgm:dir/>
          <dgm:resizeHandles val="exact"/>
        </dgm:presLayoutVars>
      </dgm:prSet>
      <dgm:spPr/>
    </dgm:pt>
    <dgm:pt modelId="{9E47AABB-1BAC-45EA-A94B-4A7D93DAB5DE}" type="pres">
      <dgm:prSet presAssocID="{0D1B4828-858D-41F4-87CD-6535BEF465E1}" presName="circ1" presStyleLbl="vennNode1" presStyleIdx="0" presStyleCnt="3"/>
      <dgm:spPr/>
      <dgm:t>
        <a:bodyPr/>
        <a:lstStyle/>
        <a:p>
          <a:endParaRPr lang="es-CL"/>
        </a:p>
      </dgm:t>
    </dgm:pt>
    <dgm:pt modelId="{1749A816-598D-43A4-807E-207915AF6D15}" type="pres">
      <dgm:prSet presAssocID="{0D1B4828-858D-41F4-87CD-6535BEF465E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7969310D-DE49-43DF-BA46-847ADA45D552}" type="pres">
      <dgm:prSet presAssocID="{F69F7708-EEF0-4F2D-B804-9420B33DA45A}" presName="circ2" presStyleLbl="vennNode1" presStyleIdx="1" presStyleCnt="3"/>
      <dgm:spPr/>
      <dgm:t>
        <a:bodyPr/>
        <a:lstStyle/>
        <a:p>
          <a:endParaRPr lang="es-CL"/>
        </a:p>
      </dgm:t>
    </dgm:pt>
    <dgm:pt modelId="{B4D127AC-1571-450E-9C97-4A89F2CB7E1E}" type="pres">
      <dgm:prSet presAssocID="{F69F7708-EEF0-4F2D-B804-9420B33DA45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8649BB4A-3058-4CA7-9360-E4D7BAB31309}" type="pres">
      <dgm:prSet presAssocID="{8209DD1B-3B5E-420B-8225-66DD8A8FDCF0}" presName="circ3" presStyleLbl="vennNode1" presStyleIdx="2" presStyleCnt="3"/>
      <dgm:spPr/>
      <dgm:t>
        <a:bodyPr/>
        <a:lstStyle/>
        <a:p>
          <a:endParaRPr lang="es-CL"/>
        </a:p>
      </dgm:t>
    </dgm:pt>
    <dgm:pt modelId="{F751DE11-49E0-40B6-AB8B-3CA5D62C350D}" type="pres">
      <dgm:prSet presAssocID="{8209DD1B-3B5E-420B-8225-66DD8A8FDCF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DE19A87D-F724-4682-B433-E5BE53D954EE}" type="presOf" srcId="{F69F7708-EEF0-4F2D-B804-9420B33DA45A}" destId="{B4D127AC-1571-450E-9C97-4A89F2CB7E1E}" srcOrd="1" destOrd="0" presId="urn:microsoft.com/office/officeart/2005/8/layout/venn1"/>
    <dgm:cxn modelId="{09FE80B3-FDE6-45AA-9259-818C07ADF947}" type="presOf" srcId="{8209DD1B-3B5E-420B-8225-66DD8A8FDCF0}" destId="{F751DE11-49E0-40B6-AB8B-3CA5D62C350D}" srcOrd="1" destOrd="0" presId="urn:microsoft.com/office/officeart/2005/8/layout/venn1"/>
    <dgm:cxn modelId="{E38E0459-F2FF-4AA5-8991-4377D7A43E7E}" type="presOf" srcId="{0D1B4828-858D-41F4-87CD-6535BEF465E1}" destId="{9E47AABB-1BAC-45EA-A94B-4A7D93DAB5DE}" srcOrd="0" destOrd="0" presId="urn:microsoft.com/office/officeart/2005/8/layout/venn1"/>
    <dgm:cxn modelId="{A0E40B0B-6C59-4A95-8283-5C7ED8D5308F}" srcId="{421A9A41-09D7-4B04-AE23-7A6D6A4B8F49}" destId="{0D1B4828-858D-41F4-87CD-6535BEF465E1}" srcOrd="0" destOrd="0" parTransId="{F995775F-6FF0-41B8-AF74-39504E5AD04B}" sibTransId="{1A852938-564C-4FE3-BA25-5BF129D8D459}"/>
    <dgm:cxn modelId="{9B78C884-E711-47A7-A2D3-CB594F0F810B}" type="presOf" srcId="{F69F7708-EEF0-4F2D-B804-9420B33DA45A}" destId="{7969310D-DE49-43DF-BA46-847ADA45D552}" srcOrd="0" destOrd="0" presId="urn:microsoft.com/office/officeart/2005/8/layout/venn1"/>
    <dgm:cxn modelId="{4E115020-BF60-4FE0-ADA5-4AABCA894468}" type="presOf" srcId="{0D1B4828-858D-41F4-87CD-6535BEF465E1}" destId="{1749A816-598D-43A4-807E-207915AF6D15}" srcOrd="1" destOrd="0" presId="urn:microsoft.com/office/officeart/2005/8/layout/venn1"/>
    <dgm:cxn modelId="{43E46117-B04A-41F4-8293-209887A4F256}" type="presOf" srcId="{8209DD1B-3B5E-420B-8225-66DD8A8FDCF0}" destId="{8649BB4A-3058-4CA7-9360-E4D7BAB31309}" srcOrd="0" destOrd="0" presId="urn:microsoft.com/office/officeart/2005/8/layout/venn1"/>
    <dgm:cxn modelId="{92AABE9C-A312-461E-A58C-8B5D42B2E90D}" srcId="{421A9A41-09D7-4B04-AE23-7A6D6A4B8F49}" destId="{F69F7708-EEF0-4F2D-B804-9420B33DA45A}" srcOrd="1" destOrd="0" parTransId="{414E0D93-25A2-40B4-BC96-53EE6F401EE4}" sibTransId="{CC719FD8-1615-4B2F-9632-100FF1B51D9C}"/>
    <dgm:cxn modelId="{C8EA2308-8896-49F9-86DD-AD08784E4538}" type="presOf" srcId="{421A9A41-09D7-4B04-AE23-7A6D6A4B8F49}" destId="{BEDE904E-67AC-45C9-8CAD-99C0E799C9EF}" srcOrd="0" destOrd="0" presId="urn:microsoft.com/office/officeart/2005/8/layout/venn1"/>
    <dgm:cxn modelId="{78DA9F14-497B-49B8-A282-0281A224F4E0}" srcId="{421A9A41-09D7-4B04-AE23-7A6D6A4B8F49}" destId="{8209DD1B-3B5E-420B-8225-66DD8A8FDCF0}" srcOrd="2" destOrd="0" parTransId="{7E0E1E86-0091-4FE7-9327-943F77BBE830}" sibTransId="{B729D250-63A9-416A-8F3B-0F146EF04AC0}"/>
    <dgm:cxn modelId="{62D0DB28-BDCE-4150-A6AA-0059AD15702A}" type="presParOf" srcId="{BEDE904E-67AC-45C9-8CAD-99C0E799C9EF}" destId="{9E47AABB-1BAC-45EA-A94B-4A7D93DAB5DE}" srcOrd="0" destOrd="0" presId="urn:microsoft.com/office/officeart/2005/8/layout/venn1"/>
    <dgm:cxn modelId="{A29DA88D-1C6B-4003-99ED-B447BCBB2265}" type="presParOf" srcId="{BEDE904E-67AC-45C9-8CAD-99C0E799C9EF}" destId="{1749A816-598D-43A4-807E-207915AF6D15}" srcOrd="1" destOrd="0" presId="urn:microsoft.com/office/officeart/2005/8/layout/venn1"/>
    <dgm:cxn modelId="{0E682BEF-5EC5-4A8A-8476-5551CB06C4EB}" type="presParOf" srcId="{BEDE904E-67AC-45C9-8CAD-99C0E799C9EF}" destId="{7969310D-DE49-43DF-BA46-847ADA45D552}" srcOrd="2" destOrd="0" presId="urn:microsoft.com/office/officeart/2005/8/layout/venn1"/>
    <dgm:cxn modelId="{666056E1-A0A2-4653-A45E-9E1CA9E7B93C}" type="presParOf" srcId="{BEDE904E-67AC-45C9-8CAD-99C0E799C9EF}" destId="{B4D127AC-1571-450E-9C97-4A89F2CB7E1E}" srcOrd="3" destOrd="0" presId="urn:microsoft.com/office/officeart/2005/8/layout/venn1"/>
    <dgm:cxn modelId="{636D27AD-9151-409A-866B-B8E64DDFD7B1}" type="presParOf" srcId="{BEDE904E-67AC-45C9-8CAD-99C0E799C9EF}" destId="{8649BB4A-3058-4CA7-9360-E4D7BAB31309}" srcOrd="4" destOrd="0" presId="urn:microsoft.com/office/officeart/2005/8/layout/venn1"/>
    <dgm:cxn modelId="{8B728F53-9BE8-494D-8729-B1EB838B668D}" type="presParOf" srcId="{BEDE904E-67AC-45C9-8CAD-99C0E799C9EF}" destId="{F751DE11-49E0-40B6-AB8B-3CA5D62C350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7AABB-1BAC-45EA-A94B-4A7D93DAB5DE}">
      <dsp:nvSpPr>
        <dsp:cNvPr id="0" name=""/>
        <dsp:cNvSpPr/>
      </dsp:nvSpPr>
      <dsp:spPr>
        <a:xfrm>
          <a:off x="1828799" y="50799"/>
          <a:ext cx="2438400" cy="2438400"/>
        </a:xfrm>
        <a:prstGeom prst="ellipse">
          <a:avLst/>
        </a:prstGeom>
        <a:solidFill>
          <a:schemeClr val="accent6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500" kern="1200" dirty="0" smtClean="0">
              <a:solidFill>
                <a:schemeClr val="bg1"/>
              </a:solidFill>
            </a:rPr>
            <a:t>Seguridad</a:t>
          </a:r>
          <a:endParaRPr lang="es-CL" sz="2500" kern="1200" dirty="0">
            <a:solidFill>
              <a:schemeClr val="bg1"/>
            </a:solidFill>
          </a:endParaRPr>
        </a:p>
      </dsp:txBody>
      <dsp:txXfrm>
        <a:off x="2153920" y="477519"/>
        <a:ext cx="1788160" cy="1097280"/>
      </dsp:txXfrm>
    </dsp:sp>
    <dsp:sp modelId="{7969310D-DE49-43DF-BA46-847ADA45D552}">
      <dsp:nvSpPr>
        <dsp:cNvPr id="0" name=""/>
        <dsp:cNvSpPr/>
      </dsp:nvSpPr>
      <dsp:spPr>
        <a:xfrm>
          <a:off x="2708656" y="1574800"/>
          <a:ext cx="2438400" cy="2438400"/>
        </a:xfrm>
        <a:prstGeom prst="ellipse">
          <a:avLst/>
        </a:prstGeom>
        <a:solidFill>
          <a:schemeClr val="accent6">
            <a:shade val="80000"/>
            <a:alpha val="50000"/>
            <a:hueOff val="-190846"/>
            <a:satOff val="8505"/>
            <a:lumOff val="118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500" kern="1200" dirty="0" smtClean="0">
              <a:solidFill>
                <a:schemeClr val="bg1"/>
              </a:solidFill>
            </a:rPr>
            <a:t>Derechos</a:t>
          </a:r>
          <a:r>
            <a:rPr lang="es-CL" sz="2500" kern="1200" dirty="0" smtClean="0"/>
            <a:t> </a:t>
          </a:r>
          <a:r>
            <a:rPr lang="es-CL" sz="2500" kern="1200" dirty="0" smtClean="0">
              <a:solidFill>
                <a:schemeClr val="bg1"/>
              </a:solidFill>
            </a:rPr>
            <a:t>Humanos</a:t>
          </a:r>
          <a:endParaRPr lang="es-CL" sz="2500" kern="1200" dirty="0">
            <a:solidFill>
              <a:schemeClr val="bg1"/>
            </a:solidFill>
          </a:endParaRPr>
        </a:p>
      </dsp:txBody>
      <dsp:txXfrm>
        <a:off x="3454400" y="2204720"/>
        <a:ext cx="1463040" cy="1341120"/>
      </dsp:txXfrm>
    </dsp:sp>
    <dsp:sp modelId="{8649BB4A-3058-4CA7-9360-E4D7BAB31309}">
      <dsp:nvSpPr>
        <dsp:cNvPr id="0" name=""/>
        <dsp:cNvSpPr/>
      </dsp:nvSpPr>
      <dsp:spPr>
        <a:xfrm>
          <a:off x="948943" y="1574800"/>
          <a:ext cx="2438400" cy="2438400"/>
        </a:xfrm>
        <a:prstGeom prst="ellipse">
          <a:avLst/>
        </a:prstGeom>
        <a:solidFill>
          <a:schemeClr val="accent6">
            <a:shade val="80000"/>
            <a:alpha val="50000"/>
            <a:hueOff val="-381692"/>
            <a:satOff val="17009"/>
            <a:lumOff val="237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500" kern="1200" dirty="0" smtClean="0">
              <a:solidFill>
                <a:schemeClr val="bg1"/>
              </a:solidFill>
            </a:rPr>
            <a:t>Desarrollo</a:t>
          </a:r>
          <a:endParaRPr lang="es-CL" sz="2500" kern="1200" dirty="0">
            <a:solidFill>
              <a:schemeClr val="bg1"/>
            </a:solidFill>
          </a:endParaRPr>
        </a:p>
      </dsp:txBody>
      <dsp:txXfrm>
        <a:off x="1178560" y="2204720"/>
        <a:ext cx="1463040" cy="1341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4A8F0-3CAC-4734-9C36-A0E2F6FE28A5}" type="datetimeFigureOut">
              <a:rPr lang="es-GT" smtClean="0"/>
              <a:t>10/03/2020</a:t>
            </a:fld>
            <a:endParaRPr lang="es-G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7B2A3-50BF-40C8-8B21-2E442A81DA0B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36748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7B2A3-50BF-40C8-8B21-2E442A81DA0B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1396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ja-JP" smtClean="0"/>
          </a:p>
        </p:txBody>
      </p:sp>
    </p:spTree>
    <p:extLst>
      <p:ext uri="{BB962C8B-B14F-4D97-AF65-F5344CB8AC3E}">
        <p14:creationId xmlns:p14="http://schemas.microsoft.com/office/powerpoint/2010/main" val="178247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ja-JP" smtClean="0"/>
          </a:p>
        </p:txBody>
      </p:sp>
    </p:spTree>
    <p:extLst>
      <p:ext uri="{BB962C8B-B14F-4D97-AF65-F5344CB8AC3E}">
        <p14:creationId xmlns:p14="http://schemas.microsoft.com/office/powerpoint/2010/main" val="1277429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E91B0-47F5-4D90-AAD6-A0FE593F6EB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480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E91B0-47F5-4D90-AAD6-A0FE593F6EB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698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7BB7B9-153E-409F-9099-57B6263273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92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75CD8-871B-4465-91F6-AC69DC42A2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23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949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0C20C-D8B9-4E0F-9E8A-BE0F8827D9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65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91976-27CF-4C4F-B6AF-118A235441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47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CADCB-B97C-42AB-B323-ED51519A69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86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78D14-198A-4ECD-9847-32680F4FC2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95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3F9A4-1EC1-484E-BE61-BDFC8573DD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4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8845A-43E9-4BFF-BBE6-0107242DDC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85B3C-C760-43C7-A0DB-E10033B43E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84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65585-D01B-4A75-B097-6B91267B49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46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47726-F7F5-4DAB-A726-319CB32048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1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ACE82-C07E-4518-A51D-02D801012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237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s-ES" noProof="0" smtClean="0"/>
              <a:t>Haga clic en el icono para agregar una tabla</a:t>
            </a:r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BC6F1-18CD-4AE9-8B86-C6A90B2977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7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7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-3175" y="6403975"/>
            <a:ext cx="9144000" cy="714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pitchFamily="-11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cambiar el estilo de título	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294CE9-1950-4F73-BA00-702E5E481ECB}" type="slidenum">
              <a:rPr lang="en-US">
                <a:solidFill>
                  <a:srgbClr val="000000"/>
                </a:solidFill>
                <a:ea typeface="ＭＳ Ｐゴシック" pitchFamily="-110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pitchFamily="-110" charset="-128"/>
            </a:endParaRPr>
          </a:p>
        </p:txBody>
      </p:sp>
      <p:pic>
        <p:nvPicPr>
          <p:cNvPr id="3" name="Picture 10" descr="logo azul nuevo modificad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04025" y="5907088"/>
            <a:ext cx="1997075" cy="90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736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ＭＳ Ｐゴシック" pitchFamily="-110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pitchFamily="-110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pitchFamily="-110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110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.org/en/ga/search/view_doc.asp?symbol=A/HRC/37/54/Add.2&amp;Lang=S" TargetMode="External"/><Relationship Id="rId3" Type="http://schemas.openxmlformats.org/officeDocument/2006/relationships/hyperlink" Target="https://tbinternet.ohchr.org/_layouts/15/treatybodyexternal/Download.aspx?symbolno=CCPR/C/PAN/CO/3&amp;Lang=es" TargetMode="External"/><Relationship Id="rId7" Type="http://schemas.openxmlformats.org/officeDocument/2006/relationships/hyperlink" Target="https://tbinternet.ohchr.org/_layouts/15/treatybodyexternal/Download.aspx?symbolno=CRPD/C/PAN/CO/1&amp;Lang=es" TargetMode="External"/><Relationship Id="rId2" Type="http://schemas.openxmlformats.org/officeDocument/2006/relationships/hyperlink" Target="https://documents-dds-ny.un.org/doc/UNDOC/GEN/G15/152/25/PDF/G1515225.pdf?OpenElem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binternet.ohchr.org/_layouts/15/treatybodyexternal/Download.aspx?symbolno=CERD/C/PAN/CO/15-20&amp;Lang=es" TargetMode="External"/><Relationship Id="rId5" Type="http://schemas.openxmlformats.org/officeDocument/2006/relationships/hyperlink" Target="https://tbinternet.ohchr.org/_layouts/15/treatybodyexternal/Download.aspx?symbolno=CEDAW/C/PAN/CO/7&amp;Lang=es" TargetMode="External"/><Relationship Id="rId10" Type="http://schemas.openxmlformats.org/officeDocument/2006/relationships/hyperlink" Target="https://documents-dds-ny.un.org/doc/UNDOC/GEN/G14/072/37/PDF/G1407237.pdf?OpenElement" TargetMode="External"/><Relationship Id="rId4" Type="http://schemas.openxmlformats.org/officeDocument/2006/relationships/hyperlink" Target="https://tbinternet.ohchr.org/_layouts/15/treatybodyexternal/Download.aspx?symbolno=CRC/C/PAN/CO/5-6&amp;Lang=es" TargetMode="External"/><Relationship Id="rId9" Type="http://schemas.openxmlformats.org/officeDocument/2006/relationships/hyperlink" Target="https://documents-dds-ny.un.org/doc/UNDOC/GEN/G13/164/38/PDF/G1316438.pdf?OpenEleme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992888" cy="2880320"/>
          </a:xfrm>
        </p:spPr>
        <p:txBody>
          <a:bodyPr>
            <a:normAutofit/>
          </a:bodyPr>
          <a:lstStyle/>
          <a:p>
            <a:r>
              <a:rPr lang="es-GT" sz="3200" dirty="0" smtClean="0"/>
              <a:t>Enfoque de Derechos </a:t>
            </a:r>
            <a:r>
              <a:rPr lang="es-GT" sz="3200" dirty="0"/>
              <a:t>Humanos</a:t>
            </a:r>
            <a:br>
              <a:rPr lang="es-GT" sz="3200" dirty="0"/>
            </a:br>
            <a:r>
              <a:rPr lang="es-GT" sz="3200" dirty="0" smtClean="0"/>
              <a:t/>
            </a:r>
            <a:br>
              <a:rPr lang="es-GT" sz="3200" dirty="0" smtClean="0"/>
            </a:br>
            <a:r>
              <a:rPr lang="es-GT" sz="3200" dirty="0" smtClean="0">
                <a:solidFill>
                  <a:schemeClr val="bg2"/>
                </a:solidFill>
              </a:rPr>
              <a:t>Sesión </a:t>
            </a:r>
            <a:r>
              <a:rPr lang="es-GT" sz="3200" dirty="0">
                <a:solidFill>
                  <a:schemeClr val="bg2"/>
                </a:solidFill>
              </a:rPr>
              <a:t>2</a:t>
            </a:r>
            <a:r>
              <a:rPr lang="es-GT" sz="3200" dirty="0" smtClean="0">
                <a:solidFill>
                  <a:schemeClr val="bg2"/>
                </a:solidFill>
              </a:rPr>
              <a:t>: Derechos Humanos y  </a:t>
            </a:r>
            <a:br>
              <a:rPr lang="es-GT" sz="3200" dirty="0" smtClean="0">
                <a:solidFill>
                  <a:schemeClr val="bg2"/>
                </a:solidFill>
              </a:rPr>
            </a:br>
            <a:r>
              <a:rPr lang="es-GT" sz="3200" dirty="0" smtClean="0">
                <a:solidFill>
                  <a:schemeClr val="bg2"/>
                </a:solidFill>
              </a:rPr>
              <a:t>la Agenda 2030</a:t>
            </a:r>
            <a:endParaRPr lang="es-ES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22116" y="4581128"/>
            <a:ext cx="4242371" cy="1080120"/>
          </a:xfrm>
        </p:spPr>
        <p:txBody>
          <a:bodyPr>
            <a:noAutofit/>
          </a:bodyPr>
          <a:lstStyle/>
          <a:p>
            <a:pPr algn="r"/>
            <a:r>
              <a:rPr lang="es-GT" sz="1800" dirty="0" smtClean="0">
                <a:solidFill>
                  <a:schemeClr val="bg1">
                    <a:lumMod val="75000"/>
                  </a:schemeClr>
                </a:solidFill>
              </a:rPr>
              <a:t>Pablo </a:t>
            </a:r>
            <a:r>
              <a:rPr lang="es-GT" sz="1800" dirty="0" err="1" smtClean="0">
                <a:solidFill>
                  <a:schemeClr val="bg1">
                    <a:lumMod val="75000"/>
                  </a:schemeClr>
                </a:solidFill>
              </a:rPr>
              <a:t>Espiniella</a:t>
            </a:r>
            <a:r>
              <a:rPr lang="es-GT" sz="18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algn="r"/>
            <a:r>
              <a:rPr lang="es-GT" sz="1800" dirty="0" smtClean="0">
                <a:solidFill>
                  <a:schemeClr val="bg1">
                    <a:lumMod val="75000"/>
                  </a:schemeClr>
                </a:solidFill>
              </a:rPr>
              <a:t>Margarita Uprimny</a:t>
            </a:r>
          </a:p>
        </p:txBody>
      </p:sp>
    </p:spTree>
    <p:extLst>
      <p:ext uri="{BB962C8B-B14F-4D97-AF65-F5344CB8AC3E}">
        <p14:creationId xmlns:p14="http://schemas.microsoft.com/office/powerpoint/2010/main" val="24329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700808"/>
            <a:ext cx="4129087" cy="41148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s-ES" altLang="ja-JP" sz="2800" dirty="0" smtClean="0">
                <a:latin typeface="Arial Narrow" pitchFamily="34" charset="0"/>
              </a:rPr>
              <a:t>... Realizar la cooperación internacional ... en la promoción y estímulo del respeto a los derechos humanos y las libertades fundamentales ...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s-ES" altLang="ja-JP" sz="2800" dirty="0" smtClean="0">
                <a:latin typeface="Arial Narrow" pitchFamily="34" charset="0"/>
              </a:rPr>
              <a:t> 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s-ES" altLang="ja-JP" sz="2800" dirty="0" smtClean="0">
                <a:latin typeface="Arial Narrow" pitchFamily="34" charset="0"/>
              </a:rPr>
              <a:t>Carta de la ONU, art. 1 </a:t>
            </a:r>
          </a:p>
        </p:txBody>
      </p:sp>
      <p:sp>
        <p:nvSpPr>
          <p:cNvPr id="10244" name="Title 9"/>
          <p:cNvSpPr>
            <a:spLocks noGrp="1"/>
          </p:cNvSpPr>
          <p:nvPr>
            <p:ph type="title" idx="4294967295"/>
          </p:nvPr>
        </p:nvSpPr>
        <p:spPr>
          <a:xfrm>
            <a:off x="755576" y="274638"/>
            <a:ext cx="7931224" cy="1143000"/>
          </a:xfrm>
        </p:spPr>
        <p:txBody>
          <a:bodyPr/>
          <a:lstStyle/>
          <a:p>
            <a:pPr eaLnBrk="1" hangingPunct="1"/>
            <a:r>
              <a:rPr kumimoji="1" lang="es-ES" altLang="ja-JP" sz="4000" b="1" dirty="0" smtClean="0">
                <a:latin typeface="Arial Narrow" pitchFamily="34" charset="0"/>
              </a:rPr>
              <a:t>Derechos humanos en la ONU</a:t>
            </a:r>
            <a:endParaRPr kumimoji="1" lang="es-ES" altLang="en-US" sz="4000" b="1" dirty="0" smtClean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132856"/>
            <a:ext cx="303468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52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9"/>
          <p:cNvSpPr>
            <a:spLocks noGrp="1"/>
          </p:cNvSpPr>
          <p:nvPr>
            <p:ph type="title" idx="4294967295"/>
          </p:nvPr>
        </p:nvSpPr>
        <p:spPr>
          <a:xfrm>
            <a:off x="1403350" y="274638"/>
            <a:ext cx="7283450" cy="1143000"/>
          </a:xfrm>
        </p:spPr>
        <p:txBody>
          <a:bodyPr/>
          <a:lstStyle/>
          <a:p>
            <a:pPr eaLnBrk="1" hangingPunct="1"/>
            <a:r>
              <a:rPr kumimoji="1" lang="es-ES" altLang="ja-JP" b="1" dirty="0" smtClean="0">
                <a:latin typeface="Arial Narrow" pitchFamily="34" charset="0"/>
              </a:rPr>
              <a:t>Un concepto más amplio de libertad y justicia </a:t>
            </a:r>
            <a:endParaRPr kumimoji="1" lang="es-ES" altLang="en-US" b="1" dirty="0" smtClean="0">
              <a:latin typeface="Arial Narrow" pitchFamily="34" charset="0"/>
            </a:endParaRPr>
          </a:p>
        </p:txBody>
      </p:sp>
      <p:pic>
        <p:nvPicPr>
          <p:cNvPr id="14339" name="Picture 4" descr="http://www.issa.int/var/aiss/storage/images/media/images/news-and-events/news-photos-2012/world-day-of-social-justice-2012/3195283-2-eng-GB/World-day-of-social-justice-2012_newsDetai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1417638"/>
            <a:ext cx="2571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4227487551"/>
              </p:ext>
            </p:extLst>
          </p:nvPr>
        </p:nvGraphicFramePr>
        <p:xfrm>
          <a:off x="2267744" y="1700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454408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06" y="0"/>
            <a:ext cx="9169400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477888" y="1241376"/>
            <a:ext cx="8208912" cy="4491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  <a:ea typeface="ＭＳ Ｐゴシック" pitchFamily="-110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ＭＳ Ｐゴシック" pitchFamily="-110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  <a:ea typeface="ＭＳ Ｐゴシック" pitchFamily="-110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pitchFamily="-110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algn="just"/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Un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responsabilidad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todo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el Sistema (‘3 Pilar de la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Organizacion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’).</a:t>
            </a:r>
          </a:p>
          <a:p>
            <a:pPr marL="0" indent="0" algn="just">
              <a:buFontTx/>
              <a:buNone/>
            </a:pPr>
            <a:endParaRPr lang="en-GB" sz="2400" kern="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just"/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Base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normativa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para el trabajo de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toda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la ONU (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Enfoque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de Derechos Humanos - principio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programático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clave).</a:t>
            </a:r>
          </a:p>
          <a:p>
            <a:pPr marL="0" indent="0" algn="just">
              <a:buFontTx/>
              <a:buNone/>
            </a:pPr>
            <a:endParaRPr lang="en-GB" sz="2400" kern="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just"/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Universal y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apropiación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nacional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.</a:t>
            </a:r>
          </a:p>
          <a:p>
            <a:pPr marL="0" indent="0" algn="just">
              <a:buFontTx/>
              <a:buNone/>
            </a:pPr>
            <a:endParaRPr lang="en-GB" sz="2400" kern="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just"/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Su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implementación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efectiva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require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una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respuesta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coherente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y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coordinada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todo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 el </a:t>
            </a:r>
            <a:r>
              <a:rPr lang="en-GB" sz="2400" kern="0" dirty="0" err="1" smtClean="0">
                <a:solidFill>
                  <a:schemeClr val="tx1"/>
                </a:solidFill>
                <a:latin typeface="Arial Narrow" pitchFamily="34" charset="0"/>
              </a:rPr>
              <a:t>Sistema</a:t>
            </a:r>
            <a:r>
              <a:rPr lang="en-GB" sz="2400" kern="0" dirty="0" smtClean="0">
                <a:solidFill>
                  <a:schemeClr val="tx1"/>
                </a:solidFill>
                <a:latin typeface="Arial Narrow" pitchFamily="34" charset="0"/>
              </a:rPr>
              <a:t>. </a:t>
            </a:r>
            <a:endParaRPr lang="en-US" altLang="ja-JP" sz="2400" kern="0" dirty="0" smtClean="0">
              <a:solidFill>
                <a:schemeClr val="tx1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3" name="Title 9"/>
          <p:cNvSpPr txBox="1">
            <a:spLocks/>
          </p:cNvSpPr>
          <p:nvPr/>
        </p:nvSpPr>
        <p:spPr bwMode="auto">
          <a:xfrm>
            <a:off x="395536" y="0"/>
            <a:ext cx="829126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9pPr>
          </a:lstStyle>
          <a:p>
            <a:r>
              <a:rPr kumimoji="1" lang="es-ES" altLang="ja-JP" b="1" kern="0" dirty="0" smtClean="0">
                <a:latin typeface="Arial Narrow" pitchFamily="34" charset="0"/>
              </a:rPr>
              <a:t>Derechos Humanos en la ONU </a:t>
            </a:r>
            <a:endParaRPr kumimoji="1" lang="es-ES" altLang="en-US" b="1" kern="0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4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Title 9"/>
          <p:cNvSpPr txBox="1">
            <a:spLocks/>
          </p:cNvSpPr>
          <p:nvPr/>
        </p:nvSpPr>
        <p:spPr bwMode="auto">
          <a:xfrm>
            <a:off x="571670" y="0"/>
            <a:ext cx="829126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9pPr>
          </a:lstStyle>
          <a:p>
            <a:r>
              <a:rPr lang="en-GB" altLang="en-US" b="1" dirty="0" smtClean="0">
                <a:solidFill>
                  <a:schemeClr val="accent6"/>
                </a:solidFill>
                <a:latin typeface="Arial Narrow" pitchFamily="34" charset="0"/>
              </a:rPr>
              <a:t>Agenda 2030 y ODS </a:t>
            </a:r>
            <a:endParaRPr kumimoji="1" lang="es-ES" altLang="en-US" kern="0" dirty="0" smtClean="0">
              <a:solidFill>
                <a:schemeClr val="accent6"/>
              </a:solidFill>
              <a:latin typeface="Arial Narrow" pitchFamily="34" charset="0"/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8724" y="1268760"/>
            <a:ext cx="3888432" cy="4516437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325" y="1268760"/>
            <a:ext cx="3929609" cy="451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eft-Right Arrow 6"/>
          <p:cNvSpPr/>
          <p:nvPr/>
        </p:nvSpPr>
        <p:spPr>
          <a:xfrm>
            <a:off x="4122669" y="3140968"/>
            <a:ext cx="750615" cy="484632"/>
          </a:xfrm>
          <a:prstGeom prst="left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108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424936" cy="940966"/>
          </a:xfrm>
        </p:spPr>
        <p:txBody>
          <a:bodyPr/>
          <a:lstStyle/>
          <a:p>
            <a:pPr algn="l"/>
            <a:r>
              <a:rPr lang="en-GB" altLang="en-US" sz="4000" b="1" dirty="0" err="1" smtClean="0">
                <a:solidFill>
                  <a:schemeClr val="accent6"/>
                </a:solidFill>
                <a:latin typeface="Arial Narrow" pitchFamily="34" charset="0"/>
              </a:rPr>
              <a:t>Derechos</a:t>
            </a:r>
            <a:r>
              <a:rPr lang="en-GB" altLang="en-US" sz="4000" b="1" dirty="0" smtClean="0">
                <a:solidFill>
                  <a:schemeClr val="accent6"/>
                </a:solidFill>
                <a:latin typeface="Arial Narrow" pitchFamily="34" charset="0"/>
              </a:rPr>
              <a:t> </a:t>
            </a:r>
            <a:r>
              <a:rPr lang="en-GB" altLang="en-US" sz="4000" b="1" dirty="0" err="1" smtClean="0">
                <a:solidFill>
                  <a:schemeClr val="accent6"/>
                </a:solidFill>
                <a:latin typeface="Arial Narrow" pitchFamily="34" charset="0"/>
              </a:rPr>
              <a:t>Humanos</a:t>
            </a:r>
            <a:r>
              <a:rPr lang="en-GB" altLang="en-US" sz="4000" b="1" dirty="0" smtClean="0">
                <a:solidFill>
                  <a:schemeClr val="accent6"/>
                </a:solidFill>
                <a:latin typeface="Arial Narrow" pitchFamily="34" charset="0"/>
              </a:rPr>
              <a:t> y la </a:t>
            </a:r>
            <a:r>
              <a:rPr lang="en-GB" altLang="en-US" sz="4000" b="1" u="sng" dirty="0">
                <a:solidFill>
                  <a:schemeClr val="accent6"/>
                </a:solidFill>
                <a:latin typeface="Arial Narrow" pitchFamily="34" charset="0"/>
              </a:rPr>
              <a:t>Agenda 2030  </a:t>
            </a:r>
            <a:endParaRPr lang="en-GB" sz="4000" b="1" u="sng" dirty="0">
              <a:solidFill>
                <a:schemeClr val="accent6"/>
              </a:solidFill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57403"/>
          </a:xfrm>
        </p:spPr>
        <p:txBody>
          <a:bodyPr>
            <a:normAutofit/>
          </a:bodyPr>
          <a:lstStyle/>
          <a:p>
            <a:pPr marL="0" lvl="0" indent="0">
              <a:lnSpc>
                <a:spcPct val="80000"/>
              </a:lnSpc>
              <a:buNone/>
            </a:pPr>
            <a:endParaRPr lang="en-US" altLang="en-US" sz="4300" i="1" dirty="0">
              <a:solidFill>
                <a:prstClr val="black"/>
              </a:solidFill>
            </a:endParaRPr>
          </a:p>
          <a:p>
            <a:pPr marL="0" lvl="0" indent="0">
              <a:lnSpc>
                <a:spcPct val="80000"/>
              </a:lnSpc>
              <a:buNone/>
            </a:pPr>
            <a:endParaRPr lang="en-US" altLang="en-US" sz="4300" i="1" dirty="0">
              <a:solidFill>
                <a:prstClr val="black"/>
              </a:solidFill>
            </a:endParaRPr>
          </a:p>
          <a:p>
            <a:pPr marL="0" lvl="0" indent="0">
              <a:lnSpc>
                <a:spcPct val="80000"/>
              </a:lnSpc>
              <a:buNone/>
            </a:pPr>
            <a:endParaRPr lang="en-US" altLang="en-US" sz="4300" i="1" dirty="0">
              <a:solidFill>
                <a:prstClr val="black"/>
              </a:solidFill>
            </a:endParaRPr>
          </a:p>
          <a:p>
            <a:pPr marL="0" lvl="0" indent="0">
              <a:lnSpc>
                <a:spcPct val="80000"/>
              </a:lnSpc>
              <a:buNone/>
            </a:pPr>
            <a:endParaRPr lang="en-US" altLang="en-US" sz="4300" i="1" dirty="0">
              <a:solidFill>
                <a:prstClr val="black"/>
              </a:solidFill>
            </a:endParaRPr>
          </a:p>
          <a:p>
            <a:pPr marL="0" lvl="0" indent="0">
              <a:lnSpc>
                <a:spcPct val="80000"/>
              </a:lnSpc>
              <a:buNone/>
            </a:pPr>
            <a:endParaRPr lang="en-US" altLang="en-US" sz="4300" i="1" dirty="0">
              <a:solidFill>
                <a:prstClr val="black"/>
              </a:solidFill>
            </a:endParaRPr>
          </a:p>
          <a:p>
            <a:pPr marL="0" lvl="0" indent="0">
              <a:lnSpc>
                <a:spcPct val="80000"/>
              </a:lnSpc>
              <a:buNone/>
            </a:pPr>
            <a:endParaRPr lang="en-US" altLang="en-US" sz="4300" i="1" dirty="0">
              <a:solidFill>
                <a:prstClr val="black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349328"/>
              </p:ext>
            </p:extLst>
          </p:nvPr>
        </p:nvGraphicFramePr>
        <p:xfrm>
          <a:off x="251520" y="908721"/>
          <a:ext cx="8640960" cy="4950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276">
                <a:tc>
                  <a:txBody>
                    <a:bodyPr/>
                    <a:lstStyle/>
                    <a:p>
                      <a:r>
                        <a:rPr lang="fr-CH" sz="1400" b="1" dirty="0" smtClean="0">
                          <a:solidFill>
                            <a:schemeClr val="tx2"/>
                          </a:solidFill>
                        </a:rPr>
                        <a:t>PREAMB</a:t>
                      </a: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400" b="0" u="none" dirty="0" smtClean="0">
                          <a:solidFill>
                            <a:schemeClr val="bg1"/>
                          </a:solidFill>
                        </a:rPr>
                        <a:t>Los ODS </a:t>
                      </a:r>
                      <a:r>
                        <a:rPr lang="en-US" altLang="en-US" sz="1400" b="0" u="none" dirty="0" err="1" smtClean="0">
                          <a:solidFill>
                            <a:schemeClr val="bg1"/>
                          </a:solidFill>
                        </a:rPr>
                        <a:t>buscan</a:t>
                      </a:r>
                      <a:r>
                        <a:rPr lang="en-US" altLang="en-US" sz="1400" b="0" u="none" dirty="0" smtClean="0">
                          <a:solidFill>
                            <a:schemeClr val="bg1"/>
                          </a:solidFill>
                        </a:rPr>
                        <a:t> “</a:t>
                      </a:r>
                      <a:r>
                        <a:rPr lang="en-US" altLang="en-US" sz="1600" b="0" u="none" dirty="0" smtClean="0">
                          <a:solidFill>
                            <a:schemeClr val="bg1"/>
                          </a:solidFill>
                        </a:rPr>
                        <a:t>la </a:t>
                      </a:r>
                      <a:r>
                        <a:rPr lang="en-US" altLang="en-US" sz="1600" b="1" u="none" dirty="0" err="1" smtClean="0">
                          <a:solidFill>
                            <a:schemeClr val="bg1"/>
                          </a:solidFill>
                        </a:rPr>
                        <a:t>realización</a:t>
                      </a:r>
                      <a:r>
                        <a:rPr lang="en-US" altLang="en-US" sz="1600" b="1" u="none" dirty="0" smtClean="0">
                          <a:solidFill>
                            <a:schemeClr val="bg1"/>
                          </a:solidFill>
                        </a:rPr>
                        <a:t> de </a:t>
                      </a:r>
                      <a:r>
                        <a:rPr lang="en-US" altLang="en-US" sz="1600" b="1" u="none" dirty="0" err="1" smtClean="0">
                          <a:solidFill>
                            <a:schemeClr val="bg1"/>
                          </a:solidFill>
                        </a:rPr>
                        <a:t>todos</a:t>
                      </a:r>
                      <a:r>
                        <a:rPr lang="en-US" altLang="en-US" sz="1600" b="1" u="none" dirty="0" smtClean="0">
                          <a:solidFill>
                            <a:schemeClr val="bg1"/>
                          </a:solidFill>
                        </a:rPr>
                        <a:t> los derechos</a:t>
                      </a:r>
                      <a:r>
                        <a:rPr lang="en-US" altLang="en-US" sz="1600" b="1" u="none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1600" b="0" u="none" baseline="0" dirty="0" smtClean="0">
                          <a:solidFill>
                            <a:schemeClr val="bg1"/>
                          </a:solidFill>
                        </a:rPr>
                        <a:t>para </a:t>
                      </a:r>
                      <a:r>
                        <a:rPr lang="en-US" altLang="en-US" sz="1600" b="0" u="none" baseline="0" dirty="0" err="1" smtClean="0">
                          <a:solidFill>
                            <a:schemeClr val="bg1"/>
                          </a:solidFill>
                        </a:rPr>
                        <a:t>todos</a:t>
                      </a:r>
                      <a:r>
                        <a:rPr lang="en-US" altLang="en-US" sz="1600" b="0" u="none" baseline="0" dirty="0" smtClean="0">
                          <a:solidFill>
                            <a:schemeClr val="bg1"/>
                          </a:solidFill>
                        </a:rPr>
                        <a:t> y </a:t>
                      </a:r>
                      <a:r>
                        <a:rPr lang="en-US" altLang="en-US" sz="1600" b="0" u="none" baseline="0" dirty="0" err="1" smtClean="0">
                          <a:solidFill>
                            <a:schemeClr val="bg1"/>
                          </a:solidFill>
                        </a:rPr>
                        <a:t>todas</a:t>
                      </a:r>
                      <a:r>
                        <a:rPr lang="en-US" altLang="en-US" sz="1600" b="0" u="none" baseline="0" dirty="0" smtClean="0">
                          <a:solidFill>
                            <a:schemeClr val="bg1"/>
                          </a:solidFill>
                        </a:rPr>
                        <a:t>”.</a:t>
                      </a:r>
                      <a:endParaRPr lang="en-US" altLang="en-US" sz="1600" b="0" u="none" dirty="0">
                        <a:solidFill>
                          <a:schemeClr val="bg1"/>
                        </a:solidFill>
                      </a:endParaRPr>
                    </a:p>
                    <a:p>
                      <a:pPr algn="just"/>
                      <a:endParaRPr lang="en-GB" sz="1400" b="0" u="non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1442">
                <a:tc>
                  <a:txBody>
                    <a:bodyPr/>
                    <a:lstStyle/>
                    <a:p>
                      <a:r>
                        <a:rPr lang="fr-CH" sz="1400" b="1" dirty="0" smtClean="0">
                          <a:solidFill>
                            <a:schemeClr val="tx2"/>
                          </a:solidFill>
                        </a:rPr>
                        <a:t>PARA 8</a:t>
                      </a: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6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Aspiramos a un mundo en el que sea </a:t>
                      </a:r>
                      <a:r>
                        <a:rPr lang="es-ES" sz="1600" b="1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universal el respeto de los derechos humanos </a:t>
                      </a:r>
                      <a:r>
                        <a:rPr lang="es-ES" sz="16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 la dignidad de las personas, el Estado de Derecho, la justicia, la igualdad y la no discriminación; donde se respeten las razas, el origen étnico y la diversidad cultural y en el que exista igualdad de oportunidades.</a:t>
                      </a:r>
                      <a:endParaRPr lang="en-GB" sz="1600" b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C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568">
                <a:tc>
                  <a:txBody>
                    <a:bodyPr/>
                    <a:lstStyle/>
                    <a:p>
                      <a:r>
                        <a:rPr lang="fr-CH" sz="1400" b="1" dirty="0" smtClean="0">
                          <a:solidFill>
                            <a:schemeClr val="tx2"/>
                          </a:solidFill>
                        </a:rPr>
                        <a:t>PARA 10</a:t>
                      </a: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La nueva Agenda se inspira en los propósitos y principios de la Carta de las Naciones Unidas, incluido el pleno respeto del derecho internacional. </a:t>
                      </a:r>
                      <a:r>
                        <a:rPr lang="es-ES" sz="1600" b="1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Sus fundamentos son la Declaración Universal de Derechos Humanos, los tratados </a:t>
                      </a:r>
                      <a:r>
                        <a:rPr lang="es-ES_tradnl" sz="1600" b="1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internacionales de derechos humanos</a:t>
                      </a:r>
                      <a:r>
                        <a:rPr lang="es-ES_tradnl" sz="14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400" b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933">
                <a:tc>
                  <a:txBody>
                    <a:bodyPr/>
                    <a:lstStyle/>
                    <a:p>
                      <a:r>
                        <a:rPr lang="fr-CH" sz="1400" b="1" dirty="0" smtClean="0">
                          <a:solidFill>
                            <a:schemeClr val="tx2"/>
                          </a:solidFill>
                        </a:rPr>
                        <a:t>PARA 18</a:t>
                      </a: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Ponemos de relieve</a:t>
                      </a:r>
                      <a:r>
                        <a:rPr lang="es-ES_tradnl" sz="1400" b="0" u="non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4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que la Agenda </a:t>
                      </a:r>
                      <a:r>
                        <a:rPr lang="es-ES" sz="1600" b="1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se implementará de manera compatible con los derechos y obligaciones de los Estados en virtud del derecho internacional</a:t>
                      </a:r>
                      <a:r>
                        <a:rPr lang="es-ES" sz="14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400" b="0" u="none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4315">
                <a:tc>
                  <a:txBody>
                    <a:bodyPr/>
                    <a:lstStyle/>
                    <a:p>
                      <a:r>
                        <a:rPr lang="fr-CH" sz="1400" b="1" dirty="0" smtClean="0">
                          <a:solidFill>
                            <a:schemeClr val="tx2"/>
                          </a:solidFill>
                        </a:rPr>
                        <a:t>PARA 19</a:t>
                      </a: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Ponemos de relieve que, de conformidad con la</a:t>
                      </a:r>
                      <a:r>
                        <a:rPr lang="es-ES" sz="1400" b="0" u="non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400" b="0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Carta de las Naciones Unidas, todos los </a:t>
                      </a:r>
                      <a:r>
                        <a:rPr lang="es-ES" sz="1600" b="1" u="none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Estados tienen la responsabilidad de respetar, proteger y promover los derechos humanos y las libertades fundamentales de todas las personas, sin hacer distinción alguna.</a:t>
                      </a:r>
                      <a:endParaRPr lang="en-GB" sz="1600" b="1" u="none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GB" sz="1600" b="1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11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7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32" y="0"/>
            <a:ext cx="9169400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477888" y="1241376"/>
            <a:ext cx="8208912" cy="44918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  <a:ea typeface="ＭＳ Ｐゴシック" pitchFamily="-110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ＭＳ Ｐゴシック" pitchFamily="-110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  <a:ea typeface="ＭＳ Ｐゴシック" pitchFamily="-110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pitchFamily="-110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endParaRPr lang="en-GB" sz="2400" kern="0" dirty="0" smtClean="0"/>
          </a:p>
          <a:p>
            <a:pPr marL="0" indent="0">
              <a:buFontTx/>
              <a:buNone/>
            </a:pPr>
            <a:endParaRPr lang="en-GB" sz="2400" kern="0" dirty="0" smtClean="0"/>
          </a:p>
        </p:txBody>
      </p:sp>
      <p:sp>
        <p:nvSpPr>
          <p:cNvPr id="3" name="Title 9"/>
          <p:cNvSpPr txBox="1">
            <a:spLocks/>
          </p:cNvSpPr>
          <p:nvPr/>
        </p:nvSpPr>
        <p:spPr bwMode="auto">
          <a:xfrm>
            <a:off x="395536" y="-1"/>
            <a:ext cx="8291264" cy="1207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9pPr>
          </a:lstStyle>
          <a:p>
            <a:r>
              <a:rPr lang="en-US" sz="3600" b="1" dirty="0">
                <a:solidFill>
                  <a:schemeClr val="accent6"/>
                </a:solidFill>
                <a:latin typeface="Arial Narrow" pitchFamily="34" charset="0"/>
              </a:rPr>
              <a:t>Agenda 2030 - </a:t>
            </a:r>
            <a:r>
              <a:rPr lang="en-US" sz="3600" b="1" dirty="0" err="1">
                <a:solidFill>
                  <a:schemeClr val="accent6"/>
                </a:solidFill>
                <a:latin typeface="Arial Narrow" pitchFamily="34" charset="0"/>
              </a:rPr>
              <a:t>enraizada</a:t>
            </a:r>
            <a:r>
              <a:rPr lang="en-US" sz="3600" b="1" dirty="0">
                <a:solidFill>
                  <a:schemeClr val="accent6"/>
                </a:solidFill>
                <a:latin typeface="Arial Narrow" pitchFamily="34" charset="0"/>
              </a:rPr>
              <a:t> en los </a:t>
            </a:r>
            <a:r>
              <a:rPr lang="en-US" sz="3600" b="1" dirty="0" err="1" smtClean="0">
                <a:solidFill>
                  <a:schemeClr val="accent6"/>
                </a:solidFill>
                <a:latin typeface="Arial Narrow" pitchFamily="34" charset="0"/>
              </a:rPr>
              <a:t>estándares</a:t>
            </a:r>
            <a:r>
              <a:rPr lang="en-US" sz="3600" b="1" dirty="0" smtClean="0">
                <a:solidFill>
                  <a:schemeClr val="accent6"/>
                </a:solidFill>
                <a:latin typeface="Arial Narrow" pitchFamily="34" charset="0"/>
              </a:rPr>
              <a:t> </a:t>
            </a:r>
            <a:r>
              <a:rPr lang="en-US" sz="3600" b="1" dirty="0">
                <a:solidFill>
                  <a:schemeClr val="accent6"/>
                </a:solidFill>
                <a:latin typeface="Arial Narrow" pitchFamily="34" charset="0"/>
              </a:rPr>
              <a:t>de DDHH 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565257"/>
            <a:ext cx="724420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solidFill>
                <a:schemeClr val="bg2"/>
              </a:solidFill>
            </a:endParaRPr>
          </a:p>
          <a:p>
            <a:endParaRPr lang="en-US" sz="2800" dirty="0">
              <a:solidFill>
                <a:schemeClr val="bg2"/>
              </a:solidFill>
            </a:endParaRPr>
          </a:p>
          <a:p>
            <a:endParaRPr lang="en-US" sz="2800" dirty="0" smtClean="0">
              <a:solidFill>
                <a:schemeClr val="bg2"/>
              </a:solidFill>
            </a:endParaRPr>
          </a:p>
          <a:p>
            <a:endParaRPr lang="en-US" sz="2800" dirty="0">
              <a:solidFill>
                <a:schemeClr val="bg2"/>
              </a:solidFill>
            </a:endParaRPr>
          </a:p>
          <a:p>
            <a:endParaRPr lang="en-US" sz="2800" dirty="0" smtClean="0">
              <a:solidFill>
                <a:schemeClr val="bg2"/>
              </a:solidFill>
            </a:endParaRPr>
          </a:p>
          <a:p>
            <a:endParaRPr lang="en-US" sz="2800" dirty="0">
              <a:solidFill>
                <a:schemeClr val="bg2"/>
              </a:solidFill>
            </a:endParaRPr>
          </a:p>
          <a:p>
            <a:endParaRPr lang="en-US" sz="2800" dirty="0" smtClean="0">
              <a:solidFill>
                <a:schemeClr val="bg2"/>
              </a:solidFill>
            </a:endParaRPr>
          </a:p>
          <a:p>
            <a:endParaRPr lang="en-US" sz="2800" dirty="0">
              <a:solidFill>
                <a:schemeClr val="bg2"/>
              </a:solidFill>
            </a:endParaRPr>
          </a:p>
          <a:p>
            <a:pPr marL="342900" indent="-342900">
              <a:buAutoNum type="arabicPeriod" startAt="6"/>
            </a:pPr>
            <a:endParaRPr lang="en-US" dirty="0" smtClean="0">
              <a:solidFill>
                <a:schemeClr val="bg2"/>
              </a:solidFill>
            </a:endParaRPr>
          </a:p>
          <a:p>
            <a:pPr marL="342900" indent="-342900">
              <a:buAutoNum type="arabicPeriod" startAt="6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AutoNum type="arabicPeriod" startAt="6"/>
            </a:pPr>
            <a:endParaRPr lang="en-US" dirty="0" smtClean="0">
              <a:solidFill>
                <a:schemeClr val="bg2"/>
              </a:solidFill>
            </a:endParaRPr>
          </a:p>
          <a:p>
            <a:pPr marL="342900" indent="-342900">
              <a:buAutoNum type="arabicPeriod" startAt="6"/>
            </a:pPr>
            <a:endParaRPr lang="en-US" dirty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bg2"/>
              </a:solidFill>
            </a:endParaRPr>
          </a:p>
          <a:p>
            <a:pPr marL="342900" indent="-342900">
              <a:buAutoNum type="arabicPeriod" startAt="6"/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1864" y="1340768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Arial Narrow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Narrow" pitchFamily="34" charset="0"/>
              </a:rPr>
              <a:t>Los 17 ODS y </a:t>
            </a:r>
            <a:r>
              <a:rPr lang="en-US" sz="2400" dirty="0" err="1" smtClean="0">
                <a:latin typeface="Arial Narrow" pitchFamily="34" charset="0"/>
              </a:rPr>
              <a:t>muchos</a:t>
            </a:r>
            <a:r>
              <a:rPr lang="en-US" sz="2400" dirty="0" smtClean="0">
                <a:latin typeface="Arial Narrow" pitchFamily="34" charset="0"/>
              </a:rPr>
              <a:t> de los 169 targets y 241 </a:t>
            </a:r>
            <a:r>
              <a:rPr lang="en-US" sz="2400" dirty="0" err="1" smtClean="0">
                <a:latin typeface="Arial Narrow" pitchFamily="34" charset="0"/>
              </a:rPr>
              <a:t>indicadores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están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intimamente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relaccionados</a:t>
            </a:r>
            <a:r>
              <a:rPr lang="en-US" sz="2400" dirty="0" smtClean="0">
                <a:latin typeface="Arial Narrow" pitchFamily="34" charset="0"/>
              </a:rPr>
              <a:t> con derechos </a:t>
            </a:r>
            <a:r>
              <a:rPr lang="en-US" sz="2400" dirty="0" err="1" smtClean="0">
                <a:latin typeface="Arial Narrow" pitchFamily="34" charset="0"/>
              </a:rPr>
              <a:t>humanos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específicos</a:t>
            </a:r>
            <a:r>
              <a:rPr lang="en-US" sz="2400" dirty="0" smtClean="0">
                <a:latin typeface="Arial Narrow" pitchFamily="34" charset="0"/>
              </a:rPr>
              <a:t>. </a:t>
            </a:r>
          </a:p>
          <a:p>
            <a:pPr algn="just"/>
            <a:endParaRPr lang="en-US" sz="2400" dirty="0" smtClean="0">
              <a:latin typeface="Arial Narrow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6"/>
                </a:solidFill>
                <a:latin typeface="Arial Narrow" pitchFamily="34" charset="0"/>
              </a:rPr>
              <a:t>DESC – </a:t>
            </a:r>
            <a:r>
              <a:rPr lang="en-US" sz="2400" dirty="0" smtClean="0">
                <a:latin typeface="Arial Narrow" pitchFamily="34" charset="0"/>
              </a:rPr>
              <a:t>a la base de </a:t>
            </a:r>
            <a:r>
              <a:rPr lang="en-US" sz="2400" dirty="0" err="1" smtClean="0">
                <a:latin typeface="Arial Narrow" pitchFamily="34" charset="0"/>
              </a:rPr>
              <a:t>muchos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Objetivos</a:t>
            </a:r>
            <a:r>
              <a:rPr lang="en-US" sz="2400" dirty="0" smtClean="0">
                <a:latin typeface="Arial Narrow" pitchFamily="34" charset="0"/>
              </a:rPr>
              <a:t>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Arial Narrow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accent6"/>
                </a:solidFill>
                <a:latin typeface="Arial Narrow" pitchFamily="34" charset="0"/>
              </a:rPr>
              <a:t>Civiles</a:t>
            </a:r>
            <a:r>
              <a:rPr lang="en-US" sz="2400" dirty="0" smtClean="0">
                <a:solidFill>
                  <a:schemeClr val="accent6"/>
                </a:solidFill>
                <a:latin typeface="Arial Narrow" pitchFamily="34" charset="0"/>
              </a:rPr>
              <a:t> </a:t>
            </a:r>
            <a:r>
              <a:rPr lang="en-US" sz="2400" dirty="0">
                <a:solidFill>
                  <a:schemeClr val="accent6"/>
                </a:solidFill>
                <a:latin typeface="Arial Narrow" pitchFamily="34" charset="0"/>
              </a:rPr>
              <a:t>y </a:t>
            </a:r>
            <a:r>
              <a:rPr lang="en-US" sz="2400" dirty="0" err="1">
                <a:solidFill>
                  <a:schemeClr val="accent6"/>
                </a:solidFill>
                <a:latin typeface="Arial Narrow" pitchFamily="34" charset="0"/>
              </a:rPr>
              <a:t>políticos</a:t>
            </a:r>
            <a:r>
              <a:rPr lang="en-US" sz="2400" dirty="0">
                <a:solidFill>
                  <a:schemeClr val="accent6"/>
                </a:solidFill>
                <a:latin typeface="Arial Narrow" pitchFamily="34" charset="0"/>
              </a:rPr>
              <a:t> </a:t>
            </a:r>
            <a:r>
              <a:rPr lang="en-US" sz="2400" dirty="0" smtClean="0">
                <a:solidFill>
                  <a:schemeClr val="accent6"/>
                </a:solidFill>
                <a:latin typeface="Arial Narrow" pitchFamily="34" charset="0"/>
              </a:rPr>
              <a:t>– </a:t>
            </a:r>
            <a:r>
              <a:rPr lang="en-US" sz="2400" dirty="0" smtClean="0">
                <a:latin typeface="Arial Narrow" pitchFamily="34" charset="0"/>
              </a:rPr>
              <a:t>en </a:t>
            </a:r>
            <a:r>
              <a:rPr lang="en-US" sz="2400" dirty="0" err="1" smtClean="0">
                <a:latin typeface="Arial Narrow" pitchFamily="34" charset="0"/>
              </a:rPr>
              <a:t>su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mayoría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están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bajo</a:t>
            </a:r>
            <a:r>
              <a:rPr lang="en-US" sz="2400" dirty="0" smtClean="0">
                <a:latin typeface="Arial Narrow" pitchFamily="34" charset="0"/>
              </a:rPr>
              <a:t> el </a:t>
            </a:r>
            <a:r>
              <a:rPr lang="en-US" sz="2400" dirty="0" err="1" smtClean="0">
                <a:latin typeface="Arial Narrow" pitchFamily="34" charset="0"/>
              </a:rPr>
              <a:t>Objetivo</a:t>
            </a:r>
            <a:r>
              <a:rPr lang="en-US" sz="2400" dirty="0" smtClean="0">
                <a:latin typeface="Arial Narrow" pitchFamily="34" charset="0"/>
              </a:rPr>
              <a:t> 16.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Arial Narrow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accent6"/>
                </a:solidFill>
                <a:latin typeface="Arial Narrow" pitchFamily="34" charset="0"/>
              </a:rPr>
              <a:t>Igualdad</a:t>
            </a:r>
            <a:r>
              <a:rPr lang="en-US" sz="2400" dirty="0" smtClean="0">
                <a:solidFill>
                  <a:schemeClr val="accent6"/>
                </a:solidFill>
                <a:latin typeface="Arial Narrow" pitchFamily="34" charset="0"/>
              </a:rPr>
              <a:t> y No </a:t>
            </a:r>
            <a:r>
              <a:rPr lang="en-US" sz="2400" dirty="0" err="1" smtClean="0">
                <a:solidFill>
                  <a:schemeClr val="accent6"/>
                </a:solidFill>
                <a:latin typeface="Arial Narrow" pitchFamily="34" charset="0"/>
              </a:rPr>
              <a:t>Discriminación</a:t>
            </a:r>
            <a:r>
              <a:rPr lang="en-US" sz="2400" dirty="0" smtClean="0">
                <a:solidFill>
                  <a:schemeClr val="accent6"/>
                </a:solidFill>
                <a:latin typeface="Arial Narrow" pitchFamily="34" charset="0"/>
              </a:rPr>
              <a:t> </a:t>
            </a:r>
            <a:r>
              <a:rPr lang="es-ES_tradnl" sz="2400" dirty="0" smtClean="0">
                <a:solidFill>
                  <a:schemeClr val="accent6"/>
                </a:solidFill>
                <a:latin typeface="Arial Narrow" pitchFamily="34" charset="0"/>
              </a:rPr>
              <a:t>– </a:t>
            </a:r>
            <a:r>
              <a:rPr lang="es-ES_tradnl" sz="2400" dirty="0" smtClean="0">
                <a:latin typeface="Arial Narrow" pitchFamily="34" charset="0"/>
              </a:rPr>
              <a:t>Objetivos 5, 10, 16.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s-ES_tradnl" sz="2400" dirty="0" smtClean="0">
              <a:latin typeface="Arial Narrow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>
                <a:solidFill>
                  <a:schemeClr val="accent6"/>
                </a:solidFill>
                <a:latin typeface="Arial Narrow" pitchFamily="34" charset="0"/>
              </a:rPr>
              <a:t>Derecho al Desarrollo – </a:t>
            </a:r>
            <a:r>
              <a:rPr lang="es-ES_tradnl" sz="2400" dirty="0" smtClean="0">
                <a:latin typeface="Arial Narrow" pitchFamily="34" charset="0"/>
              </a:rPr>
              <a:t>Objetivos 17, 13.</a:t>
            </a:r>
          </a:p>
          <a:p>
            <a:endParaRPr lang="es-ES_tradnl" sz="2800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s-ES_tradnl" dirty="0">
              <a:solidFill>
                <a:schemeClr val="bg2">
                  <a:lumMod val="50000"/>
                </a:schemeClr>
              </a:solidFill>
            </a:endParaRPr>
          </a:p>
          <a:p>
            <a:endParaRPr lang="es-ES_tradnl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s-ES_tradnl" dirty="0">
              <a:solidFill>
                <a:schemeClr val="bg2">
                  <a:lumMod val="50000"/>
                </a:schemeClr>
              </a:solidFill>
            </a:endParaRPr>
          </a:p>
          <a:p>
            <a:endParaRPr lang="es-ES_tradnl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s-ES_tradnl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303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E57B3-50F9-42EE-B8E5-A2669E71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OHCHR Table: Mapping linkages 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between Human rights and the SDGs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A5C03B-1EDF-4966-9F31-911A025B5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215" y="1268760"/>
            <a:ext cx="8813569" cy="49559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2110E8-C335-4291-B1E6-1363FBB12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163" y="0"/>
            <a:ext cx="213378" cy="61635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B3FCD0-0E55-4D31-9377-0EBEFFEBB9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40126"/>
            <a:ext cx="512108" cy="5060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8EB503-5752-4380-9024-009231574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2207"/>
            <a:ext cx="9144000" cy="681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77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52EBC7-E5ED-3244-8E2A-E04D51F3FC54}"/>
              </a:ext>
            </a:extLst>
          </p:cNvPr>
          <p:cNvSpPr/>
          <p:nvPr/>
        </p:nvSpPr>
        <p:spPr>
          <a:xfrm>
            <a:off x="1320800" y="2505075"/>
            <a:ext cx="7212013" cy="715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615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Arial" charset="0"/>
            </a:endParaRPr>
          </a:p>
          <a:p>
            <a:pPr marL="257175" marR="0" lvl="0" indent="-257175" algn="l" defTabSz="615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Arial" charset="0"/>
            </a:endParaRPr>
          </a:p>
          <a:p>
            <a:pPr marL="214313" marR="0" lvl="0" indent="-214313" algn="l" defTabSz="6154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5091CD"/>
              </a:solidFill>
              <a:effectLst/>
              <a:uLnTx/>
              <a:uFillTx/>
              <a:latin typeface="Proxima Nova" panose="02000506030000020004" pitchFamily="2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FFF894-BD0D-430E-8A1F-59532301131C}"/>
              </a:ext>
            </a:extLst>
          </p:cNvPr>
          <p:cNvSpPr txBox="1"/>
          <p:nvPr/>
        </p:nvSpPr>
        <p:spPr>
          <a:xfrm>
            <a:off x="677398" y="228024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Proxima Nova" panose="02000506030000020004"/>
              </a:rPr>
              <a:t>PRIORIDADES ESTRATEGICAS PARA LA INTEGRACIÓN DE DDHH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Proxima Nova" panose="02000506030000020004"/>
              </a:rPr>
              <a:t>EN IMPLEMENTACION DE AGENDA 2030</a:t>
            </a:r>
            <a:endParaRPr lang="en-US" dirty="0">
              <a:solidFill>
                <a:schemeClr val="bg1"/>
              </a:solidFill>
              <a:latin typeface="Proxima Nova" panose="02000506030000020004"/>
            </a:endParaRPr>
          </a:p>
          <a:p>
            <a:endParaRPr lang="en-US" sz="28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A94A46-C346-44B7-8137-D24070480AF0}"/>
              </a:ext>
            </a:extLst>
          </p:cNvPr>
          <p:cNvSpPr txBox="1"/>
          <p:nvPr/>
        </p:nvSpPr>
        <p:spPr>
          <a:xfrm>
            <a:off x="539551" y="2080509"/>
            <a:ext cx="2088232" cy="16312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>
                <a:solidFill>
                  <a:schemeClr val="bg1"/>
                </a:solidFill>
              </a:rPr>
              <a:t>Alineamiento</a:t>
            </a:r>
            <a:r>
              <a:rPr lang="fr-FR" sz="2000" b="1" dirty="0" smtClean="0">
                <a:solidFill>
                  <a:schemeClr val="bg1"/>
                </a:solidFill>
              </a:rPr>
              <a:t> con </a:t>
            </a:r>
            <a:r>
              <a:rPr lang="fr-FR" sz="2000" b="1" dirty="0" err="1" smtClean="0">
                <a:solidFill>
                  <a:schemeClr val="bg1"/>
                </a:solidFill>
              </a:rPr>
              <a:t>normas</a:t>
            </a:r>
            <a:r>
              <a:rPr lang="fr-FR" sz="2000" b="1" dirty="0" smtClean="0">
                <a:solidFill>
                  <a:schemeClr val="bg1"/>
                </a:solidFill>
              </a:rPr>
              <a:t> internationales de DDHH</a:t>
            </a:r>
            <a:endParaRPr lang="fr-FR" sz="2000" b="1" dirty="0">
              <a:solidFill>
                <a:schemeClr val="bg1"/>
              </a:solidFill>
            </a:endParaRP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3CC304-3586-48B4-BE1B-366BF12A2EDE}"/>
              </a:ext>
            </a:extLst>
          </p:cNvPr>
          <p:cNvSpPr txBox="1"/>
          <p:nvPr/>
        </p:nvSpPr>
        <p:spPr>
          <a:xfrm>
            <a:off x="539551" y="4919065"/>
            <a:ext cx="2865145" cy="10156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Participación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92C03B-8986-495C-9697-AF7DF4484025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627783" y="3050005"/>
            <a:ext cx="933105" cy="3008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351B1-4602-4E9D-B4EE-282694E12F45}"/>
              </a:ext>
            </a:extLst>
          </p:cNvPr>
          <p:cNvCxnSpPr>
            <a:cxnSpLocks/>
          </p:cNvCxnSpPr>
          <p:nvPr/>
        </p:nvCxnSpPr>
        <p:spPr>
          <a:xfrm flipV="1">
            <a:off x="2627783" y="4641045"/>
            <a:ext cx="933105" cy="278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6537230-6406-4663-9673-B6FEE590AD8D}"/>
              </a:ext>
            </a:extLst>
          </p:cNvPr>
          <p:cNvSpPr txBox="1"/>
          <p:nvPr/>
        </p:nvSpPr>
        <p:spPr>
          <a:xfrm>
            <a:off x="6288017" y="2263439"/>
            <a:ext cx="2336150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Igualdad</a:t>
            </a:r>
            <a:r>
              <a:rPr lang="en-US" sz="2000" b="1" dirty="0" smtClean="0">
                <a:solidFill>
                  <a:schemeClr val="bg1"/>
                </a:solidFill>
              </a:rPr>
              <a:t> y no </a:t>
            </a:r>
            <a:r>
              <a:rPr lang="en-US" sz="2000" b="1" dirty="0" err="1" smtClean="0">
                <a:solidFill>
                  <a:schemeClr val="bg1"/>
                </a:solidFill>
              </a:rPr>
              <a:t>discriminacion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F1C17C-7A77-4EDF-B4AF-BE03A68C962C}"/>
              </a:ext>
            </a:extLst>
          </p:cNvPr>
          <p:cNvSpPr txBox="1"/>
          <p:nvPr/>
        </p:nvSpPr>
        <p:spPr>
          <a:xfrm>
            <a:off x="5995746" y="4919065"/>
            <a:ext cx="2320669" cy="132343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Rendición</a:t>
            </a:r>
            <a:r>
              <a:rPr lang="en-US" sz="2000" b="1" dirty="0" smtClean="0">
                <a:solidFill>
                  <a:schemeClr val="bg1"/>
                </a:solidFill>
              </a:rPr>
              <a:t> de </a:t>
            </a:r>
            <a:r>
              <a:rPr lang="en-US" sz="2000" b="1" dirty="0" err="1" smtClean="0">
                <a:solidFill>
                  <a:schemeClr val="bg1"/>
                </a:solidFill>
              </a:rPr>
              <a:t>cuentas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1237D9-746E-4BEA-B734-59AD843DC1B7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5406802" y="2617382"/>
            <a:ext cx="881215" cy="393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48B48A3-AC0B-488A-9685-8318624C7081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817858" y="4802054"/>
            <a:ext cx="1177888" cy="778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Image result for sdgs icon circle">
            <a:extLst>
              <a:ext uri="{FF2B5EF4-FFF2-40B4-BE49-F238E27FC236}">
                <a16:creationId xmlns:a16="http://schemas.microsoft.com/office/drawing/2014/main" id="{20478A9C-336E-400D-96AD-E2A1CDF07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84" y="2544742"/>
            <a:ext cx="2672431" cy="26520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52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5664574"/>
              </p:ext>
            </p:extLst>
          </p:nvPr>
        </p:nvGraphicFramePr>
        <p:xfrm>
          <a:off x="392950" y="836712"/>
          <a:ext cx="8430108" cy="4998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8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1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ODS 4  </a:t>
                      </a:r>
                      <a:r>
                        <a:rPr lang="en-GB" sz="2000" dirty="0" err="1" smtClean="0"/>
                        <a:t>Educación</a:t>
                      </a:r>
                      <a:r>
                        <a:rPr lang="en-GB" sz="2000" dirty="0" smtClean="0"/>
                        <a:t> de </a:t>
                      </a:r>
                      <a:r>
                        <a:rPr lang="en-GB" sz="2000" dirty="0" err="1" smtClean="0"/>
                        <a:t>Calidad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Recomendaciones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organismos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internacionales</a:t>
                      </a:r>
                      <a:r>
                        <a:rPr lang="en-US" sz="1800" baseline="0" dirty="0" smtClean="0"/>
                        <a:t> de DDHH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77">
                <a:tc>
                  <a:txBody>
                    <a:bodyPr/>
                    <a:lstStyle/>
                    <a:p>
                      <a:pPr algn="just"/>
                      <a:r>
                        <a:rPr lang="es-P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Garantizar una educación inclusiva, equitativa y de calidad y promover oportunidades de aprendizaje durante toda la vida para todos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s-P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49. El Comité recomienda al Estado parte, en consonancia con su observación general núm.  4 (2016) sobre el derecho a la educación inclusiva, que </a:t>
                      </a:r>
                      <a:r>
                        <a:rPr lang="es-PA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asegure la implementación de un plan para hacer la transición definitiva hacia la educación inclusiva, a todo nivel hasta el superior, capacitando a docentes y disponiendo de los apoyos y recursos necesarios, tales como el braille y lenguaje de señas, para llevar a cabo dicha inclusión, y en particular que se tome en cuenta a las personas con discapacidad intelectual o psicosocial y las niñas con discapacidad</a:t>
                      </a:r>
                      <a:r>
                        <a:rPr lang="es-P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Le recomienda también que garantice la accesibilidad universal de los entornos educativos, incluyendo los universitarios. (CRPD, 2017)</a:t>
                      </a:r>
                      <a:endParaRPr lang="en-GB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itle 9"/>
          <p:cNvSpPr txBox="1">
            <a:spLocks/>
          </p:cNvSpPr>
          <p:nvPr/>
        </p:nvSpPr>
        <p:spPr bwMode="auto">
          <a:xfrm>
            <a:off x="462372" y="116632"/>
            <a:ext cx="8291264" cy="576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9pPr>
          </a:lstStyle>
          <a:p>
            <a:r>
              <a:rPr lang="en-US" sz="2400" b="1" dirty="0" err="1" smtClean="0">
                <a:latin typeface="Arial Narrow" pitchFamily="34" charset="0"/>
              </a:rPr>
              <a:t>Ejemplo</a:t>
            </a:r>
            <a:r>
              <a:rPr lang="en-US" sz="2400" b="1" dirty="0" smtClean="0">
                <a:latin typeface="Arial Narrow" pitchFamily="34" charset="0"/>
              </a:rPr>
              <a:t> – ODS </a:t>
            </a:r>
            <a:r>
              <a:rPr lang="en-US" sz="2400" b="1" dirty="0" err="1" smtClean="0">
                <a:latin typeface="Arial Narrow" pitchFamily="34" charset="0"/>
              </a:rPr>
              <a:t>recomendaciones</a:t>
            </a:r>
            <a:r>
              <a:rPr lang="en-US" sz="2400" b="1" dirty="0" smtClean="0">
                <a:latin typeface="Arial Narrow" pitchFamily="34" charset="0"/>
              </a:rPr>
              <a:t> DDHH</a:t>
            </a:r>
            <a:endParaRPr lang="en-US" sz="24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05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2029035"/>
              </p:ext>
            </p:extLst>
          </p:nvPr>
        </p:nvGraphicFramePr>
        <p:xfrm>
          <a:off x="392950" y="836712"/>
          <a:ext cx="8430108" cy="5425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8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1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ODS 3  SALUD Y BIENESTAR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Recomendaciones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organismos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internacionales</a:t>
                      </a:r>
                      <a:r>
                        <a:rPr lang="en-US" sz="1800" baseline="0" dirty="0" smtClean="0"/>
                        <a:t> de DDHH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77">
                <a:tc>
                  <a:txBody>
                    <a:bodyPr/>
                    <a:lstStyle/>
                    <a:p>
                      <a:pPr algn="just"/>
                      <a:r>
                        <a:rPr lang="es-P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Garantizar una vida sana y promover el bienestar para todos en todas las edades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 el Comité recomienda al Estado parte que:  </a:t>
                      </a:r>
                      <a:r>
                        <a:rPr lang="es-PA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a)Refuerce las medidas destinadas a garantizar el acceso a una asistencia sanitaria de calidad en las regiones y las comunidades con menor cobertura a fin de corregir las grandes desigualdades existentes en materia de salud, en particular velando por el acceso de los niños indígenas a servicios sanitarios que tengan en cuenta las particularidades culturales y estén disponibles en su idioma</a:t>
                      </a:r>
                      <a:r>
                        <a:rPr lang="es-PA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 (</a:t>
                      </a:r>
                      <a:r>
                        <a:rPr lang="es-CO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CRC-2017</a:t>
                      </a:r>
                      <a:r>
                        <a:rPr lang="es-CO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itle 9"/>
          <p:cNvSpPr txBox="1">
            <a:spLocks/>
          </p:cNvSpPr>
          <p:nvPr/>
        </p:nvSpPr>
        <p:spPr bwMode="auto">
          <a:xfrm>
            <a:off x="462372" y="116632"/>
            <a:ext cx="8291264" cy="576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9pPr>
          </a:lstStyle>
          <a:p>
            <a:r>
              <a:rPr lang="en-US" sz="2000" b="1" dirty="0" err="1" smtClean="0">
                <a:latin typeface="Arial Narrow" pitchFamily="34" charset="0"/>
              </a:rPr>
              <a:t>Ejemplo</a:t>
            </a:r>
            <a:r>
              <a:rPr lang="en-US" sz="2000" b="1" dirty="0" smtClean="0">
                <a:latin typeface="Arial Narrow" pitchFamily="34" charset="0"/>
              </a:rPr>
              <a:t> – ODS </a:t>
            </a:r>
            <a:r>
              <a:rPr lang="en-US" sz="2000" b="1" dirty="0" err="1" smtClean="0">
                <a:latin typeface="Arial Narrow" pitchFamily="34" charset="0"/>
              </a:rPr>
              <a:t>recomendaciones</a:t>
            </a:r>
            <a:r>
              <a:rPr lang="en-US" sz="2000" b="1" dirty="0" smtClean="0">
                <a:latin typeface="Arial Narrow" pitchFamily="34" charset="0"/>
              </a:rPr>
              <a:t> DDHH</a:t>
            </a:r>
            <a:endParaRPr lang="en-US" sz="20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97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1626805"/>
              </p:ext>
            </p:extLst>
          </p:nvPr>
        </p:nvGraphicFramePr>
        <p:xfrm>
          <a:off x="392950" y="836712"/>
          <a:ext cx="8430108" cy="497141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8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ODS 6 Agua </a:t>
                      </a:r>
                      <a:r>
                        <a:rPr lang="en-GB" sz="2000" dirty="0" err="1" smtClean="0"/>
                        <a:t>limpia</a:t>
                      </a:r>
                      <a:r>
                        <a:rPr lang="en-GB" sz="2000" dirty="0" smtClean="0"/>
                        <a:t> y </a:t>
                      </a:r>
                      <a:r>
                        <a:rPr lang="en-GB" sz="2000" dirty="0" err="1" smtClean="0"/>
                        <a:t>saneamiento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Recomendaciones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organismos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internacionales</a:t>
                      </a:r>
                      <a:r>
                        <a:rPr lang="en-US" sz="1800" baseline="0" dirty="0" smtClean="0"/>
                        <a:t> de DDHH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77">
                <a:tc>
                  <a:txBody>
                    <a:bodyPr/>
                    <a:lstStyle/>
                    <a:p>
                      <a:pPr algn="just"/>
                      <a:r>
                        <a:rPr lang="es-P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Garantizar la disponibilidad de agua y su gestión sostenible y el saneamiento para todos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 Tomar las medidas pertinentes para que se atiendan las necesidades de las poblaciones indígenas y rurales, que aún tienen claras dificultades para acceder al agua potable y al saneamiento (España); EPU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itle 9"/>
          <p:cNvSpPr txBox="1">
            <a:spLocks/>
          </p:cNvSpPr>
          <p:nvPr/>
        </p:nvSpPr>
        <p:spPr bwMode="auto">
          <a:xfrm>
            <a:off x="462372" y="116632"/>
            <a:ext cx="8291264" cy="576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9pPr>
          </a:lstStyle>
          <a:p>
            <a:r>
              <a:rPr lang="en-US" sz="2400" b="1" dirty="0" err="1" smtClean="0">
                <a:latin typeface="Arial Narrow" pitchFamily="34" charset="0"/>
              </a:rPr>
              <a:t>Ejemplo</a:t>
            </a:r>
            <a:r>
              <a:rPr lang="en-US" sz="2400" b="1" dirty="0" smtClean="0">
                <a:latin typeface="Arial Narrow" pitchFamily="34" charset="0"/>
              </a:rPr>
              <a:t> – ODS </a:t>
            </a:r>
            <a:r>
              <a:rPr lang="en-US" sz="2400" b="1" dirty="0" err="1" smtClean="0">
                <a:latin typeface="Arial Narrow" pitchFamily="34" charset="0"/>
              </a:rPr>
              <a:t>recomendaciones</a:t>
            </a:r>
            <a:r>
              <a:rPr lang="en-US" sz="2400" b="1" dirty="0" smtClean="0">
                <a:latin typeface="Arial Narrow" pitchFamily="34" charset="0"/>
              </a:rPr>
              <a:t> DDHH</a:t>
            </a:r>
            <a:endParaRPr lang="en-US" sz="24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3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27902"/>
              </p:ext>
            </p:extLst>
          </p:nvPr>
        </p:nvGraphicFramePr>
        <p:xfrm>
          <a:off x="392950" y="836712"/>
          <a:ext cx="8430108" cy="497141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8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ODS 5 </a:t>
                      </a:r>
                      <a:r>
                        <a:rPr lang="en-GB" sz="2000" dirty="0" err="1" smtClean="0"/>
                        <a:t>Igualdad</a:t>
                      </a:r>
                      <a:r>
                        <a:rPr lang="en-GB" sz="2000" dirty="0" smtClean="0"/>
                        <a:t> de </a:t>
                      </a:r>
                      <a:r>
                        <a:rPr lang="en-GB" sz="2000" dirty="0" err="1" smtClean="0"/>
                        <a:t>género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Recomendaciones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organismos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internacionales</a:t>
                      </a:r>
                      <a:r>
                        <a:rPr lang="en-US" sz="1800" baseline="0" dirty="0" smtClean="0"/>
                        <a:t> de DDHH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77">
                <a:tc>
                  <a:txBody>
                    <a:bodyPr/>
                    <a:lstStyle/>
                    <a:p>
                      <a:pPr algn="just"/>
                      <a:r>
                        <a:rPr lang="es-P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Lograr la igualdad entre los géneros y empoderar a todas las mujeres y las niñas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90.32 Tomar medidas para potenciar la participación de las mujeres en la política, incluyendo a través de la aplicación de medidas afirmativas u cuotas (Costa Rica) EPU</a:t>
                      </a:r>
                      <a:endParaRPr lang="en-US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itle 9"/>
          <p:cNvSpPr txBox="1">
            <a:spLocks/>
          </p:cNvSpPr>
          <p:nvPr/>
        </p:nvSpPr>
        <p:spPr bwMode="auto">
          <a:xfrm>
            <a:off x="462372" y="116632"/>
            <a:ext cx="8291264" cy="576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9900"/>
                </a:solidFill>
                <a:latin typeface="Arial" charset="0"/>
              </a:defRPr>
            </a:lvl9pPr>
          </a:lstStyle>
          <a:p>
            <a:r>
              <a:rPr lang="en-US" sz="2000" b="1" dirty="0" err="1" smtClean="0">
                <a:latin typeface="Arial Narrow" pitchFamily="34" charset="0"/>
              </a:rPr>
              <a:t>Ejemplo</a:t>
            </a:r>
            <a:r>
              <a:rPr lang="en-US" sz="2000" b="1" dirty="0" smtClean="0">
                <a:latin typeface="Arial Narrow" pitchFamily="34" charset="0"/>
              </a:rPr>
              <a:t> – ODS </a:t>
            </a:r>
            <a:r>
              <a:rPr lang="en-US" sz="2000" b="1" dirty="0" err="1" smtClean="0">
                <a:latin typeface="Arial Narrow" pitchFamily="34" charset="0"/>
              </a:rPr>
              <a:t>recomendaciones</a:t>
            </a:r>
            <a:r>
              <a:rPr lang="en-US" sz="2000" b="1" dirty="0" smtClean="0">
                <a:latin typeface="Arial Narrow" pitchFamily="34" charset="0"/>
              </a:rPr>
              <a:t> DDHH</a:t>
            </a:r>
            <a:endParaRPr lang="en-US" sz="20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2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0"/>
            <a:ext cx="8435280" cy="6126163"/>
          </a:xfrm>
        </p:spPr>
        <p:txBody>
          <a:bodyPr/>
          <a:lstStyle/>
          <a:p>
            <a:r>
              <a:rPr lang="es-PA" sz="2000" dirty="0">
                <a:solidFill>
                  <a:schemeClr val="tx1"/>
                </a:solidFill>
              </a:rPr>
              <a:t>Examen Periódico Universal (2015, </a:t>
            </a:r>
            <a:r>
              <a:rPr lang="es-PA" sz="2000" u="sng" dirty="0">
                <a:solidFill>
                  <a:schemeClr val="tx1"/>
                </a:solidFill>
                <a:hlinkClick r:id="rId2"/>
              </a:rPr>
              <a:t>A/HRC/30/7</a:t>
            </a:r>
            <a:r>
              <a:rPr lang="es-PA" sz="2000" dirty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s-PA" sz="2000" dirty="0">
                <a:solidFill>
                  <a:schemeClr val="tx1"/>
                </a:solidFill>
              </a:rPr>
              <a:t>Comité de Derechos Humanos (CCPR 2008 - </a:t>
            </a:r>
            <a:r>
              <a:rPr lang="es-PA" sz="2000" u="sng" dirty="0">
                <a:solidFill>
                  <a:schemeClr val="tx1"/>
                </a:solidFill>
                <a:hlinkClick r:id="rId3"/>
              </a:rPr>
              <a:t>CCPR/C/PAN/CO/3</a:t>
            </a:r>
            <a:r>
              <a:rPr lang="es-PA" sz="2000" dirty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s-PA" sz="2000" dirty="0">
                <a:solidFill>
                  <a:schemeClr val="tx1"/>
                </a:solidFill>
              </a:rPr>
              <a:t>Comité de los Derechos del Niño </a:t>
            </a:r>
            <a:r>
              <a:rPr lang="es-PA" sz="2000">
                <a:solidFill>
                  <a:schemeClr val="tx1"/>
                </a:solidFill>
              </a:rPr>
              <a:t>(</a:t>
            </a:r>
            <a:r>
              <a:rPr lang="es-PA" sz="2000" smtClean="0">
                <a:solidFill>
                  <a:schemeClr val="tx1"/>
                </a:solidFill>
              </a:rPr>
              <a:t>CRC-2018) </a:t>
            </a:r>
            <a:r>
              <a:rPr lang="es-PA" sz="2000" u="sng" dirty="0">
                <a:solidFill>
                  <a:schemeClr val="tx1"/>
                </a:solidFill>
                <a:hlinkClick r:id="rId4"/>
              </a:rPr>
              <a:t>CRC/C/PAN/CO/5-6</a:t>
            </a:r>
            <a:r>
              <a:rPr lang="es-PA" sz="2000" dirty="0">
                <a:solidFill>
                  <a:schemeClr val="tx1"/>
                </a:solidFill>
              </a:rPr>
              <a:t>)  Comité para la Eliminación de la Discriminación contra la Mujer (CEDAW 2010- </a:t>
            </a:r>
            <a:r>
              <a:rPr lang="es-PA" sz="2000" u="sng" dirty="0">
                <a:solidFill>
                  <a:schemeClr val="tx1"/>
                </a:solidFill>
                <a:hlinkClick r:id="rId5"/>
              </a:rPr>
              <a:t>CEDAW/C/PAN/CO/7</a:t>
            </a:r>
            <a:r>
              <a:rPr lang="es-PA" sz="2000" dirty="0">
                <a:solidFill>
                  <a:schemeClr val="tx1"/>
                </a:solidFill>
              </a:rPr>
              <a:t>) 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s-PA" sz="2000" dirty="0">
                <a:solidFill>
                  <a:schemeClr val="tx1"/>
                </a:solidFill>
              </a:rPr>
              <a:t>Comité para la Eliminación de la Discriminación Racial (CERD 2010 </a:t>
            </a:r>
            <a:r>
              <a:rPr lang="es-PA" sz="2000" u="sng" dirty="0">
                <a:solidFill>
                  <a:schemeClr val="tx1"/>
                </a:solidFill>
                <a:hlinkClick r:id="rId6"/>
              </a:rPr>
              <a:t>CERD/C/PAN/CO/15-20</a:t>
            </a:r>
            <a:r>
              <a:rPr lang="es-PA" sz="2000" dirty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s-PA" sz="2000" dirty="0">
                <a:solidFill>
                  <a:schemeClr val="tx1"/>
                </a:solidFill>
              </a:rPr>
              <a:t>Comité sobre los derechos de las personas con discapacidad (CRPD 2017 </a:t>
            </a:r>
            <a:r>
              <a:rPr lang="es-PA" sz="2000" u="sng" dirty="0">
                <a:solidFill>
                  <a:schemeClr val="tx1"/>
                </a:solidFill>
                <a:hlinkClick r:id="rId7"/>
              </a:rPr>
              <a:t>CRPD/C/PAN/CO/1</a:t>
            </a:r>
            <a:r>
              <a:rPr lang="es-PA" sz="2000" dirty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s-PA" sz="2000" dirty="0">
                <a:solidFill>
                  <a:schemeClr val="tx1"/>
                </a:solidFill>
              </a:rPr>
              <a:t>Experto Independiente sobre las consecuencias de la </a:t>
            </a:r>
            <a:r>
              <a:rPr lang="es-PA" sz="2000" b="1" dirty="0">
                <a:solidFill>
                  <a:schemeClr val="tx1"/>
                </a:solidFill>
              </a:rPr>
              <a:t>deuda externa </a:t>
            </a:r>
            <a:r>
              <a:rPr lang="es-PA" sz="2000" dirty="0">
                <a:solidFill>
                  <a:schemeClr val="tx1"/>
                </a:solidFill>
              </a:rPr>
              <a:t>y las obligaciones financieras internacionales conexas de los Estados para el pleno goce de todos los derechos humanos, sobre todo los derechos económicos, sociales y culturales (2017 - </a:t>
            </a:r>
            <a:r>
              <a:rPr lang="es-PA" sz="2000" u="sng" dirty="0">
                <a:solidFill>
                  <a:schemeClr val="tx1"/>
                </a:solidFill>
                <a:hlinkClick r:id="rId8"/>
              </a:rPr>
              <a:t>A/HRC/37/54/Add.2</a:t>
            </a:r>
            <a:r>
              <a:rPr lang="es-PA" sz="2000" dirty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s-PA" sz="2000" dirty="0">
                <a:solidFill>
                  <a:schemeClr val="tx1"/>
                </a:solidFill>
              </a:rPr>
              <a:t>Grupo de Trabajo de Expertos sobre los </a:t>
            </a:r>
            <a:r>
              <a:rPr lang="es-PA" sz="2000" b="1" dirty="0">
                <a:solidFill>
                  <a:schemeClr val="tx1"/>
                </a:solidFill>
              </a:rPr>
              <a:t>Afrodescendientes</a:t>
            </a:r>
            <a:r>
              <a:rPr lang="es-PA" sz="2000" dirty="0">
                <a:solidFill>
                  <a:schemeClr val="tx1"/>
                </a:solidFill>
              </a:rPr>
              <a:t> (2013 - </a:t>
            </a:r>
            <a:r>
              <a:rPr lang="es-PA" sz="2000" u="sng" dirty="0">
                <a:solidFill>
                  <a:schemeClr val="tx1"/>
                </a:solidFill>
                <a:hlinkClick r:id="rId9"/>
              </a:rPr>
              <a:t>A/HRC/24/52/Add.2</a:t>
            </a:r>
            <a:r>
              <a:rPr lang="es-PA" sz="2000" dirty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s-PA" sz="2000" dirty="0">
                <a:solidFill>
                  <a:schemeClr val="tx1"/>
                </a:solidFill>
              </a:rPr>
              <a:t>Relatora Especial sobre los derechos de los </a:t>
            </a:r>
            <a:r>
              <a:rPr lang="es-PA" sz="2000" b="1" dirty="0">
                <a:solidFill>
                  <a:schemeClr val="tx1"/>
                </a:solidFill>
              </a:rPr>
              <a:t>pueblos indígenas </a:t>
            </a:r>
            <a:r>
              <a:rPr lang="es-PA" sz="2000" dirty="0">
                <a:solidFill>
                  <a:schemeClr val="tx1"/>
                </a:solidFill>
              </a:rPr>
              <a:t>(2014 - </a:t>
            </a:r>
            <a:r>
              <a:rPr lang="es-PA" sz="2000" u="sng" dirty="0">
                <a:solidFill>
                  <a:schemeClr val="tx1"/>
                </a:solidFill>
                <a:hlinkClick r:id="rId10"/>
              </a:rPr>
              <a:t>A/HRC/27/52/Add.1</a:t>
            </a:r>
            <a:r>
              <a:rPr lang="es-PA" sz="2000" dirty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575187"/>
      </p:ext>
    </p:extLst>
  </p:cSld>
  <p:clrMapOvr>
    <a:masterClrMapping/>
  </p:clrMapOvr>
</p:sld>
</file>

<file path=ppt/theme/theme1.xml><?xml version="1.0" encoding="utf-8"?>
<a:theme xmlns:a="http://schemas.openxmlformats.org/drawingml/2006/main" name="OACNUD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6769</TotalTime>
  <Words>846</Words>
  <Application>Microsoft Office PowerPoint</Application>
  <PresentationFormat>On-screen Show (4:3)</PresentationFormat>
  <Paragraphs>105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MS PGothic</vt:lpstr>
      <vt:lpstr>MS PGothic</vt:lpstr>
      <vt:lpstr>Arial</vt:lpstr>
      <vt:lpstr>Arial Narrow</vt:lpstr>
      <vt:lpstr>Calibri</vt:lpstr>
      <vt:lpstr>Proxima Nova</vt:lpstr>
      <vt:lpstr>Wingdings</vt:lpstr>
      <vt:lpstr>OACNUDH</vt:lpstr>
      <vt:lpstr>Enfoque de Derechos Humanos  Sesión 2: Derechos Humanos y   la Agenda 2030</vt:lpstr>
      <vt:lpstr>Derechos humanos en la ONU</vt:lpstr>
      <vt:lpstr>Un concepto más amplio de libertad y justicia </vt:lpstr>
      <vt:lpstr>PowerPoint Presentation</vt:lpstr>
      <vt:lpstr>PowerPoint Presentation</vt:lpstr>
      <vt:lpstr>Derechos Humanos y la Agenda 2030  </vt:lpstr>
      <vt:lpstr>PowerPoint Presentation</vt:lpstr>
      <vt:lpstr>OHCHR Table: Mapping linkages  between Human rights and the SDGs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Principales instrumentos internacionales de derechos humanos</dc:title>
  <dc:creator>Ramiro Barriga</dc:creator>
  <cp:lastModifiedBy>Margarita UPRIMNY</cp:lastModifiedBy>
  <cp:revision>223</cp:revision>
  <dcterms:created xsi:type="dcterms:W3CDTF">2013-06-17T21:51:49Z</dcterms:created>
  <dcterms:modified xsi:type="dcterms:W3CDTF">2020-03-10T13:56:41Z</dcterms:modified>
</cp:coreProperties>
</file>