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57" r:id="rId1"/>
  </p:sldMasterIdLst>
  <p:notesMasterIdLst>
    <p:notesMasterId r:id="rId24"/>
  </p:notesMasterIdLst>
  <p:sldIdLst>
    <p:sldId id="256" r:id="rId2"/>
    <p:sldId id="398" r:id="rId3"/>
    <p:sldId id="399" r:id="rId4"/>
    <p:sldId id="346" r:id="rId5"/>
    <p:sldId id="338" r:id="rId6"/>
    <p:sldId id="378" r:id="rId7"/>
    <p:sldId id="362" r:id="rId8"/>
    <p:sldId id="402" r:id="rId9"/>
    <p:sldId id="294" r:id="rId10"/>
    <p:sldId id="401" r:id="rId11"/>
    <p:sldId id="386" r:id="rId12"/>
    <p:sldId id="400" r:id="rId13"/>
    <p:sldId id="392" r:id="rId14"/>
    <p:sldId id="373" r:id="rId15"/>
    <p:sldId id="391" r:id="rId16"/>
    <p:sldId id="390" r:id="rId17"/>
    <p:sldId id="369" r:id="rId18"/>
    <p:sldId id="353" r:id="rId19"/>
    <p:sldId id="380" r:id="rId20"/>
    <p:sldId id="374" r:id="rId21"/>
    <p:sldId id="403" r:id="rId22"/>
    <p:sldId id="361" r:id="rId2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519D0-F2C2-6044-958C-4AF96DED11F0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BF5565-227F-1B4D-B9AE-BB273C114878}">
      <dgm:prSet phldrT="[Text]"/>
      <dgm:spPr/>
      <dgm:t>
        <a:bodyPr/>
        <a:lstStyle/>
        <a:p>
          <a:r>
            <a:rPr lang="en-US"/>
            <a:t>Socio-economic development of communities around radioactive sites in Kyrgyzstan</a:t>
          </a:r>
        </a:p>
      </dgm:t>
    </dgm:pt>
    <dgm:pt modelId="{FD702A7C-F2DE-9842-8B56-6723F2DEE4E7}" type="parTrans" cxnId="{527B34FF-1A85-0641-9070-024B1C1FB940}">
      <dgm:prSet/>
      <dgm:spPr/>
      <dgm:t>
        <a:bodyPr/>
        <a:lstStyle/>
        <a:p>
          <a:endParaRPr lang="en-US"/>
        </a:p>
      </dgm:t>
    </dgm:pt>
    <dgm:pt modelId="{F980F2E5-923F-6540-AA16-56FB45153EEB}" type="sibTrans" cxnId="{527B34FF-1A85-0641-9070-024B1C1FB940}">
      <dgm:prSet/>
      <dgm:spPr/>
      <dgm:t>
        <a:bodyPr/>
        <a:lstStyle/>
        <a:p>
          <a:endParaRPr lang="en-US"/>
        </a:p>
      </dgm:t>
    </dgm:pt>
    <dgm:pt modelId="{C68AEE32-5808-3746-8FEF-3E013F02644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Increasing local population awareness and creating a system for regular environmental monitoring</a:t>
          </a:r>
        </a:p>
      </dgm:t>
    </dgm:pt>
    <dgm:pt modelId="{DD173A98-1B49-214A-BE2A-A43686CEBA02}" type="parTrans" cxnId="{29CD80E6-40BF-1241-BF0C-B801088AE2B5}">
      <dgm:prSet/>
      <dgm:spPr/>
      <dgm:t>
        <a:bodyPr/>
        <a:lstStyle/>
        <a:p>
          <a:endParaRPr lang="en-US"/>
        </a:p>
      </dgm:t>
    </dgm:pt>
    <dgm:pt modelId="{A80AE48E-6A8C-E149-96F9-8B28F8D02F71}" type="sibTrans" cxnId="{29CD80E6-40BF-1241-BF0C-B801088AE2B5}">
      <dgm:prSet/>
      <dgm:spPr/>
      <dgm:t>
        <a:bodyPr/>
        <a:lstStyle/>
        <a:p>
          <a:endParaRPr lang="en-US"/>
        </a:p>
      </dgm:t>
    </dgm:pt>
    <dgm:pt modelId="{310F7482-3343-2C44-BF7D-A39932C68E8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Rehabilitating social and economic infrastructure and developing income-generating activities</a:t>
          </a:r>
        </a:p>
      </dgm:t>
    </dgm:pt>
    <dgm:pt modelId="{9CBE1490-281F-5749-AAB0-5CB5533380B4}" type="parTrans" cxnId="{EB6E7989-8FE4-B849-AFDA-11325D762A8C}">
      <dgm:prSet/>
      <dgm:spPr/>
      <dgm:t>
        <a:bodyPr/>
        <a:lstStyle/>
        <a:p>
          <a:endParaRPr lang="en-US"/>
        </a:p>
      </dgm:t>
    </dgm:pt>
    <dgm:pt modelId="{BE4E6B04-A354-A346-A67C-0314225F399A}" type="sibTrans" cxnId="{EB6E7989-8FE4-B849-AFDA-11325D762A8C}">
      <dgm:prSet/>
      <dgm:spPr/>
      <dgm:t>
        <a:bodyPr/>
        <a:lstStyle/>
        <a:p>
          <a:endParaRPr lang="en-US"/>
        </a:p>
      </dgm:t>
    </dgm:pt>
    <dgm:pt modelId="{7A2FBB8C-565D-944D-B690-838C88E6F9FA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Supporting local initiatives with funding to be provided by the small grant fund</a:t>
          </a:r>
        </a:p>
      </dgm:t>
    </dgm:pt>
    <dgm:pt modelId="{6098B3E1-6F40-1847-80B1-ED10FF121A11}" type="parTrans" cxnId="{60CB6806-7F96-1C47-90E5-42D06BA36B20}">
      <dgm:prSet/>
      <dgm:spPr/>
      <dgm:t>
        <a:bodyPr/>
        <a:lstStyle/>
        <a:p>
          <a:endParaRPr lang="en-US"/>
        </a:p>
      </dgm:t>
    </dgm:pt>
    <dgm:pt modelId="{CA9B216A-2AB4-484B-8C27-7596D0B005FE}" type="sibTrans" cxnId="{60CB6806-7F96-1C47-90E5-42D06BA36B20}">
      <dgm:prSet/>
      <dgm:spPr/>
      <dgm:t>
        <a:bodyPr/>
        <a:lstStyle/>
        <a:p>
          <a:endParaRPr lang="en-US"/>
        </a:p>
      </dgm:t>
    </dgm:pt>
    <dgm:pt modelId="{67BF3660-194E-FD42-A6AB-4976DC7F6EC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Capacity building of local authorities and communities</a:t>
          </a:r>
        </a:p>
      </dgm:t>
    </dgm:pt>
    <dgm:pt modelId="{B373B377-626D-804D-8489-99FBF2516C93}" type="parTrans" cxnId="{AFC1A9D7-156C-5F49-B101-8F02B3CEEBB9}">
      <dgm:prSet/>
      <dgm:spPr/>
      <dgm:t>
        <a:bodyPr/>
        <a:lstStyle/>
        <a:p>
          <a:endParaRPr lang="en-US"/>
        </a:p>
      </dgm:t>
    </dgm:pt>
    <dgm:pt modelId="{6A2DF042-C9AF-0F41-83F3-B293BADF78D4}" type="sibTrans" cxnId="{AFC1A9D7-156C-5F49-B101-8F02B3CEEBB9}">
      <dgm:prSet/>
      <dgm:spPr/>
      <dgm:t>
        <a:bodyPr/>
        <a:lstStyle/>
        <a:p>
          <a:endParaRPr lang="en-US"/>
        </a:p>
      </dgm:t>
    </dgm:pt>
    <dgm:pt modelId="{1A818AAF-DDD2-674C-81F9-A47298236788}" type="pres">
      <dgm:prSet presAssocID="{C02519D0-F2C2-6044-958C-4AF96DED11F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F7DA6F3-8946-B24A-9FC5-2A3E2B29C0B0}" type="pres">
      <dgm:prSet presAssocID="{9EBF5565-227F-1B4D-B9AE-BB273C114878}" presName="centerShape" presStyleLbl="node0" presStyleIdx="0" presStyleCnt="1"/>
      <dgm:spPr/>
    </dgm:pt>
    <dgm:pt modelId="{B6AC612A-57E5-164C-A8AC-9FD3057E28BB}" type="pres">
      <dgm:prSet presAssocID="{DD173A98-1B49-214A-BE2A-A43686CEBA02}" presName="parTrans" presStyleLbl="bgSibTrans2D1" presStyleIdx="0" presStyleCnt="4"/>
      <dgm:spPr/>
    </dgm:pt>
    <dgm:pt modelId="{E277014B-E98E-D243-969C-C23AD043F4BD}" type="pres">
      <dgm:prSet presAssocID="{C68AEE32-5808-3746-8FEF-3E013F026447}" presName="node" presStyleLbl="node1" presStyleIdx="0" presStyleCnt="4">
        <dgm:presLayoutVars>
          <dgm:bulletEnabled val="1"/>
        </dgm:presLayoutVars>
      </dgm:prSet>
      <dgm:spPr/>
    </dgm:pt>
    <dgm:pt modelId="{DB3E458A-C8E3-BA40-AC38-D08002EC0EC1}" type="pres">
      <dgm:prSet presAssocID="{9CBE1490-281F-5749-AAB0-5CB5533380B4}" presName="parTrans" presStyleLbl="bgSibTrans2D1" presStyleIdx="1" presStyleCnt="4"/>
      <dgm:spPr/>
    </dgm:pt>
    <dgm:pt modelId="{DF0BE0A2-6CFB-9F45-B39F-191050FFA582}" type="pres">
      <dgm:prSet presAssocID="{310F7482-3343-2C44-BF7D-A39932C68E88}" presName="node" presStyleLbl="node1" presStyleIdx="1" presStyleCnt="4">
        <dgm:presLayoutVars>
          <dgm:bulletEnabled val="1"/>
        </dgm:presLayoutVars>
      </dgm:prSet>
      <dgm:spPr/>
    </dgm:pt>
    <dgm:pt modelId="{DAAAFDE4-87D7-804C-9BBE-89FA61D265D9}" type="pres">
      <dgm:prSet presAssocID="{6098B3E1-6F40-1847-80B1-ED10FF121A11}" presName="parTrans" presStyleLbl="bgSibTrans2D1" presStyleIdx="2" presStyleCnt="4"/>
      <dgm:spPr/>
    </dgm:pt>
    <dgm:pt modelId="{D2293605-A372-0E42-B228-A0F68D484F61}" type="pres">
      <dgm:prSet presAssocID="{7A2FBB8C-565D-944D-B690-838C88E6F9FA}" presName="node" presStyleLbl="node1" presStyleIdx="2" presStyleCnt="4">
        <dgm:presLayoutVars>
          <dgm:bulletEnabled val="1"/>
        </dgm:presLayoutVars>
      </dgm:prSet>
      <dgm:spPr/>
    </dgm:pt>
    <dgm:pt modelId="{CF7B6414-9413-944B-BD36-9C6E72E85625}" type="pres">
      <dgm:prSet presAssocID="{B373B377-626D-804D-8489-99FBF2516C93}" presName="parTrans" presStyleLbl="bgSibTrans2D1" presStyleIdx="3" presStyleCnt="4"/>
      <dgm:spPr/>
    </dgm:pt>
    <dgm:pt modelId="{7D31E098-EE6E-6F40-B9D9-5CE2F0FC6085}" type="pres">
      <dgm:prSet presAssocID="{67BF3660-194E-FD42-A6AB-4976DC7F6EC9}" presName="node" presStyleLbl="node1" presStyleIdx="3" presStyleCnt="4">
        <dgm:presLayoutVars>
          <dgm:bulletEnabled val="1"/>
        </dgm:presLayoutVars>
      </dgm:prSet>
      <dgm:spPr/>
    </dgm:pt>
  </dgm:ptLst>
  <dgm:cxnLst>
    <dgm:cxn modelId="{60CB6806-7F96-1C47-90E5-42D06BA36B20}" srcId="{9EBF5565-227F-1B4D-B9AE-BB273C114878}" destId="{7A2FBB8C-565D-944D-B690-838C88E6F9FA}" srcOrd="2" destOrd="0" parTransId="{6098B3E1-6F40-1847-80B1-ED10FF121A11}" sibTransId="{CA9B216A-2AB4-484B-8C27-7596D0B005FE}"/>
    <dgm:cxn modelId="{29A77D62-8477-024B-B07D-E937A6FC6365}" type="presOf" srcId="{6098B3E1-6F40-1847-80B1-ED10FF121A11}" destId="{DAAAFDE4-87D7-804C-9BBE-89FA61D265D9}" srcOrd="0" destOrd="0" presId="urn:microsoft.com/office/officeart/2005/8/layout/radial4"/>
    <dgm:cxn modelId="{09AF9862-6780-574F-897A-9C0033D9D98A}" type="presOf" srcId="{310F7482-3343-2C44-BF7D-A39932C68E88}" destId="{DF0BE0A2-6CFB-9F45-B39F-191050FFA582}" srcOrd="0" destOrd="0" presId="urn:microsoft.com/office/officeart/2005/8/layout/radial4"/>
    <dgm:cxn modelId="{7D328B67-F25E-D048-8560-1375C836C951}" type="presOf" srcId="{7A2FBB8C-565D-944D-B690-838C88E6F9FA}" destId="{D2293605-A372-0E42-B228-A0F68D484F61}" srcOrd="0" destOrd="0" presId="urn:microsoft.com/office/officeart/2005/8/layout/radial4"/>
    <dgm:cxn modelId="{DF307068-63B7-3D46-9B16-4EC79AB3F4D0}" type="presOf" srcId="{C02519D0-F2C2-6044-958C-4AF96DED11F0}" destId="{1A818AAF-DDD2-674C-81F9-A47298236788}" srcOrd="0" destOrd="0" presId="urn:microsoft.com/office/officeart/2005/8/layout/radial4"/>
    <dgm:cxn modelId="{134FDF6C-2129-D844-90F3-185C6DEC5C40}" type="presOf" srcId="{DD173A98-1B49-214A-BE2A-A43686CEBA02}" destId="{B6AC612A-57E5-164C-A8AC-9FD3057E28BB}" srcOrd="0" destOrd="0" presId="urn:microsoft.com/office/officeart/2005/8/layout/radial4"/>
    <dgm:cxn modelId="{EB6E7989-8FE4-B849-AFDA-11325D762A8C}" srcId="{9EBF5565-227F-1B4D-B9AE-BB273C114878}" destId="{310F7482-3343-2C44-BF7D-A39932C68E88}" srcOrd="1" destOrd="0" parTransId="{9CBE1490-281F-5749-AAB0-5CB5533380B4}" sibTransId="{BE4E6B04-A354-A346-A67C-0314225F399A}"/>
    <dgm:cxn modelId="{B4019D92-E701-A84A-BC35-CE939629F6D5}" type="presOf" srcId="{67BF3660-194E-FD42-A6AB-4976DC7F6EC9}" destId="{7D31E098-EE6E-6F40-B9D9-5CE2F0FC6085}" srcOrd="0" destOrd="0" presId="urn:microsoft.com/office/officeart/2005/8/layout/radial4"/>
    <dgm:cxn modelId="{4C71CC95-025E-0345-A18D-CB068AF673AC}" type="presOf" srcId="{9CBE1490-281F-5749-AAB0-5CB5533380B4}" destId="{DB3E458A-C8E3-BA40-AC38-D08002EC0EC1}" srcOrd="0" destOrd="0" presId="urn:microsoft.com/office/officeart/2005/8/layout/radial4"/>
    <dgm:cxn modelId="{C38C04A6-4E56-2944-BF75-4CCD6FBD9B7F}" type="presOf" srcId="{B373B377-626D-804D-8489-99FBF2516C93}" destId="{CF7B6414-9413-944B-BD36-9C6E72E85625}" srcOrd="0" destOrd="0" presId="urn:microsoft.com/office/officeart/2005/8/layout/radial4"/>
    <dgm:cxn modelId="{558539BC-9DA3-0A4D-9D96-F89649D3A0AD}" type="presOf" srcId="{9EBF5565-227F-1B4D-B9AE-BB273C114878}" destId="{8F7DA6F3-8946-B24A-9FC5-2A3E2B29C0B0}" srcOrd="0" destOrd="0" presId="urn:microsoft.com/office/officeart/2005/8/layout/radial4"/>
    <dgm:cxn modelId="{2CEC19CC-412E-B344-B4D5-B4EA37DC0CCC}" type="presOf" srcId="{C68AEE32-5808-3746-8FEF-3E013F026447}" destId="{E277014B-E98E-D243-969C-C23AD043F4BD}" srcOrd="0" destOrd="0" presId="urn:microsoft.com/office/officeart/2005/8/layout/radial4"/>
    <dgm:cxn modelId="{AFC1A9D7-156C-5F49-B101-8F02B3CEEBB9}" srcId="{9EBF5565-227F-1B4D-B9AE-BB273C114878}" destId="{67BF3660-194E-FD42-A6AB-4976DC7F6EC9}" srcOrd="3" destOrd="0" parTransId="{B373B377-626D-804D-8489-99FBF2516C93}" sibTransId="{6A2DF042-C9AF-0F41-83F3-B293BADF78D4}"/>
    <dgm:cxn modelId="{29CD80E6-40BF-1241-BF0C-B801088AE2B5}" srcId="{9EBF5565-227F-1B4D-B9AE-BB273C114878}" destId="{C68AEE32-5808-3746-8FEF-3E013F026447}" srcOrd="0" destOrd="0" parTransId="{DD173A98-1B49-214A-BE2A-A43686CEBA02}" sibTransId="{A80AE48E-6A8C-E149-96F9-8B28F8D02F71}"/>
    <dgm:cxn modelId="{527B34FF-1A85-0641-9070-024B1C1FB940}" srcId="{C02519D0-F2C2-6044-958C-4AF96DED11F0}" destId="{9EBF5565-227F-1B4D-B9AE-BB273C114878}" srcOrd="0" destOrd="0" parTransId="{FD702A7C-F2DE-9842-8B56-6723F2DEE4E7}" sibTransId="{F980F2E5-923F-6540-AA16-56FB45153EEB}"/>
    <dgm:cxn modelId="{8918436F-3212-E145-9686-AB59474B49B8}" type="presParOf" srcId="{1A818AAF-DDD2-674C-81F9-A47298236788}" destId="{8F7DA6F3-8946-B24A-9FC5-2A3E2B29C0B0}" srcOrd="0" destOrd="0" presId="urn:microsoft.com/office/officeart/2005/8/layout/radial4"/>
    <dgm:cxn modelId="{DC6D6EE9-99C3-2249-95D3-F8D6F2B8A9FE}" type="presParOf" srcId="{1A818AAF-DDD2-674C-81F9-A47298236788}" destId="{B6AC612A-57E5-164C-A8AC-9FD3057E28BB}" srcOrd="1" destOrd="0" presId="urn:microsoft.com/office/officeart/2005/8/layout/radial4"/>
    <dgm:cxn modelId="{67462C41-3FDD-B544-B490-2786C888166E}" type="presParOf" srcId="{1A818AAF-DDD2-674C-81F9-A47298236788}" destId="{E277014B-E98E-D243-969C-C23AD043F4BD}" srcOrd="2" destOrd="0" presId="urn:microsoft.com/office/officeart/2005/8/layout/radial4"/>
    <dgm:cxn modelId="{5BF3DEC7-9F50-5D47-AA18-46BFA0D414DB}" type="presParOf" srcId="{1A818AAF-DDD2-674C-81F9-A47298236788}" destId="{DB3E458A-C8E3-BA40-AC38-D08002EC0EC1}" srcOrd="3" destOrd="0" presId="urn:microsoft.com/office/officeart/2005/8/layout/radial4"/>
    <dgm:cxn modelId="{09D75189-4C3C-6F48-8A29-7C722E3E0BD5}" type="presParOf" srcId="{1A818AAF-DDD2-674C-81F9-A47298236788}" destId="{DF0BE0A2-6CFB-9F45-B39F-191050FFA582}" srcOrd="4" destOrd="0" presId="urn:microsoft.com/office/officeart/2005/8/layout/radial4"/>
    <dgm:cxn modelId="{74BB8D72-E199-CE44-A623-9CCF935F1B99}" type="presParOf" srcId="{1A818AAF-DDD2-674C-81F9-A47298236788}" destId="{DAAAFDE4-87D7-804C-9BBE-89FA61D265D9}" srcOrd="5" destOrd="0" presId="urn:microsoft.com/office/officeart/2005/8/layout/radial4"/>
    <dgm:cxn modelId="{154757D4-9685-6D45-9C75-041FED10511D}" type="presParOf" srcId="{1A818AAF-DDD2-674C-81F9-A47298236788}" destId="{D2293605-A372-0E42-B228-A0F68D484F61}" srcOrd="6" destOrd="0" presId="urn:microsoft.com/office/officeart/2005/8/layout/radial4"/>
    <dgm:cxn modelId="{E7760F90-9975-F44E-AC61-E1C5F10722DC}" type="presParOf" srcId="{1A818AAF-DDD2-674C-81F9-A47298236788}" destId="{CF7B6414-9413-944B-BD36-9C6E72E85625}" srcOrd="7" destOrd="0" presId="urn:microsoft.com/office/officeart/2005/8/layout/radial4"/>
    <dgm:cxn modelId="{8B2A05E0-1777-9D47-89D1-C1BE95CF655E}" type="presParOf" srcId="{1A818AAF-DDD2-674C-81F9-A47298236788}" destId="{7D31E098-EE6E-6F40-B9D9-5CE2F0FC608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DA6F3-8946-B24A-9FC5-2A3E2B29C0B0}">
      <dsp:nvSpPr>
        <dsp:cNvPr id="0" name=""/>
        <dsp:cNvSpPr/>
      </dsp:nvSpPr>
      <dsp:spPr>
        <a:xfrm>
          <a:off x="2943687" y="2706770"/>
          <a:ext cx="2177521" cy="21775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Socio-economic development of communities around radioactive sites in Kyrgyzstan</a:t>
          </a:r>
        </a:p>
      </dsp:txBody>
      <dsp:txXfrm>
        <a:off x="3262578" y="3025661"/>
        <a:ext cx="1539739" cy="1539739"/>
      </dsp:txXfrm>
    </dsp:sp>
    <dsp:sp modelId="{B6AC612A-57E5-164C-A8AC-9FD3057E28BB}">
      <dsp:nvSpPr>
        <dsp:cNvPr id="0" name=""/>
        <dsp:cNvSpPr/>
      </dsp:nvSpPr>
      <dsp:spPr>
        <a:xfrm rot="11700000">
          <a:off x="1003256" y="2928515"/>
          <a:ext cx="1902969" cy="62059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77014B-E98E-D243-969C-C23AD043F4BD}">
      <dsp:nvSpPr>
        <dsp:cNvPr id="0" name=""/>
        <dsp:cNvSpPr/>
      </dsp:nvSpPr>
      <dsp:spPr>
        <a:xfrm>
          <a:off x="1354" y="2165091"/>
          <a:ext cx="2068645" cy="16549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Increasing local population awareness and creating a system for regular environmental monitoring</a:t>
          </a:r>
        </a:p>
      </dsp:txBody>
      <dsp:txXfrm>
        <a:off x="49825" y="2213562"/>
        <a:ext cx="1971703" cy="1557974"/>
      </dsp:txXfrm>
    </dsp:sp>
    <dsp:sp modelId="{DB3E458A-C8E3-BA40-AC38-D08002EC0EC1}">
      <dsp:nvSpPr>
        <dsp:cNvPr id="0" name=""/>
        <dsp:cNvSpPr/>
      </dsp:nvSpPr>
      <dsp:spPr>
        <a:xfrm rot="14700000">
          <a:off x="2171911" y="1535766"/>
          <a:ext cx="1902969" cy="62059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0BE0A2-6CFB-9F45-B39F-191050FFA582}">
      <dsp:nvSpPr>
        <dsp:cNvPr id="0" name=""/>
        <dsp:cNvSpPr/>
      </dsp:nvSpPr>
      <dsp:spPr>
        <a:xfrm>
          <a:off x="1686958" y="156267"/>
          <a:ext cx="2068645" cy="16549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Rehabilitating social and economic infrastructure and developing income-generating activities</a:t>
          </a:r>
        </a:p>
      </dsp:txBody>
      <dsp:txXfrm>
        <a:off x="1735429" y="204738"/>
        <a:ext cx="1971703" cy="1557974"/>
      </dsp:txXfrm>
    </dsp:sp>
    <dsp:sp modelId="{DAAAFDE4-87D7-804C-9BBE-89FA61D265D9}">
      <dsp:nvSpPr>
        <dsp:cNvPr id="0" name=""/>
        <dsp:cNvSpPr/>
      </dsp:nvSpPr>
      <dsp:spPr>
        <a:xfrm rot="17700000">
          <a:off x="3990015" y="1535766"/>
          <a:ext cx="1902969" cy="62059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293605-A372-0E42-B228-A0F68D484F61}">
      <dsp:nvSpPr>
        <dsp:cNvPr id="0" name=""/>
        <dsp:cNvSpPr/>
      </dsp:nvSpPr>
      <dsp:spPr>
        <a:xfrm>
          <a:off x="4309291" y="156267"/>
          <a:ext cx="2068645" cy="16549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Supporting local initiatives with funding to be provided by the small grant fund</a:t>
          </a:r>
        </a:p>
      </dsp:txBody>
      <dsp:txXfrm>
        <a:off x="4357762" y="204738"/>
        <a:ext cx="1971703" cy="1557974"/>
      </dsp:txXfrm>
    </dsp:sp>
    <dsp:sp modelId="{CF7B6414-9413-944B-BD36-9C6E72E85625}">
      <dsp:nvSpPr>
        <dsp:cNvPr id="0" name=""/>
        <dsp:cNvSpPr/>
      </dsp:nvSpPr>
      <dsp:spPr>
        <a:xfrm rot="20700000">
          <a:off x="5158670" y="2928515"/>
          <a:ext cx="1902969" cy="62059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31E098-EE6E-6F40-B9D9-5CE2F0FC6085}">
      <dsp:nvSpPr>
        <dsp:cNvPr id="0" name=""/>
        <dsp:cNvSpPr/>
      </dsp:nvSpPr>
      <dsp:spPr>
        <a:xfrm>
          <a:off x="5994895" y="2165091"/>
          <a:ext cx="2068645" cy="16549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Capacity building of local authorities and communities</a:t>
          </a:r>
        </a:p>
      </dsp:txBody>
      <dsp:txXfrm>
        <a:off x="6043366" y="2213562"/>
        <a:ext cx="1971703" cy="1557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D035ECD-C4AF-4601-A2E7-17F50BA82F0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091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Gill Sans"/>
                <a:cs typeface="Gill Sans"/>
              </a:rPr>
              <a:t>(in </a:t>
            </a:r>
            <a:r>
              <a:rPr lang="en-US" sz="1200" dirty="0" err="1">
                <a:latin typeface="Gill Sans"/>
                <a:cs typeface="Gill Sans"/>
              </a:rPr>
              <a:t>Naryn</a:t>
            </a:r>
            <a:r>
              <a:rPr lang="en-US" sz="1200" dirty="0">
                <a:latin typeface="Gill Sans"/>
                <a:cs typeface="Gill Sans"/>
              </a:rPr>
              <a:t> the meeting was combined with the Comprehensive Development </a:t>
            </a:r>
            <a:r>
              <a:rPr lang="en-US" sz="1200" dirty="0" err="1">
                <a:latin typeface="Gill Sans"/>
                <a:cs typeface="Gill Sans"/>
              </a:rPr>
              <a:t>Programme</a:t>
            </a:r>
            <a:r>
              <a:rPr lang="en-US" sz="1200" dirty="0">
                <a:latin typeface="Gill Sans"/>
                <a:cs typeface="Gill Sans"/>
              </a:rPr>
              <a:t> (donor, UNDP, local authorities, Governor of </a:t>
            </a:r>
            <a:r>
              <a:rPr lang="en-US" sz="1200" dirty="0" err="1">
                <a:latin typeface="Gill Sans"/>
                <a:cs typeface="Gill Sans"/>
              </a:rPr>
              <a:t>Naryn</a:t>
            </a:r>
            <a:r>
              <a:rPr lang="en-US" sz="1200" dirty="0">
                <a:latin typeface="Gill Sans"/>
                <a:cs typeface="Gill Sans"/>
              </a:rPr>
              <a:t> Region, without </a:t>
            </a:r>
            <a:r>
              <a:rPr lang="en-US" sz="1200" dirty="0" err="1">
                <a:latin typeface="Gill Sans"/>
                <a:cs typeface="Gill Sans"/>
              </a:rPr>
              <a:t>IssykKul</a:t>
            </a:r>
            <a:r>
              <a:rPr lang="en-US" sz="1200" dirty="0">
                <a:latin typeface="Gill Sans"/>
                <a:cs typeface="Gill Sans"/>
              </a:rPr>
              <a:t> and Chui) in 2015; In Feb 2016 the donor and national partner were in the grant committee meeting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035ECD-C4AF-4601-A2E7-17F50BA82F0A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333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035ECD-C4AF-4601-A2E7-17F50BA82F0A}" type="slidenum">
              <a:rPr lang="en-CA" smtClean="0"/>
              <a:pPr>
                <a:defRPr/>
              </a:pPr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52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38B0-3470-40D0-875B-C67B3A4F0D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EE2C-D492-4D21-B8CE-5242FEFD53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9E36-1AC6-4F7B-A974-7B6EE9853C5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BAB4-E703-4406-B6E3-C14563B41A8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1693-F85C-49D4-BB98-7E427A0CE05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89CF0-35F3-417E-826A-B3D8787FEA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E70F7-929A-487E-88D5-599E9B4FB1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6289-3384-4091-8CF6-C1C4D982E5B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59FB9-E082-4F65-8543-94AACD0AF3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EC21-E963-405C-AA92-58D8112B4E6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AD495-B312-48E6-8385-AF2F22CD2FD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9347E6-358D-45C3-AFF5-D74900E3A3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lisher.mn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332656"/>
            <a:ext cx="8151441" cy="2088232"/>
          </a:xfrm>
        </p:spPr>
        <p:txBody>
          <a:bodyPr/>
          <a:lstStyle/>
          <a:p>
            <a:pPr eaLnBrk="1" hangingPunct="1"/>
            <a:r>
              <a:rPr lang="en-US" sz="2800" b="1" dirty="0"/>
              <a:t>Socio-economic development of communities around radioactive sites in Kyrgyzstan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400" dirty="0"/>
              <a:t>funded by the Government of Russian Federation</a:t>
            </a:r>
            <a:endParaRPr lang="en-CA" sz="2400" dirty="0">
              <a:solidFill>
                <a:srgbClr val="FF0000"/>
              </a:solidFill>
              <a:latin typeface="Gill Sans"/>
              <a:ea typeface="宋体" pitchFamily="2" charset="-122"/>
              <a:cs typeface="Gill San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5589240"/>
            <a:ext cx="6400800" cy="782993"/>
          </a:xfrm>
        </p:spPr>
        <p:txBody>
          <a:bodyPr rtlCol="0">
            <a:norm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Gill Sans"/>
                <a:ea typeface="Meiryo UI" pitchFamily="34" charset="-128"/>
                <a:cs typeface="Gill Sans"/>
              </a:rPr>
              <a:t>A</a:t>
            </a:r>
            <a:r>
              <a:rPr lang="en-GB" sz="1800" dirty="0" err="1">
                <a:solidFill>
                  <a:schemeClr val="accent1">
                    <a:lumMod val="50000"/>
                  </a:schemeClr>
                </a:solidFill>
                <a:latin typeface="Gill Sans"/>
                <a:ea typeface="Meiryo UI" pitchFamily="34" charset="-128"/>
                <a:cs typeface="Gill Sans"/>
              </a:rPr>
              <a:t>lisher</a:t>
            </a:r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Gill Sans"/>
                <a:ea typeface="Meiryo UI" pitchFamily="34" charset="-128"/>
                <a:cs typeface="Gill Sans"/>
              </a:rPr>
              <a:t> Nazirov</a:t>
            </a:r>
          </a:p>
          <a:p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Gill Sans"/>
                <a:ea typeface="Meiryo UI" pitchFamily="34" charset="-128"/>
                <a:cs typeface="Gill Sans"/>
              </a:rPr>
              <a:t>May 2017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Gill Sans"/>
              <a:ea typeface="Meiryo UI" pitchFamily="34" charset="-128"/>
              <a:cs typeface="Gill San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2924944"/>
            <a:ext cx="815144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90"/>
                </a:solidFill>
                <a:latin typeface="Gill Sans"/>
                <a:cs typeface="Gill Sans"/>
              </a:rPr>
              <a:t>Final Evaluation </a:t>
            </a:r>
          </a:p>
          <a:p>
            <a:pPr eaLnBrk="1" hangingPunct="1"/>
            <a:r>
              <a:rPr lang="en-US" altLang="zh-CN" sz="2400" b="1" dirty="0">
                <a:solidFill>
                  <a:srgbClr val="000090"/>
                </a:solidFill>
                <a:latin typeface="Gill Sans"/>
                <a:cs typeface="Gill Sans"/>
              </a:rPr>
              <a:t>Preliminary Findings and Recommendations</a:t>
            </a:r>
            <a:endParaRPr lang="en-CA" sz="2400" b="1" dirty="0">
              <a:solidFill>
                <a:srgbClr val="000090"/>
              </a:solidFill>
              <a:latin typeface="Gill Sans"/>
              <a:ea typeface="宋体" pitchFamily="2" charset="-122"/>
              <a:cs typeface="Gill San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645"/>
            <a:ext cx="8631238" cy="532869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Output 4.2 - Local authorities are able to expand opportunities for income generation and employment among vulnerable groups with the focus on environmental security and gender equality;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Output 6.2 - Disaster risk assessment and monitoring system established for effective socio-economic development programming;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Output 6.3 - Local level DRM actors engaged in comprehensive regional development, integrating DRR approach into </a:t>
            </a:r>
            <a:r>
              <a:rPr lang="en-US" sz="2200" dirty="0" err="1">
                <a:latin typeface="Gill Sans"/>
                <a:cs typeface="Gill Sans"/>
              </a:rPr>
              <a:t>sectoral</a:t>
            </a:r>
            <a:r>
              <a:rPr lang="en-US" sz="2200" dirty="0">
                <a:latin typeface="Gill Sans"/>
                <a:cs typeface="Gill Sans"/>
              </a:rPr>
              <a:t> policies and practices. Best DRR practices institutionalized for sustainable community development.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zh-CN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sz="2200" dirty="0">
              <a:latin typeface="Gill Sans"/>
              <a:cs typeface="Gill Sans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F0762-45B5-4454-9728-265A472D25C0}" type="slidenum">
              <a:rPr lang="en-CA"/>
              <a:pPr>
                <a:defRPr/>
              </a:pPr>
              <a:t>10</a:t>
            </a:fld>
            <a:endParaRPr lang="en-C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Relevance </a:t>
            </a:r>
            <a:r>
              <a:rPr lang="mr-IN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–</a:t>
            </a:r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 CPAP 2012-2016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4700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80728"/>
            <a:ext cx="8631238" cy="5589240"/>
          </a:xfrm>
        </p:spPr>
        <p:txBody>
          <a:bodyPr/>
          <a:lstStyle/>
          <a:p>
            <a:pPr marL="0" indent="0">
              <a:buNone/>
            </a:pPr>
            <a:r>
              <a:rPr lang="en-CA" sz="2400" i="1" dirty="0">
                <a:latin typeface="Gill Sans"/>
                <a:cs typeface="Gill Sans"/>
              </a:rPr>
              <a:t>Efficiency captures the extent to which UNDP is producing its planned outputs in relation to expenditure of resources</a:t>
            </a:r>
            <a:r>
              <a:rPr lang="en-US" sz="2400" i="1" dirty="0">
                <a:solidFill>
                  <a:prstClr val="black"/>
                </a:solidFill>
                <a:latin typeface="Gill Sans"/>
                <a:cs typeface="Gill Sans"/>
              </a:rPr>
              <a:t>.</a:t>
            </a:r>
          </a:p>
          <a:p>
            <a:r>
              <a:rPr lang="en-CA" sz="2400" dirty="0">
                <a:latin typeface="Gill Sans"/>
                <a:cs typeface="Gill Sans"/>
              </a:rPr>
              <a:t>Management arrangements for the implementation of UNDP activities have been uniformly praised by partners and recipients of assistance for their efficiency and responsiveness;</a:t>
            </a:r>
            <a:endParaRPr lang="ru-RU" sz="2400" dirty="0">
              <a:latin typeface="Gill Sans"/>
              <a:cs typeface="Gill Sans"/>
            </a:endParaRPr>
          </a:p>
          <a:p>
            <a:r>
              <a:rPr lang="en-GB" sz="2400" dirty="0">
                <a:latin typeface="Gill Sans"/>
                <a:cs typeface="Gill Sans"/>
              </a:rPr>
              <a:t>Project implementation under </a:t>
            </a:r>
            <a:r>
              <a:rPr lang="en-GB" sz="2400" dirty="0" err="1">
                <a:latin typeface="Gill Sans"/>
                <a:cs typeface="Gill Sans"/>
              </a:rPr>
              <a:t>Naryn</a:t>
            </a:r>
            <a:r>
              <a:rPr lang="en-GB" sz="2400" dirty="0">
                <a:latin typeface="Gill Sans"/>
                <a:cs typeface="Gill Sans"/>
              </a:rPr>
              <a:t> ABD for cost-efficiency;</a:t>
            </a:r>
          </a:p>
          <a:p>
            <a:r>
              <a:rPr lang="en-GB" sz="2400" dirty="0">
                <a:latin typeface="Gill Sans"/>
                <a:cs typeface="Gill Sans"/>
              </a:rPr>
              <a:t>Procurement Assistant based in Bishkek as most activities are carried out at the CO level;</a:t>
            </a:r>
          </a:p>
          <a:p>
            <a:r>
              <a:rPr lang="en-US" sz="2400" dirty="0">
                <a:latin typeface="Gill Sans"/>
                <a:cs typeface="Gill Sans"/>
              </a:rPr>
              <a:t>Tendering process by local municipalities;</a:t>
            </a:r>
            <a:endParaRPr lang="en-GB" sz="2400" dirty="0">
              <a:latin typeface="Gill Sans"/>
              <a:cs typeface="Gill Sans"/>
            </a:endParaRPr>
          </a:p>
          <a:p>
            <a:r>
              <a:rPr lang="en-GB" sz="2400" dirty="0">
                <a:latin typeface="Gill Sans"/>
                <a:cs typeface="Gill Sans"/>
              </a:rPr>
              <a:t>Co-funding ratio of total 67 projects only made up 24.6%.</a:t>
            </a:r>
          </a:p>
          <a:p>
            <a:endParaRPr lang="en-PH" sz="1600" dirty="0">
              <a:latin typeface="Gill Sans"/>
              <a:cs typeface="Gill Sans"/>
            </a:endParaRPr>
          </a:p>
          <a:p>
            <a:pPr eaLnBrk="1" hangingPunct="1"/>
            <a:endParaRPr lang="en-US" sz="1600" dirty="0">
              <a:latin typeface="Gill Sans"/>
              <a:cs typeface="Gill Sans"/>
            </a:endParaRPr>
          </a:p>
          <a:p>
            <a:pPr eaLnBrk="1" hangingPunct="1"/>
            <a:endParaRPr lang="en-US" sz="1600" dirty="0">
              <a:latin typeface="Gill Sans"/>
              <a:cs typeface="Gill Sans"/>
            </a:endParaRPr>
          </a:p>
          <a:p>
            <a:pPr eaLnBrk="1" hangingPunct="1"/>
            <a:endParaRPr lang="en-US" altLang="zh-CN" sz="1600" dirty="0">
              <a:latin typeface="Gill Sans"/>
              <a:cs typeface="Gill Sans"/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en-CA" sz="16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sz="1400" dirty="0">
              <a:latin typeface="Gill Sans"/>
              <a:cs typeface="Gill Sans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F0762-45B5-4454-9728-265A472D25C0}" type="slidenum">
              <a:rPr lang="en-CA"/>
              <a:pPr>
                <a:defRPr/>
              </a:pPr>
              <a:t>11</a:t>
            </a:fld>
            <a:endParaRPr lang="en-C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Efficiency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6498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en-CA" sz="3600" dirty="0">
                <a:solidFill>
                  <a:srgbClr val="000090"/>
                </a:solidFill>
                <a:latin typeface="Gill Sans"/>
                <a:cs typeface="Gill Sans"/>
              </a:rPr>
              <a:t>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0141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ysClr val="windowText" lastClr="000000"/>
                </a:solidFill>
                <a:latin typeface="Gill Sans"/>
                <a:cs typeface="Gill Sans"/>
              </a:rPr>
              <a:t>20 events in total (5 in each site) conducted to increase local population awareness on DRR </a:t>
            </a:r>
            <a:r>
              <a:rPr lang="en-US" sz="2200" dirty="0">
                <a:latin typeface="Gill Sans"/>
                <a:cs typeface="Gill Sans"/>
              </a:rPr>
              <a:t>attended by 387 people (including 220 female) and basis created </a:t>
            </a:r>
            <a:r>
              <a:rPr lang="en-US" sz="2200" dirty="0">
                <a:solidFill>
                  <a:sysClr val="windowText" lastClr="000000"/>
                </a:solidFill>
                <a:latin typeface="Gill Sans"/>
                <a:cs typeface="Gill Sans"/>
              </a:rPr>
              <a:t>for a regular </a:t>
            </a:r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environmental monitoring system;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13 projects are implemented for developing income-generating activities (</a:t>
            </a:r>
            <a:r>
              <a:rPr lang="en-US" sz="2200" dirty="0">
                <a:solidFill>
                  <a:sysClr val="windowText" lastClr="000000"/>
                </a:solidFill>
                <a:latin typeface="Gill Sans"/>
                <a:cs typeface="Gill Sans"/>
              </a:rPr>
              <a:t>48 jobs created, including 30 female); 19 training events arranged attended by 67 persons (26 female);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42 local initiatives are supported through small grant funds to rehabilitate social and economic infrastructure (16 jobs created, including 11 female);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15 capacity building events </a:t>
            </a:r>
            <a:r>
              <a:rPr lang="en-US" sz="2200" dirty="0">
                <a:solidFill>
                  <a:sysClr val="windowText" lastClr="000000"/>
                </a:solidFill>
                <a:latin typeface="Gill Sans"/>
                <a:cs typeface="Gill Sans"/>
              </a:rPr>
              <a:t>conducted in total, attended by 43 people (19 female) national/local authorities and communities.</a:t>
            </a:r>
            <a:endParaRPr lang="en-US" sz="2200" dirty="0">
              <a:latin typeface="Gill Sans"/>
              <a:cs typeface="Gill San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FBAB4-E703-4406-B6E3-C14563B41A8E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5878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en-CA" sz="3600" dirty="0">
                <a:solidFill>
                  <a:srgbClr val="000090"/>
                </a:solidFill>
                <a:latin typeface="Gill Sans"/>
                <a:cs typeface="Gill Sans"/>
              </a:rPr>
              <a:t>Effectiveness </a:t>
            </a:r>
            <a:r>
              <a:rPr lang="en-CA" sz="3600" dirty="0" err="1">
                <a:solidFill>
                  <a:srgbClr val="000090"/>
                </a:solidFill>
                <a:latin typeface="Gill Sans"/>
                <a:cs typeface="Gill Sans"/>
              </a:rPr>
              <a:t>ctd</a:t>
            </a:r>
            <a:r>
              <a:rPr lang="en-CA" sz="3600" dirty="0">
                <a:solidFill>
                  <a:srgbClr val="000090"/>
                </a:solidFill>
                <a:latin typeface="Gill Sans"/>
                <a:cs typeface="Gill Sans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616624"/>
          </a:xfrm>
        </p:spPr>
        <p:txBody>
          <a:bodyPr/>
          <a:lstStyle/>
          <a:p>
            <a:pPr lvl="0"/>
            <a:r>
              <a:rPr lang="en-US" sz="2200" dirty="0">
                <a:latin typeface="Gill Sans"/>
                <a:cs typeface="Gill Sans"/>
              </a:rPr>
              <a:t>64 (64) poor households have increased income for livelihood improvement – </a:t>
            </a:r>
            <a:r>
              <a:rPr lang="en-US" sz="2200" dirty="0" err="1">
                <a:latin typeface="Gill Sans"/>
                <a:cs typeface="Gill Sans"/>
              </a:rPr>
              <a:t>vs</a:t>
            </a:r>
            <a:r>
              <a:rPr lang="en-US" sz="2200" dirty="0">
                <a:latin typeface="Gill Sans"/>
                <a:cs typeface="Gill Sans"/>
              </a:rPr>
              <a:t> 350 targeted (18%);</a:t>
            </a:r>
          </a:p>
          <a:p>
            <a:r>
              <a:rPr lang="en-US" sz="2200" dirty="0">
                <a:latin typeface="Gill Sans"/>
                <a:cs typeface="Gill Sans"/>
              </a:rPr>
              <a:t>13 (13) SMEs created including ones on processing of agricultural products and rendering service – </a:t>
            </a:r>
            <a:r>
              <a:rPr lang="en-US" sz="2200" dirty="0" err="1">
                <a:latin typeface="Gill Sans"/>
                <a:cs typeface="Gill Sans"/>
              </a:rPr>
              <a:t>vs</a:t>
            </a:r>
            <a:r>
              <a:rPr lang="en-US" sz="2200" dirty="0">
                <a:latin typeface="Gill Sans"/>
                <a:cs typeface="Gill Sans"/>
              </a:rPr>
              <a:t> 35 targeted (37%);</a:t>
            </a:r>
          </a:p>
          <a:p>
            <a:r>
              <a:rPr lang="en-US" sz="2200" b="1" dirty="0">
                <a:latin typeface="Gill Sans"/>
                <a:cs typeface="Gill Sans"/>
              </a:rPr>
              <a:t>10,000</a:t>
            </a:r>
            <a:r>
              <a:rPr lang="en-US" sz="2200" dirty="0">
                <a:latin typeface="Gill Sans"/>
                <a:cs typeface="Gill Sans"/>
              </a:rPr>
              <a:t> (15,000) people (at </a:t>
            </a:r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least 40% are women) received access to rural infrastructure </a:t>
            </a:r>
            <a:r>
              <a:rPr lang="en-US" sz="2200" dirty="0" err="1">
                <a:solidFill>
                  <a:srgbClr val="000000"/>
                </a:solidFill>
                <a:latin typeface="Gill Sans"/>
                <a:cs typeface="Gill Sans"/>
              </a:rPr>
              <a:t>vs</a:t>
            </a:r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 15,000 </a:t>
            </a:r>
            <a:r>
              <a:rPr lang="en-US" sz="2200" dirty="0">
                <a:latin typeface="Gill Sans"/>
                <a:cs typeface="Gill Sans"/>
              </a:rPr>
              <a:t>targeted (67%);</a:t>
            </a:r>
          </a:p>
          <a:p>
            <a:r>
              <a:rPr lang="en-US" sz="2200" dirty="0">
                <a:latin typeface="Gill Sans"/>
                <a:cs typeface="Gill Sans"/>
              </a:rPr>
              <a:t>43 (85) local government officials developed their skills on: social project development and procurement management; delivering public services; maintaining social infrastructure; developing tourism </a:t>
            </a:r>
            <a:r>
              <a:rPr lang="en-US" sz="2200" dirty="0" err="1">
                <a:latin typeface="Gill Sans"/>
                <a:cs typeface="Gill Sans"/>
              </a:rPr>
              <a:t>vs</a:t>
            </a:r>
            <a:r>
              <a:rPr lang="en-US" sz="2200" dirty="0">
                <a:latin typeface="Gill Sans"/>
                <a:cs typeface="Gill Sans"/>
              </a:rPr>
              <a:t> 80 targeted (56%);</a:t>
            </a:r>
          </a:p>
          <a:p>
            <a:r>
              <a:rPr lang="en-US" sz="2200" dirty="0">
                <a:latin typeface="Gill Sans"/>
                <a:cs typeface="Gill Sans"/>
              </a:rPr>
              <a:t>52 (67) projects are operating on a sustainable basis </a:t>
            </a:r>
            <a:r>
              <a:rPr lang="en-US" sz="2200" dirty="0" err="1">
                <a:latin typeface="Gill Sans"/>
                <a:cs typeface="Gill Sans"/>
              </a:rPr>
              <a:t>vs</a:t>
            </a:r>
            <a:r>
              <a:rPr lang="en-US" sz="2200" dirty="0">
                <a:latin typeface="Gill Sans"/>
                <a:cs typeface="Gill Sans"/>
              </a:rPr>
              <a:t> 50 targeted;</a:t>
            </a:r>
          </a:p>
          <a:p>
            <a:r>
              <a:rPr lang="en-US" sz="2200" b="1" dirty="0">
                <a:latin typeface="Gill Sans"/>
                <a:cs typeface="Gill Sans"/>
              </a:rPr>
              <a:t>19</a:t>
            </a:r>
            <a:r>
              <a:rPr lang="en-US" sz="2200" dirty="0">
                <a:latin typeface="Gill Sans"/>
                <a:cs typeface="Gill Sans"/>
              </a:rPr>
              <a:t> (19) national and local authorities have strengthened capacity in integrated DRR;</a:t>
            </a:r>
          </a:p>
          <a:p>
            <a:r>
              <a:rPr lang="en-US" sz="2200" dirty="0">
                <a:latin typeface="Gill Sans"/>
                <a:cs typeface="Gill Sans"/>
              </a:rPr>
              <a:t>Delays caused mainly by weather and public procurement processes did not affect the quality of projects. Other effects.</a:t>
            </a:r>
          </a:p>
          <a:p>
            <a:endParaRPr lang="en-US" sz="2200" dirty="0">
              <a:latin typeface="Gill Sans"/>
              <a:cs typeface="Gill Sans"/>
            </a:endParaRPr>
          </a:p>
          <a:p>
            <a:endParaRPr lang="en-US" sz="2200" dirty="0">
              <a:latin typeface="Gill Sans"/>
              <a:cs typeface="Gill Sans"/>
            </a:endParaRPr>
          </a:p>
          <a:p>
            <a:endParaRPr lang="en-US" sz="2200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FBAB4-E703-4406-B6E3-C14563B41A8E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631238" cy="5544616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i="1" dirty="0">
                <a:latin typeface="Gill Sans"/>
                <a:cs typeface="Gill Sans"/>
              </a:rPr>
              <a:t>Sustainability is about being strategic and looking to the future.</a:t>
            </a:r>
            <a:endParaRPr lang="en-US" sz="2200" i="1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200" dirty="0">
                <a:latin typeface="Gill Sans"/>
                <a:cs typeface="Gill Sans"/>
              </a:rPr>
              <a:t>54 projects out of total 67 are social infrastructures, which is under the respective </a:t>
            </a:r>
            <a:r>
              <a:rPr lang="en-CA" sz="2200" dirty="0" err="1">
                <a:latin typeface="Gill Sans"/>
                <a:cs typeface="Gill Sans"/>
              </a:rPr>
              <a:t>Ayil</a:t>
            </a:r>
            <a:r>
              <a:rPr lang="en-CA" sz="2200" dirty="0">
                <a:latin typeface="Gill Sans"/>
                <a:cs typeface="Gill Sans"/>
              </a:rPr>
              <a:t> </a:t>
            </a:r>
            <a:r>
              <a:rPr lang="en-CA" sz="2200" dirty="0" err="1">
                <a:latin typeface="Gill Sans"/>
                <a:cs typeface="Gill Sans"/>
              </a:rPr>
              <a:t>Okmotu</a:t>
            </a:r>
            <a:r>
              <a:rPr lang="en-CA" sz="2200" dirty="0">
                <a:latin typeface="Gill Sans"/>
                <a:cs typeface="Gill Sans"/>
              </a:rPr>
              <a:t>;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200" dirty="0">
                <a:latin typeface="Gill Sans"/>
                <a:cs typeface="Gill Sans"/>
              </a:rPr>
              <a:t>Equipment and tools provided in 13 IG belong to the respective municipality for 2-3 years depending on the cost based on agreements;</a:t>
            </a:r>
          </a:p>
          <a:p>
            <a:pPr lvl="0"/>
            <a:r>
              <a:rPr lang="en-GB" sz="2200" dirty="0">
                <a:latin typeface="Gill Sans"/>
                <a:cs typeface="Gill Sans"/>
              </a:rPr>
              <a:t>Model provision on Single Windows developed; </a:t>
            </a:r>
            <a:r>
              <a:rPr lang="en-US" sz="2200" dirty="0">
                <a:latin typeface="Gill Sans"/>
                <a:cs typeface="Gill Sans"/>
              </a:rPr>
              <a:t>Draft Governmental Decree “Provision on a comprehensive monitoring and prognosis of emergencies in Kyrgyz Republic”; Changes and amendments to the Law on Civil Protection (will be adopted by the end of the year); Strategy on the Comprehensive Protection of Population in Emergencies till 2030 with action plans for every 5 years;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200" dirty="0">
                <a:latin typeface="Gill Sans"/>
                <a:cs typeface="Gill Sans"/>
              </a:rPr>
              <a:t>Capacity building and further support is needed to qualify for public tender (bakery/greenhouse-kindergarten);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200" dirty="0">
                <a:latin typeface="Gill Sans"/>
                <a:cs typeface="Gill Sans"/>
              </a:rPr>
              <a:t>Juice production workshop in </a:t>
            </a:r>
            <a:r>
              <a:rPr lang="en-CA" sz="2200" dirty="0" err="1">
                <a:latin typeface="Gill Sans"/>
                <a:cs typeface="Gill Sans"/>
              </a:rPr>
              <a:t>Kadzhi</a:t>
            </a:r>
            <a:r>
              <a:rPr lang="en-CA" sz="2200" dirty="0">
                <a:latin typeface="Gill Sans"/>
                <a:cs typeface="Gill Sans"/>
              </a:rPr>
              <a:t> </a:t>
            </a:r>
            <a:r>
              <a:rPr lang="en-CA" sz="2200" dirty="0" err="1">
                <a:latin typeface="Gill Sans"/>
                <a:cs typeface="Gill Sans"/>
              </a:rPr>
              <a:t>Sai</a:t>
            </a:r>
            <a:r>
              <a:rPr lang="en-CA" sz="2200" dirty="0">
                <a:latin typeface="Gill Sans"/>
                <a:cs typeface="Gill Sans"/>
              </a:rPr>
              <a:t> works only in Aug-Sep;</a:t>
            </a:r>
            <a:endParaRPr lang="en-GB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GB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GB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zh-CN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zh-CN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PH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zh-CN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sz="2200" dirty="0">
              <a:latin typeface="Gill Sans"/>
              <a:cs typeface="Gill Sans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Sustainability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3041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631238" cy="504056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Gill Sans"/>
                <a:cs typeface="Gill Sans"/>
              </a:rPr>
              <a:t>Close collaboration with donor agency, satisfied with all programmes;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Gill Sans"/>
                <a:cs typeface="Gill Sans"/>
              </a:rPr>
              <a:t>Collaboration with district and municipality was effective: Total: $1,133,950; UNDP $854,802; co-funding $279,148 (24.6%);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Gill Sans"/>
                <a:cs typeface="Gill Sans"/>
              </a:rPr>
              <a:t>Project signboards have been across all sites with information on UNDP and counterpart contribution;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200" dirty="0">
                <a:latin typeface="Gill Sans"/>
                <a:cs typeface="Gill Sans"/>
              </a:rPr>
              <a:t>Partnership with other local/international agencies: GIZ, Destination </a:t>
            </a:r>
            <a:r>
              <a:rPr lang="en-GB" sz="2200" dirty="0" err="1">
                <a:latin typeface="Gill Sans"/>
                <a:cs typeface="Gill Sans"/>
              </a:rPr>
              <a:t>Karakol</a:t>
            </a:r>
            <a:r>
              <a:rPr lang="en-GB" sz="2200" dirty="0">
                <a:latin typeface="Gill Sans"/>
                <a:cs typeface="Gill Sans"/>
              </a:rPr>
              <a:t>, Respective villages </a:t>
            </a:r>
            <a:r>
              <a:rPr lang="en-GB" sz="2200" dirty="0" err="1">
                <a:latin typeface="Gill Sans"/>
                <a:cs typeface="Gill Sans"/>
              </a:rPr>
              <a:t>Keneshes</a:t>
            </a:r>
            <a:r>
              <a:rPr lang="en-GB" sz="2200" dirty="0">
                <a:latin typeface="Gill Sans"/>
                <a:cs typeface="Gill Sans"/>
              </a:rPr>
              <a:t>, </a:t>
            </a:r>
            <a:r>
              <a:rPr lang="en-US" sz="2200" dirty="0">
                <a:latin typeface="Gill Sans"/>
                <a:cs typeface="Gill Sans"/>
              </a:rPr>
              <a:t>Village Advisory Services, the two research institutions of the RF, Scientific and Technical Council of the MCHS, National Red Crescent Society,  Association of Beekeepers, Fish Farmers Association.</a:t>
            </a:r>
            <a:endParaRPr lang="en-GB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GB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zh-CN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zh-CN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PH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zh-CN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sz="2200" dirty="0">
              <a:latin typeface="Gill Sans"/>
              <a:cs typeface="Gill Sans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Partnership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30415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631238" cy="4680519"/>
          </a:xfrm>
        </p:spPr>
        <p:txBody>
          <a:bodyPr/>
          <a:lstStyle/>
          <a:p>
            <a:pPr lvl="0"/>
            <a:r>
              <a:rPr lang="en-US" sz="2400" dirty="0"/>
              <a:t>Almost half of 15,000 beneficiaries are female;</a:t>
            </a:r>
          </a:p>
          <a:p>
            <a:pPr lvl="0"/>
            <a:r>
              <a:rPr lang="en-US" sz="2400" dirty="0"/>
              <a:t>Reports reflect on gender disaggregation; </a:t>
            </a:r>
          </a:p>
          <a:p>
            <a:r>
              <a:rPr lang="en-US" sz="2400" dirty="0"/>
              <a:t>Annual Gender Mainstreaming Plans are developed by </a:t>
            </a:r>
            <a:r>
              <a:rPr lang="en-US" sz="2400" dirty="0" err="1"/>
              <a:t>Naryn</a:t>
            </a:r>
            <a:r>
              <a:rPr lang="en-US" sz="2400" dirty="0"/>
              <a:t> ABD with budget specified and reported at the end of the year;</a:t>
            </a:r>
            <a:endParaRPr lang="en-GB" sz="2400" dirty="0"/>
          </a:p>
          <a:p>
            <a:pPr lvl="0"/>
            <a:r>
              <a:rPr lang="en-US" sz="2400" dirty="0"/>
              <a:t>AWPs (Gender Specific activities and indicators) and </a:t>
            </a:r>
            <a:r>
              <a:rPr lang="en-US" sz="2400" dirty="0" err="1"/>
              <a:t>ProDoc</a:t>
            </a:r>
            <a:r>
              <a:rPr lang="en-US" sz="2400" dirty="0"/>
              <a:t> (Gender Marker) are cleared also by Country Gender Coordinator and the </a:t>
            </a:r>
            <a:r>
              <a:rPr lang="en-US" sz="2400" dirty="0" err="1"/>
              <a:t>ProDoc</a:t>
            </a:r>
            <a:r>
              <a:rPr lang="en-US" sz="2400" dirty="0"/>
              <a:t> also screened on Gender, Human Rights and Environment;</a:t>
            </a:r>
            <a:endParaRPr lang="en-GB" sz="2400" dirty="0"/>
          </a:p>
          <a:p>
            <a:pPr lvl="0"/>
            <a:r>
              <a:rPr lang="en-US" sz="2400" dirty="0"/>
              <a:t>Most activities involved social infrastructure, which ensure access to local population without any exception.</a:t>
            </a:r>
            <a:endParaRPr lang="en-GB" sz="2400" dirty="0"/>
          </a:p>
          <a:p>
            <a:pPr eaLnBrk="1" hangingPunct="1">
              <a:buFont typeface="Wingdings" pitchFamily="2" charset="2"/>
              <a:buChar char="§"/>
            </a:pPr>
            <a:endParaRPr lang="en-US" sz="2400" dirty="0">
              <a:latin typeface="Gill Sans"/>
              <a:cs typeface="Gill Sans"/>
            </a:endParaRPr>
          </a:p>
          <a:p>
            <a:endParaRPr lang="en-US" sz="2400" dirty="0">
              <a:latin typeface="Gill Sans"/>
              <a:cs typeface="Gill Sans"/>
            </a:endParaRPr>
          </a:p>
          <a:p>
            <a:pPr eaLnBrk="1" hangingPunct="1"/>
            <a:endParaRPr lang="en-GB" sz="2400" dirty="0">
              <a:latin typeface="Gill Sans"/>
              <a:cs typeface="Gill Sans"/>
            </a:endParaRPr>
          </a:p>
          <a:p>
            <a:pPr eaLnBrk="1" hangingPunct="1">
              <a:buFont typeface="Arial" charset="0"/>
              <a:buNone/>
            </a:pPr>
            <a:endParaRPr lang="en-GB" sz="2400" dirty="0">
              <a:latin typeface="Gill Sans"/>
              <a:cs typeface="Gill Sans"/>
            </a:endParaRPr>
          </a:p>
          <a:p>
            <a:pPr eaLnBrk="1" hangingPunct="1"/>
            <a:endParaRPr lang="en-US" altLang="zh-CN" sz="2400" dirty="0">
              <a:latin typeface="Gill Sans"/>
              <a:cs typeface="Gill Sans"/>
            </a:endParaRPr>
          </a:p>
          <a:p>
            <a:pPr eaLnBrk="1" hangingPunct="1"/>
            <a:endParaRPr lang="en-US" altLang="zh-CN" sz="2400" dirty="0">
              <a:latin typeface="Gill Sans"/>
              <a:cs typeface="Gill Sans"/>
            </a:endParaRPr>
          </a:p>
          <a:p>
            <a:pPr eaLnBrk="1" hangingPunct="1"/>
            <a:endParaRPr lang="en-PH" sz="2400" dirty="0">
              <a:latin typeface="Gill Sans"/>
              <a:cs typeface="Gill Sans"/>
            </a:endParaRPr>
          </a:p>
          <a:p>
            <a:pPr eaLnBrk="1" hangingPunct="1"/>
            <a:endParaRPr lang="en-US" sz="2400" dirty="0">
              <a:latin typeface="Gill Sans"/>
              <a:cs typeface="Gill Sans"/>
            </a:endParaRPr>
          </a:p>
          <a:p>
            <a:pPr eaLnBrk="1" hangingPunct="1"/>
            <a:endParaRPr lang="en-US" sz="2400" dirty="0">
              <a:latin typeface="Gill Sans"/>
              <a:cs typeface="Gill Sans"/>
            </a:endParaRPr>
          </a:p>
          <a:p>
            <a:pPr eaLnBrk="1" hangingPunct="1"/>
            <a:endParaRPr lang="en-US" altLang="zh-CN" sz="2400" dirty="0">
              <a:latin typeface="Gill Sans"/>
              <a:cs typeface="Gill Sans"/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Human Rights and Gender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30415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Gill Sans"/>
                <a:cs typeface="Gill Sans"/>
              </a:rPr>
              <a:t>We learned a lot through trainings and awareness raising campaigns;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Gill Sans"/>
                <a:cs typeface="Gill Sans"/>
              </a:rPr>
              <a:t>UNDP is performing well (donor) and authorities;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Gill Sans"/>
                <a:cs typeface="Gill Sans"/>
              </a:rPr>
              <a:t>We are grateful to UNDP for its responsiveness (beneficiaries);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Gill Sans"/>
                <a:cs typeface="Gill Sans"/>
              </a:rPr>
              <a:t>Approach is different from those agencies, which support was limited to certain activities. It is comprehensive, participatory and inclusive;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Gill Sans"/>
                <a:cs typeface="Gill Sans"/>
              </a:rPr>
              <a:t>Requested to continue the project.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FBAB4-E703-4406-B6E3-C14563B41A8E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What do the UNDP partners say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736"/>
            <a:ext cx="8631238" cy="5255865"/>
          </a:xfrm>
        </p:spPr>
        <p:txBody>
          <a:bodyPr/>
          <a:lstStyle/>
          <a:p>
            <a:r>
              <a:rPr lang="en-US" sz="2200" dirty="0">
                <a:latin typeface="Gill Sans"/>
                <a:cs typeface="Gill Sans"/>
              </a:rPr>
              <a:t>Radiation measurement before the project and its results has enabled local communities to change their perspectives and hope for a better future;</a:t>
            </a:r>
          </a:p>
          <a:p>
            <a:r>
              <a:rPr lang="en-US" sz="2200" dirty="0">
                <a:latin typeface="Gill Sans"/>
                <a:cs typeface="Gill Sans"/>
              </a:rPr>
              <a:t>Municipalities taking care of tendering process along with ensuring efficiency and transparency, also contributed to ownership;</a:t>
            </a:r>
          </a:p>
          <a:p>
            <a:r>
              <a:rPr lang="en-GB" sz="2200" dirty="0">
                <a:latin typeface="Gill Sans"/>
                <a:cs typeface="Gill Sans"/>
              </a:rPr>
              <a:t>SGP has proved to be a proper mechanism as better ideas are submitted and supported;</a:t>
            </a:r>
          </a:p>
          <a:p>
            <a:r>
              <a:rPr lang="en-US" sz="2200" dirty="0">
                <a:latin typeface="Gill Sans"/>
                <a:cs typeface="Gill Sans"/>
              </a:rPr>
              <a:t>Lack of RRF and pre-defined end-project targets, although provided certain flexibility in planning, overall caused ambiguity in assessing results expected/formulated at the project design phase;</a:t>
            </a:r>
          </a:p>
          <a:p>
            <a:r>
              <a:rPr lang="en-US" sz="2200" dirty="0">
                <a:latin typeface="Gill Sans"/>
                <a:cs typeface="Gill Sans"/>
              </a:rPr>
              <a:t>Flexibility at the project levels have been critically important: hiring small grants consultant, training of municipalities on online public procurement, conducting monitoring while traveling for other purposes, election processes considered, etc.</a:t>
            </a:r>
            <a:endParaRPr lang="en-GB" sz="2200" dirty="0">
              <a:latin typeface="Gill Sans"/>
              <a:cs typeface="Gill Sans"/>
            </a:endParaRPr>
          </a:p>
          <a:p>
            <a:pPr lvl="0"/>
            <a:r>
              <a:rPr lang="en-US" sz="2200" dirty="0">
                <a:latin typeface="Gill Sans"/>
                <a:cs typeface="Gill Sans"/>
              </a:rPr>
              <a:t>Results are more tangible when the approach is comprehensive.</a:t>
            </a:r>
          </a:p>
          <a:p>
            <a:pPr lvl="0"/>
            <a:endParaRPr lang="en-PH" sz="2200" dirty="0">
              <a:latin typeface="Gill Sans"/>
              <a:cs typeface="Gill Sans"/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en-CA" sz="22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sz="2200" dirty="0">
              <a:latin typeface="Gill Sans"/>
              <a:cs typeface="Gill Sans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FBA3F-A0E8-4F64-BA1F-94F9E62E6A2C}" type="slidenum">
              <a:rPr lang="en-CA"/>
              <a:pPr>
                <a:defRPr/>
              </a:pPr>
              <a:t>18</a:t>
            </a:fld>
            <a:endParaRPr lang="en-CA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Lessons Learnt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631238" cy="532752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Gill Sans"/>
                <a:cs typeface="Gill Sans"/>
              </a:rPr>
              <a:t>Willingness of local authorities to co-fund and support similar initiatives;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Gill Sans"/>
                <a:cs typeface="Gill Sans"/>
              </a:rPr>
              <a:t>Potential for development is available (for instance, tourism in </a:t>
            </a:r>
            <a:r>
              <a:rPr lang="en-GB" sz="2400" dirty="0" err="1">
                <a:latin typeface="Gill Sans"/>
                <a:cs typeface="Gill Sans"/>
              </a:rPr>
              <a:t>Kadzhi</a:t>
            </a:r>
            <a:r>
              <a:rPr lang="en-GB" sz="2400" dirty="0">
                <a:latin typeface="Gill Sans"/>
                <a:cs typeface="Gill Sans"/>
              </a:rPr>
              <a:t> </a:t>
            </a:r>
            <a:r>
              <a:rPr lang="en-GB" sz="2400" dirty="0" err="1">
                <a:latin typeface="Gill Sans"/>
                <a:cs typeface="Gill Sans"/>
              </a:rPr>
              <a:t>Sai</a:t>
            </a:r>
            <a:r>
              <a:rPr lang="en-GB" sz="2400" dirty="0">
                <a:latin typeface="Gill Sans"/>
                <a:cs typeface="Gill Sans"/>
              </a:rPr>
              <a:t> and </a:t>
            </a:r>
            <a:r>
              <a:rPr lang="en-GB" sz="2400" dirty="0" err="1">
                <a:latin typeface="Gill Sans"/>
                <a:cs typeface="Gill Sans"/>
              </a:rPr>
              <a:t>Ak</a:t>
            </a:r>
            <a:r>
              <a:rPr lang="en-GB" sz="2400" dirty="0">
                <a:latin typeface="Gill Sans"/>
                <a:cs typeface="Gill Sans"/>
              </a:rPr>
              <a:t> </a:t>
            </a:r>
            <a:r>
              <a:rPr lang="en-GB" sz="2400" dirty="0" err="1">
                <a:latin typeface="Gill Sans"/>
                <a:cs typeface="Gill Sans"/>
              </a:rPr>
              <a:t>Tyuz</a:t>
            </a:r>
            <a:r>
              <a:rPr lang="en-GB" sz="2400" dirty="0">
                <a:latin typeface="Gill Sans"/>
                <a:cs typeface="Gill Sans"/>
              </a:rPr>
              <a:t>, etc.);</a:t>
            </a:r>
          </a:p>
          <a:p>
            <a:pPr lvl="0"/>
            <a:r>
              <a:rPr lang="en-US" sz="2400" dirty="0">
                <a:latin typeface="Gill Sans"/>
                <a:cs typeface="Gill Sans"/>
              </a:rPr>
              <a:t>Municipalities gained experience of working with international organizations, capacitated on tendering process;</a:t>
            </a:r>
            <a:endParaRPr lang="en-GB" sz="2400" dirty="0">
              <a:latin typeface="Gill Sans"/>
              <a:cs typeface="Gill Sans"/>
            </a:endParaRPr>
          </a:p>
          <a:p>
            <a:pPr lvl="0"/>
            <a:r>
              <a:rPr lang="en-US" sz="2400" dirty="0">
                <a:latin typeface="Gill Sans"/>
                <a:cs typeface="Gill Sans"/>
              </a:rPr>
              <a:t>Population have skills on project design, implementation and reporting.</a:t>
            </a:r>
            <a:endParaRPr lang="en-GB" sz="2400" dirty="0">
              <a:latin typeface="Gill Sans"/>
              <a:cs typeface="Gill San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CN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PH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FBA3F-A0E8-4F64-BA1F-94F9E62E6A2C}" type="slidenum">
              <a:rPr lang="en-CA"/>
              <a:pPr>
                <a:defRPr/>
              </a:pPr>
              <a:t>19</a:t>
            </a:fld>
            <a:endParaRPr lang="en-CA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Opportunities in Moving Forward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Purpose of Final Evaluation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752"/>
            <a:ext cx="8775700" cy="5184998"/>
          </a:xfrm>
        </p:spPr>
        <p:txBody>
          <a:bodyPr/>
          <a:lstStyle/>
          <a:p>
            <a:pPr lvl="0"/>
            <a:r>
              <a:rPr lang="en-GB" sz="2400" dirty="0">
                <a:latin typeface="Gill Sans"/>
                <a:cs typeface="Gill Sans"/>
              </a:rPr>
              <a:t>Assess the overall project progress, relevance, efficiency and effectiveness;</a:t>
            </a:r>
          </a:p>
          <a:p>
            <a:pPr lvl="0"/>
            <a:r>
              <a:rPr lang="en-GB" sz="2400" dirty="0">
                <a:latin typeface="Gill Sans"/>
                <a:cs typeface="Gill Sans"/>
              </a:rPr>
              <a:t>Assess the progress in achieving expected outputs as well as realized intended and unintended results and effects of the project;</a:t>
            </a:r>
          </a:p>
          <a:p>
            <a:pPr lvl="0"/>
            <a:r>
              <a:rPr lang="en-GB" sz="2400" dirty="0">
                <a:latin typeface="Gill Sans"/>
                <a:cs typeface="Gill Sans"/>
              </a:rPr>
              <a:t>Collect quantitative and qualitative data, including a defensible choice of indicators, which leads to credibility of findings;</a:t>
            </a:r>
          </a:p>
          <a:p>
            <a:pPr lvl="0"/>
            <a:r>
              <a:rPr lang="en-GB" sz="2400" dirty="0">
                <a:latin typeface="Gill Sans"/>
                <a:cs typeface="Gill Sans"/>
              </a:rPr>
              <a:t>Highlight key /major results, gaps, lessons learned, methodologies and good practices;</a:t>
            </a:r>
          </a:p>
          <a:p>
            <a:pPr lvl="0"/>
            <a:r>
              <a:rPr lang="en-GB" sz="2400" dirty="0">
                <a:latin typeface="Gill Sans"/>
                <a:cs typeface="Gill Sans"/>
              </a:rPr>
              <a:t>Identify concrete options and objectives for further support in this area, including scalability and replication of the project interventions.</a:t>
            </a:r>
            <a:endParaRPr lang="en-US" sz="2400" dirty="0">
              <a:latin typeface="Gill Sans"/>
              <a:cs typeface="Gill Sans"/>
            </a:endParaRPr>
          </a:p>
          <a:p>
            <a:pPr eaLnBrk="1" hangingPunct="1">
              <a:buFont typeface="Wingdings" pitchFamily="2" charset="2"/>
              <a:buNone/>
            </a:pPr>
            <a:endParaRPr lang="en-CA" altLang="zh-CN" sz="2400" dirty="0">
              <a:latin typeface="Gill Sans"/>
              <a:cs typeface="Gill Sans"/>
            </a:endParaRPr>
          </a:p>
          <a:p>
            <a:pPr eaLnBrk="1" hangingPunct="1"/>
            <a:endParaRPr lang="en-CA" sz="2400" dirty="0">
              <a:latin typeface="Gill Sans"/>
              <a:cs typeface="Gill Sans"/>
            </a:endParaRPr>
          </a:p>
          <a:p>
            <a:pPr eaLnBrk="1" hangingPunct="1"/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B1615-FB47-469B-B95A-73CE98450E80}" type="slidenum">
              <a:rPr lang="en-CA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549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752"/>
            <a:ext cx="8424863" cy="518385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dirty="0">
                <a:latin typeface="Gill Sans"/>
                <a:cs typeface="Gill Sans"/>
              </a:rPr>
              <a:t>Project logic (theory of change) should be clear from the</a:t>
            </a:r>
            <a:r>
              <a:rPr lang="en-US" sz="2400" dirty="0">
                <a:latin typeface="Gill Sans"/>
                <a:cs typeface="Gill Sans"/>
              </a:rPr>
              <a:t> </a:t>
            </a:r>
            <a:r>
              <a:rPr lang="en-CA" sz="2400" dirty="0">
                <a:latin typeface="Gill Sans"/>
                <a:cs typeface="Gill Sans"/>
              </a:rPr>
              <a:t>project document, monitoring indicators should be realistic and appropriate</a:t>
            </a:r>
            <a:r>
              <a:rPr lang="en-US" sz="2400" dirty="0">
                <a:latin typeface="Gill Sans"/>
                <a:cs typeface="Gill Sans"/>
              </a:rPr>
              <a:t> and logically linked to CPAP and ideally UNDAF (in line with Rec 3 of the ADR);</a:t>
            </a:r>
          </a:p>
          <a:p>
            <a:pPr lvl="0"/>
            <a:r>
              <a:rPr lang="en-GB" sz="2400" dirty="0">
                <a:latin typeface="Gill Sans"/>
                <a:cs typeface="Gill Sans"/>
              </a:rPr>
              <a:t>Streamline cooperation and information sharing with the project stakeholders, especially donor and the national partner, through </a:t>
            </a:r>
            <a:r>
              <a:rPr lang="en-US" sz="2400" dirty="0">
                <a:latin typeface="Gill Sans"/>
                <a:cs typeface="Gill Sans"/>
              </a:rPr>
              <a:t>Project Steering Committee Meetings;</a:t>
            </a:r>
          </a:p>
          <a:p>
            <a:pPr lvl="0"/>
            <a:r>
              <a:rPr lang="en-US" sz="2400" dirty="0">
                <a:latin typeface="Gill Sans"/>
                <a:cs typeface="Gill Sans"/>
              </a:rPr>
              <a:t>Involve the national partner in joint monitoring visits as well;</a:t>
            </a:r>
            <a:endParaRPr lang="en-GB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dirty="0">
                <a:latin typeface="Gill Sans"/>
                <a:cs typeface="Gill Sans"/>
              </a:rPr>
              <a:t>Deepen horizontal collaboration with other UNDP projects (for example, AFT);</a:t>
            </a: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altLang="zh-CN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68C1A-7C86-4CBF-B6D3-669BAB81263D}" type="slidenum">
              <a:rPr lang="en-CA"/>
              <a:pPr>
                <a:defRPr/>
              </a:pPr>
              <a:t>20</a:t>
            </a:fld>
            <a:endParaRPr lang="en-C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Recommendations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945854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752"/>
            <a:ext cx="8424863" cy="5183857"/>
          </a:xfrm>
        </p:spPr>
        <p:txBody>
          <a:bodyPr/>
          <a:lstStyle/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Gill Sans"/>
                <a:cs typeface="Gill Sans"/>
              </a:rPr>
              <a:t>In case decision on Phase II is made, it is advisable to start in parallel with the </a:t>
            </a:r>
            <a:r>
              <a:rPr lang="en-US" sz="2400" dirty="0" err="1">
                <a:latin typeface="Gill Sans"/>
                <a:cs typeface="Gill Sans"/>
              </a:rPr>
              <a:t>recultivation</a:t>
            </a:r>
            <a:r>
              <a:rPr lang="en-US" sz="2400" dirty="0">
                <a:latin typeface="Gill Sans"/>
                <a:cs typeface="Gill Sans"/>
              </a:rPr>
              <a:t> activities (people’s positive views would facilitate </a:t>
            </a:r>
            <a:r>
              <a:rPr lang="en-US" sz="2400" dirty="0" err="1">
                <a:latin typeface="Gill Sans"/>
                <a:cs typeface="Gill Sans"/>
              </a:rPr>
              <a:t>recultivation</a:t>
            </a:r>
            <a:r>
              <a:rPr lang="en-US" sz="2400" dirty="0">
                <a:latin typeface="Gill Sans"/>
                <a:cs typeface="Gill Sans"/>
              </a:rPr>
              <a:t> activities);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latin typeface="Gill Sans"/>
                <a:cs typeface="Gill Sans"/>
              </a:rPr>
              <a:t>Radiation measurement to be conducted before, during and after project completion in every site;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latin typeface="Gill Sans"/>
                <a:cs typeface="Gill Sans"/>
              </a:rPr>
              <a:t>In </a:t>
            </a:r>
            <a:r>
              <a:rPr lang="en-US" sz="2400" dirty="0">
                <a:latin typeface="Gill Sans"/>
                <a:cs typeface="Gill Sans"/>
              </a:rPr>
              <a:t>designing water supply projects support also to be envisaged on improving the existing management model;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Gill Sans"/>
                <a:cs typeface="Gill Sans"/>
              </a:rPr>
              <a:t>Under similar circumstances and volume, a grant specialist to be hired;</a:t>
            </a:r>
            <a:endParaRPr lang="en-CA" sz="2400" dirty="0">
              <a:latin typeface="Gill Sans"/>
              <a:cs typeface="Gill Sans"/>
            </a:endParaRP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Gill Sans"/>
                <a:cs typeface="Gill Sans"/>
              </a:rPr>
              <a:t>Experience sharing /site visits among participating communities.</a:t>
            </a:r>
            <a:endParaRPr lang="en-GB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altLang="zh-CN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68C1A-7C86-4CBF-B6D3-669BAB81263D}" type="slidenum">
              <a:rPr lang="en-CA"/>
              <a:pPr>
                <a:defRPr/>
              </a:pPr>
              <a:t>21</a:t>
            </a:fld>
            <a:endParaRPr lang="en-C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Recommendations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5285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24744"/>
            <a:ext cx="6480720" cy="390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Thank you very much</a:t>
            </a:r>
          </a:p>
          <a:p>
            <a:pPr algn="ctr"/>
            <a:endParaRPr lang="en-US" sz="36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If you have any suggestions and comments, please send them to</a:t>
            </a:r>
          </a:p>
          <a:p>
            <a:pPr algn="ctr"/>
            <a:endParaRPr lang="en-US" sz="20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>
                <a:solidFill>
                  <a:srgbClr val="000090"/>
                </a:solidFill>
                <a:latin typeface="Arial" pitchFamily="34" charset="0"/>
                <a:cs typeface="Arial" pitchFamily="34" charset="0"/>
                <a:hlinkClick r:id="rId2"/>
              </a:rPr>
              <a:t>alisher.mn@gmail.com</a:t>
            </a:r>
            <a:r>
              <a:rPr lang="en-US" sz="2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Project Components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752"/>
            <a:ext cx="8775700" cy="518499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CA" altLang="zh-CN" sz="2400" dirty="0">
              <a:latin typeface="Gill Sans"/>
              <a:cs typeface="Gill Sans"/>
            </a:endParaRPr>
          </a:p>
          <a:p>
            <a:pPr eaLnBrk="1" hangingPunct="1"/>
            <a:endParaRPr lang="en-CA" sz="2400" dirty="0">
              <a:latin typeface="Gill Sans"/>
              <a:cs typeface="Gill Sans"/>
            </a:endParaRPr>
          </a:p>
          <a:p>
            <a:pPr eaLnBrk="1" hangingPunct="1"/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B1615-FB47-469B-B95A-73CE98450E80}" type="slidenum">
              <a:rPr lang="en-CA"/>
              <a:pPr>
                <a:defRPr/>
              </a:pPr>
              <a:t>3</a:t>
            </a:fld>
            <a:endParaRPr lang="en-CA"/>
          </a:p>
        </p:txBody>
      </p:sp>
      <p:graphicFrame>
        <p:nvGraphicFramePr>
          <p:cNvPr id="5" name="Diagram 1"/>
          <p:cNvGraphicFramePr/>
          <p:nvPr>
            <p:extLst>
              <p:ext uri="{D42A27DB-BD31-4B8C-83A1-F6EECF244321}">
                <p14:modId xmlns:p14="http://schemas.microsoft.com/office/powerpoint/2010/main" val="1566150330"/>
              </p:ext>
            </p:extLst>
          </p:nvPr>
        </p:nvGraphicFramePr>
        <p:xfrm>
          <a:off x="539552" y="1412776"/>
          <a:ext cx="806489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271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Evaluation Areas of Focus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0768"/>
            <a:ext cx="8775700" cy="4536504"/>
          </a:xfrm>
        </p:spPr>
        <p:txBody>
          <a:bodyPr/>
          <a:lstStyle/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b="1" dirty="0">
                <a:latin typeface="Gill Sans"/>
                <a:cs typeface="Gill Sans"/>
              </a:rPr>
              <a:t>Relevance</a:t>
            </a:r>
            <a:r>
              <a:rPr lang="en-US" sz="2400" dirty="0">
                <a:latin typeface="Gill Sans"/>
                <a:cs typeface="Gill Sans"/>
              </a:rPr>
              <a:t> </a:t>
            </a:r>
            <a:r>
              <a:rPr lang="en-GB" sz="2400" dirty="0">
                <a:latin typeface="Gill Sans"/>
                <a:cs typeface="Gill Sans"/>
              </a:rPr>
              <a:t> - </a:t>
            </a:r>
            <a:r>
              <a:rPr lang="en-US" sz="2400" dirty="0">
                <a:latin typeface="Gill Sans"/>
                <a:cs typeface="Gill Sans"/>
              </a:rPr>
              <a:t>the extent to which the objectives of the project are consistent with the needs of intended beneficiaries, UNDP and the Kyrgyz Republic overarching strategies and policies.</a:t>
            </a:r>
            <a:r>
              <a:rPr lang="en-GB" sz="2400" dirty="0">
                <a:latin typeface="Gill Sans"/>
                <a:cs typeface="Gill Sans"/>
              </a:rPr>
              <a:t> </a:t>
            </a:r>
            <a:endParaRPr lang="en-US" sz="2400" dirty="0">
              <a:latin typeface="Gill Sans"/>
              <a:cs typeface="Gill San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>
                <a:latin typeface="Gill Sans"/>
                <a:cs typeface="Gill Sans"/>
              </a:rPr>
              <a:t>Effectiveness</a:t>
            </a:r>
            <a:r>
              <a:rPr lang="en-US" sz="2400" dirty="0">
                <a:latin typeface="Gill Sans"/>
                <a:cs typeface="Gill Sans"/>
              </a:rPr>
              <a:t> - </a:t>
            </a:r>
            <a:r>
              <a:rPr lang="en-GB" sz="2400" dirty="0">
                <a:latin typeface="Gill Sans"/>
                <a:cs typeface="Gill Sans"/>
              </a:rPr>
              <a:t>the extent to which the project achieves its objectives and outputs</a:t>
            </a:r>
            <a:r>
              <a:rPr lang="en-US" sz="2400" i="1" dirty="0"/>
              <a:t>. </a:t>
            </a:r>
            <a:endParaRPr lang="en-US" sz="2400" dirty="0">
              <a:latin typeface="Gill Sans"/>
              <a:cs typeface="Gill San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Gill Sans"/>
                <a:cs typeface="Gill Sans"/>
              </a:rPr>
              <a:t>Efficiency</a:t>
            </a:r>
            <a:r>
              <a:rPr lang="en-CA" sz="2400" b="1" dirty="0">
                <a:latin typeface="Gill Sans"/>
                <a:cs typeface="Gill Sans"/>
              </a:rPr>
              <a:t> </a:t>
            </a:r>
            <a:r>
              <a:rPr lang="en-CA" sz="2400" dirty="0">
                <a:latin typeface="Gill Sans"/>
                <a:cs typeface="Gill Sans"/>
              </a:rPr>
              <a:t>- </a:t>
            </a:r>
            <a:r>
              <a:rPr lang="en-US" sz="2400" dirty="0">
                <a:latin typeface="Gill Sans"/>
                <a:cs typeface="Gill Sans"/>
              </a:rPr>
              <a:t>a measure of how resources/inputs (funds, expertise, time, etc.) are converted into outputs.</a:t>
            </a:r>
            <a:r>
              <a:rPr lang="en-GB" sz="2400" dirty="0">
                <a:latin typeface="Gill Sans"/>
                <a:cs typeface="Gill Sans"/>
              </a:rPr>
              <a:t> </a:t>
            </a:r>
            <a:endParaRPr lang="en-CA" sz="2400" dirty="0">
              <a:latin typeface="Gill Sans"/>
              <a:cs typeface="Gill San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Gill Sans"/>
                <a:cs typeface="Gill Sans"/>
              </a:rPr>
              <a:t>Sustainability</a:t>
            </a:r>
            <a:r>
              <a:rPr lang="en-US" sz="2400" i="1" dirty="0">
                <a:latin typeface="Gill Sans"/>
                <a:cs typeface="Gill Sans"/>
              </a:rPr>
              <a:t> </a:t>
            </a:r>
            <a:r>
              <a:rPr lang="en-US" sz="2400" dirty="0">
                <a:latin typeface="Gill Sans"/>
                <a:cs typeface="Gill Sans"/>
              </a:rPr>
              <a:t>- measuring whether the benefits of a project are likely to continue after its completion.</a:t>
            </a:r>
            <a:r>
              <a:rPr lang="en-GB" sz="2400" dirty="0">
                <a:latin typeface="Gill Sans"/>
                <a:cs typeface="Gill Sans"/>
              </a:rPr>
              <a:t> </a:t>
            </a:r>
            <a:endParaRPr lang="en-CA" sz="2400" dirty="0">
              <a:latin typeface="Gill Sans"/>
              <a:cs typeface="Gill Sans"/>
            </a:endParaRPr>
          </a:p>
          <a:p>
            <a:pPr lvl="0" eaLnBrk="1" hangingPunct="1"/>
            <a:endParaRPr lang="en-CA" sz="2400" dirty="0">
              <a:latin typeface="Gill Sans"/>
              <a:cs typeface="Gill Sans"/>
            </a:endParaRPr>
          </a:p>
          <a:p>
            <a:pPr eaLnBrk="1" hangingPunct="1"/>
            <a:endParaRPr lang="en-CA" sz="2400" dirty="0">
              <a:latin typeface="Gill Sans"/>
              <a:cs typeface="Gill Sans"/>
            </a:endParaRPr>
          </a:p>
          <a:p>
            <a:pPr eaLnBrk="1" hangingPunct="1"/>
            <a:endParaRPr lang="en-US" sz="2400" dirty="0">
              <a:latin typeface="Gill Sans"/>
              <a:cs typeface="Gill Sans"/>
            </a:endParaRPr>
          </a:p>
          <a:p>
            <a:pPr eaLnBrk="1" hangingPunct="1"/>
            <a:endParaRPr lang="en-CA" sz="2400" dirty="0">
              <a:latin typeface="Gill Sans"/>
              <a:cs typeface="Gill Sans"/>
            </a:endParaRPr>
          </a:p>
          <a:p>
            <a:pPr eaLnBrk="1" hangingPunct="1"/>
            <a:endParaRPr lang="en-US" sz="2400" dirty="0">
              <a:latin typeface="Gill Sans"/>
              <a:cs typeface="Gill Sans"/>
            </a:endParaRPr>
          </a:p>
          <a:p>
            <a:pPr eaLnBrk="1" hangingPunct="1"/>
            <a:endParaRPr lang="en-US" sz="24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altLang="zh-CN" sz="24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</a:pPr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C7445-CD6B-4334-9B55-26ED0AA2F05D}" type="slidenum">
              <a:rPr lang="en-CA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Evaluation Areas of Focus 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0346"/>
            <a:ext cx="8775700" cy="518499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Gill Sans"/>
                <a:cs typeface="Gill Sans"/>
              </a:rPr>
              <a:t>Human Rights and Gender </a:t>
            </a:r>
            <a:r>
              <a:rPr lang="en-US" sz="2400" dirty="0">
                <a:latin typeface="Gill Sans"/>
                <a:cs typeface="Gill Sans"/>
              </a:rPr>
              <a:t>- which groups benefit and which groups contribute to the intervention under review;</a:t>
            </a:r>
            <a:r>
              <a:rPr lang="en-GB" sz="2400" dirty="0">
                <a:latin typeface="Gill Sans"/>
                <a:cs typeface="Gill Sans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Gill Sans"/>
                <a:cs typeface="Gill Sans"/>
              </a:rPr>
              <a:t>Partnerships and cooperation </a:t>
            </a:r>
            <a:r>
              <a:rPr lang="en-US" sz="2400" dirty="0">
                <a:latin typeface="Gill Sans"/>
                <a:cs typeface="Gill Sans"/>
              </a:rPr>
              <a:t>- the level and quality of coordination and collaboration arrangements that have been made with partners and stakeholders</a:t>
            </a:r>
            <a:r>
              <a:rPr lang="en-GB" sz="2400" dirty="0">
                <a:latin typeface="Gill Sans"/>
                <a:cs typeface="Gill Sans"/>
              </a:rPr>
              <a:t>;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b="1" dirty="0">
                <a:latin typeface="Gill Sans"/>
                <a:cs typeface="Gill Sans"/>
              </a:rPr>
              <a:t>Lessons learnt  </a:t>
            </a:r>
            <a:r>
              <a:rPr lang="en-CA" sz="2400" dirty="0">
                <a:latin typeface="Gill Sans"/>
                <a:cs typeface="Gill Sans"/>
              </a:rPr>
              <a:t>- best practices and innovative ideas and approaches in management and implementation of activities.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Gill Sans"/>
                <a:cs typeface="Gill Sans"/>
              </a:rPr>
              <a:t>Recommendations</a:t>
            </a:r>
            <a:r>
              <a:rPr lang="en-US" sz="2400" dirty="0">
                <a:latin typeface="Gill Sans"/>
                <a:cs typeface="Gill Sans"/>
              </a:rPr>
              <a:t> on how the project can most effectively continue to support appropriate central authorities, local communities and civil society in a long-term perspective.</a:t>
            </a: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b="1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CA" altLang="zh-CN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B1615-FB47-469B-B95A-73CE98450E80}" type="slidenum">
              <a:rPr lang="en-CA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Methodology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4744"/>
            <a:ext cx="8775700" cy="4968552"/>
          </a:xfrm>
        </p:spPr>
        <p:txBody>
          <a:bodyPr/>
          <a:lstStyle/>
          <a:p>
            <a:pPr eaLnBrk="1" hangingPunct="1"/>
            <a:r>
              <a:rPr lang="en-CA" sz="2400" dirty="0">
                <a:latin typeface="Gill Sans"/>
                <a:cs typeface="Gill Sans"/>
              </a:rPr>
              <a:t>Desk review of relevant documents;</a:t>
            </a:r>
          </a:p>
          <a:p>
            <a:pPr eaLnBrk="1" hangingPunct="1"/>
            <a:r>
              <a:rPr lang="en-CA" sz="2400" dirty="0">
                <a:latin typeface="Gill Sans"/>
                <a:cs typeface="Gill Sans"/>
              </a:rPr>
              <a:t>Consultations with UNDP management and staff;</a:t>
            </a:r>
          </a:p>
          <a:p>
            <a:pPr eaLnBrk="1" hangingPunct="1"/>
            <a:r>
              <a:rPr lang="en-CA" sz="2400" dirty="0">
                <a:latin typeface="Gill Sans"/>
                <a:cs typeface="Gill Sans"/>
              </a:rPr>
              <a:t>Semi-structured interviews with pre-determined sets of questions for project staff, stakeholders and beneficiaries;  </a:t>
            </a:r>
          </a:p>
          <a:p>
            <a:pPr eaLnBrk="1" hangingPunct="1"/>
            <a:r>
              <a:rPr lang="en-CA" sz="2400" dirty="0">
                <a:latin typeface="Gill Sans"/>
                <a:cs typeface="Gill Sans"/>
              </a:rPr>
              <a:t>Site visits (35);</a:t>
            </a:r>
          </a:p>
          <a:p>
            <a:pPr eaLnBrk="1" hangingPunct="1"/>
            <a:r>
              <a:rPr lang="en-CA" sz="2400" dirty="0">
                <a:latin typeface="Gill Sans"/>
                <a:cs typeface="Gill Sans"/>
              </a:rPr>
              <a:t>Focus groups;</a:t>
            </a:r>
          </a:p>
          <a:p>
            <a:pPr eaLnBrk="1" hangingPunct="1"/>
            <a:r>
              <a:rPr lang="en-CA" sz="2400" dirty="0">
                <a:latin typeface="Gill Sans"/>
                <a:cs typeface="Gill Sans"/>
              </a:rPr>
              <a:t>Summary table of the four project components;</a:t>
            </a:r>
          </a:p>
          <a:p>
            <a:pPr eaLnBrk="1" hangingPunct="1"/>
            <a:r>
              <a:rPr lang="en-CA" sz="2400" dirty="0">
                <a:latin typeface="Gill Sans"/>
                <a:cs typeface="Gill Sans"/>
              </a:rPr>
              <a:t>Surveys (18);</a:t>
            </a:r>
          </a:p>
          <a:p>
            <a:pPr eaLnBrk="1" hangingPunct="1"/>
            <a:r>
              <a:rPr lang="en-CA" sz="2400" dirty="0">
                <a:latin typeface="Gill Sans"/>
                <a:cs typeface="Gill Sans"/>
              </a:rPr>
              <a:t>A presentation to UNDP CO to validate preliminary findings and recommendations. </a:t>
            </a:r>
          </a:p>
          <a:p>
            <a:pPr eaLnBrk="1" hangingPunct="1"/>
            <a:endParaRPr lang="en-US" sz="2400" dirty="0">
              <a:latin typeface="Gill Sans"/>
              <a:cs typeface="Gill Sans"/>
            </a:endParaRPr>
          </a:p>
          <a:p>
            <a:pPr eaLnBrk="1" hangingPunct="1"/>
            <a:endParaRPr lang="en-CA" sz="2400" dirty="0">
              <a:latin typeface="Gill Sans"/>
              <a:cs typeface="Gill Sans"/>
            </a:endParaRPr>
          </a:p>
          <a:p>
            <a:pPr eaLnBrk="1" hangingPunct="1"/>
            <a:endParaRPr lang="en-US" sz="2400" dirty="0">
              <a:latin typeface="Gill Sans"/>
              <a:cs typeface="Gill Sans"/>
            </a:endParaRPr>
          </a:p>
          <a:p>
            <a:pPr eaLnBrk="1" hangingPunct="1"/>
            <a:endParaRPr lang="en-US" sz="24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altLang="zh-CN" sz="24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</a:pPr>
            <a:endParaRPr lang="en-CA" sz="2400" dirty="0">
              <a:latin typeface="Gill Sans"/>
              <a:cs typeface="Gill Sans"/>
            </a:endParaRPr>
          </a:p>
          <a:p>
            <a:pPr eaLnBrk="1" hangingPunct="1">
              <a:lnSpc>
                <a:spcPct val="80000"/>
              </a:lnSpc>
            </a:pPr>
            <a:endParaRPr lang="en-CA" sz="2400" dirty="0">
              <a:latin typeface="Gill Sans"/>
              <a:cs typeface="Gill Sans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C7445-CD6B-4334-9B55-26ED0AA2F05D}" type="slidenum">
              <a:rPr lang="en-CA"/>
              <a:pPr>
                <a:defRPr/>
              </a:pPr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Methodological Challenges 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736"/>
            <a:ext cx="8775700" cy="561662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>
                <a:latin typeface="Gill Sans"/>
                <a:cs typeface="Gill Sans"/>
              </a:rPr>
              <a:t>The project activities are still underway, which hinders to finalize the overall achievement of the project – the data to be provided in the report might be incomplete;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>
                <a:latin typeface="Gill Sans"/>
                <a:cs typeface="Gill Sans"/>
              </a:rPr>
              <a:t>Lack of logical framework within the project document to compare final results with the baseline or target indicators;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>
                <a:latin typeface="Gill Sans"/>
                <a:cs typeface="Gill Sans"/>
              </a:rPr>
              <a:t>The three outputs provided in the project annual </a:t>
            </a:r>
            <a:r>
              <a:rPr lang="en-CA" sz="2400" dirty="0" err="1">
                <a:latin typeface="Gill Sans"/>
                <a:cs typeface="Gill Sans"/>
              </a:rPr>
              <a:t>workplans</a:t>
            </a:r>
            <a:r>
              <a:rPr lang="en-CA" sz="2400" dirty="0">
                <a:latin typeface="Gill Sans"/>
                <a:cs typeface="Gill Sans"/>
              </a:rPr>
              <a:t> for 2015 and 2016 do not seem to represent all four components of the project. 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C7445-CD6B-4334-9B55-26ED0AA2F05D}" type="slidenum">
              <a:rPr lang="en-CA"/>
              <a:pPr>
                <a:defRPr/>
              </a:pPr>
              <a:t>7</a:t>
            </a:fld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645"/>
            <a:ext cx="8631238" cy="5328691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Chapter 4 - Resolving social issues and challenges;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Chapter 5 - Environmental protection to ensure sustainable development;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Chapter 6 - Economy as principal driver of sovereignty and national security;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Chapter 8 - Improving business environment and investment climate;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Chapter 10 - Development of strategic industries of the economy;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Gill Sans"/>
                <a:cs typeface="Gill Sans"/>
              </a:rPr>
              <a:t>Chapter 11- Economic development of the regions.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b="1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Gill Sans"/>
              <a:cs typeface="Gill Sans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F0762-45B5-4454-9728-265A472D25C0}" type="slidenum">
              <a:rPr lang="en-CA"/>
              <a:pPr>
                <a:defRPr/>
              </a:pPr>
              <a:t>8</a:t>
            </a:fld>
            <a:endParaRPr lang="en-C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Relevance </a:t>
            </a:r>
            <a:r>
              <a:rPr lang="mr-IN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–</a:t>
            </a:r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 NSDS 2013-2017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2327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645"/>
            <a:ext cx="8631238" cy="532869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u="sng" dirty="0">
                <a:latin typeface="Gill Sans"/>
                <a:cs typeface="Gill Sans"/>
              </a:rPr>
              <a:t>Pillar C:  </a:t>
            </a:r>
            <a:r>
              <a:rPr lang="en-US" sz="2200" dirty="0">
                <a:latin typeface="Gill Sans"/>
                <a:cs typeface="Gill Sans"/>
              </a:rPr>
              <a:t>Inclusive and Sustainable Job-Rich Growth for Poverty Reduction</a:t>
            </a:r>
            <a:endParaRPr lang="en-CA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200" dirty="0">
                <a:latin typeface="Gill Sans"/>
                <a:cs typeface="Gill Sans"/>
              </a:rPr>
              <a:t>Outcome 1 (or 5 in CPAP) - By the end of 2016, population, especially vulnerable groups, benefit from inclusive growth leading to decent and productive employment and improved access to productive natural resources, markets, services and food security; </a:t>
            </a:r>
            <a:r>
              <a:rPr lang="en-CA" sz="2200" i="1" dirty="0">
                <a:latin typeface="Gill Sans"/>
                <a:cs typeface="Gill Sans"/>
              </a:rPr>
              <a:t>Indicators 4-4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200" dirty="0">
                <a:latin typeface="Gill Sans"/>
                <a:cs typeface="Gill Sans"/>
              </a:rPr>
              <a:t>Outcome 2 (6) </a:t>
            </a:r>
            <a:r>
              <a:rPr lang="mr-IN" sz="2200" dirty="0">
                <a:latin typeface="Gill Sans"/>
                <a:cs typeface="Gill Sans"/>
              </a:rPr>
              <a:t>–</a:t>
            </a:r>
            <a:r>
              <a:rPr lang="en-CA" sz="2200" dirty="0">
                <a:latin typeface="Gill Sans"/>
                <a:cs typeface="Gill Sans"/>
              </a:rPr>
              <a:t> By the end of 2016 sustainable management of energy, environment and natural resources practices operationalized; </a:t>
            </a:r>
            <a:r>
              <a:rPr lang="en-CA" sz="2200" i="1" dirty="0">
                <a:latin typeface="Gill Sans"/>
                <a:cs typeface="Gill Sans"/>
              </a:rPr>
              <a:t>Indicators 2-5</a:t>
            </a:r>
            <a:endParaRPr lang="en-CA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200" dirty="0">
                <a:latin typeface="Gill Sans"/>
                <a:cs typeface="Gill Sans"/>
              </a:rPr>
              <a:t>Outcome 3 (7) </a:t>
            </a:r>
            <a:r>
              <a:rPr lang="mr-IN" sz="2200" dirty="0">
                <a:latin typeface="Gill Sans"/>
                <a:cs typeface="Gill Sans"/>
              </a:rPr>
              <a:t>–</a:t>
            </a:r>
            <a:r>
              <a:rPr lang="en-CA" sz="2200" dirty="0">
                <a:latin typeface="Gill Sans"/>
                <a:cs typeface="Gill Sans"/>
              </a:rPr>
              <a:t> By 2016, DRM framework in compliance with international standards, especially the Hyogo Framework of Action; </a:t>
            </a:r>
            <a:r>
              <a:rPr lang="en-CA" sz="2200" i="1" dirty="0">
                <a:latin typeface="Gill Sans"/>
                <a:cs typeface="Gill Sans"/>
              </a:rPr>
              <a:t>Indicators 2-3</a:t>
            </a:r>
            <a:endParaRPr lang="en-CA" sz="2200" dirty="0">
              <a:latin typeface="Gill Sans"/>
              <a:cs typeface="Gill San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CA" sz="2200" dirty="0">
              <a:latin typeface="Gill Sans"/>
              <a:cs typeface="Gill Sans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F0762-45B5-4454-9728-265A472D25C0}" type="slidenum">
              <a:rPr lang="en-CA"/>
              <a:pPr>
                <a:defRPr/>
              </a:pPr>
              <a:t>9</a:t>
            </a:fld>
            <a:endParaRPr lang="en-CA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Relevance </a:t>
            </a:r>
            <a:r>
              <a:rPr lang="mr-IN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–</a:t>
            </a:r>
            <a:r>
              <a:rPr lang="en-US" sz="3600" dirty="0">
                <a:solidFill>
                  <a:srgbClr val="000090"/>
                </a:solidFill>
                <a:latin typeface="Gill Sans"/>
                <a:ea typeface="宋体" pitchFamily="2" charset="-122"/>
                <a:cs typeface="Gill Sans"/>
              </a:rPr>
              <a:t> UNDAF 2012-2016</a:t>
            </a:r>
            <a:endParaRPr lang="en-CA" sz="3600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14761</TotalTime>
  <Words>1949</Words>
  <Application>Microsoft Office PowerPoint</Application>
  <PresentationFormat>On-screen Show (4:3)</PresentationFormat>
  <Paragraphs>230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宋体</vt:lpstr>
      <vt:lpstr>Arial</vt:lpstr>
      <vt:lpstr>Calibri</vt:lpstr>
      <vt:lpstr>Gill Sans</vt:lpstr>
      <vt:lpstr>Meiryo UI</vt:lpstr>
      <vt:lpstr>Tahoma</vt:lpstr>
      <vt:lpstr>Wingdings</vt:lpstr>
      <vt:lpstr>Office Theme</vt:lpstr>
      <vt:lpstr>Socio-economic development of communities around radioactive sites in Kyrgyzstan  funded by the Government of Russian Federation</vt:lpstr>
      <vt:lpstr>Purpose of Final Evaluation</vt:lpstr>
      <vt:lpstr>Project Components</vt:lpstr>
      <vt:lpstr>Evaluation Areas of Focus</vt:lpstr>
      <vt:lpstr>Evaluation Areas of Focus </vt:lpstr>
      <vt:lpstr>Methodology</vt:lpstr>
      <vt:lpstr>Methodological Challenges </vt:lpstr>
      <vt:lpstr>Relevance – NSDS 2013-2017</vt:lpstr>
      <vt:lpstr>Relevance – UNDAF 2012-2016</vt:lpstr>
      <vt:lpstr>Relevance – CPAP 2012-2016</vt:lpstr>
      <vt:lpstr>Efficiency</vt:lpstr>
      <vt:lpstr>Effectiveness</vt:lpstr>
      <vt:lpstr>Effectiveness ctd.</vt:lpstr>
      <vt:lpstr>Sustainability</vt:lpstr>
      <vt:lpstr>Partnership</vt:lpstr>
      <vt:lpstr>Human Rights and Gender</vt:lpstr>
      <vt:lpstr>What do the UNDP partners say</vt:lpstr>
      <vt:lpstr>Lessons Learnt</vt:lpstr>
      <vt:lpstr>Opportunities in Moving Forward</vt:lpstr>
      <vt:lpstr>Recommendations</vt:lpstr>
      <vt:lpstr>Recommendations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toritsyn</dc:creator>
  <cp:lastModifiedBy>Aidai Arstanbekova</cp:lastModifiedBy>
  <cp:revision>808</cp:revision>
  <dcterms:created xsi:type="dcterms:W3CDTF">2007-11-25T15:18:11Z</dcterms:created>
  <dcterms:modified xsi:type="dcterms:W3CDTF">2017-08-17T11:32:24Z</dcterms:modified>
</cp:coreProperties>
</file>