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84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82" r:id="rId19"/>
    <p:sldId id="273" r:id="rId20"/>
    <p:sldId id="281" r:id="rId21"/>
    <p:sldId id="274" r:id="rId22"/>
    <p:sldId id="285" r:id="rId23"/>
    <p:sldId id="275" r:id="rId24"/>
    <p:sldId id="276" r:id="rId25"/>
    <p:sldId id="277" r:id="rId26"/>
    <p:sldId id="278" r:id="rId27"/>
    <p:sldId id="279" r:id="rId28"/>
    <p:sldId id="280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71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29031-6373-1548-9F70-46DFD191ECAC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2D97-A837-6945-8418-9D02DFAD1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690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29031-6373-1548-9F70-46DFD191ECAC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2D97-A837-6945-8418-9D02DFAD1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91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29031-6373-1548-9F70-46DFD191ECAC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2D97-A837-6945-8418-9D02DFAD1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51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29031-6373-1548-9F70-46DFD191ECAC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2D97-A837-6945-8418-9D02DFAD1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2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29031-6373-1548-9F70-46DFD191ECAC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2D97-A837-6945-8418-9D02DFAD1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836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29031-6373-1548-9F70-46DFD191ECAC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2D97-A837-6945-8418-9D02DFAD1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576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29031-6373-1548-9F70-46DFD191ECAC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2D97-A837-6945-8418-9D02DFAD1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180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29031-6373-1548-9F70-46DFD191ECAC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2D97-A837-6945-8418-9D02DFAD1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52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29031-6373-1548-9F70-46DFD191ECAC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2D97-A837-6945-8418-9D02DFAD1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889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29031-6373-1548-9F70-46DFD191ECAC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2D97-A837-6945-8418-9D02DFAD1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691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29031-6373-1548-9F70-46DFD191ECAC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2D97-A837-6945-8418-9D02DFAD1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668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29031-6373-1548-9F70-46DFD191ECAC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D2D97-A837-6945-8418-9D02DFAD1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042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651500"/>
            <a:ext cx="6400800" cy="12065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s-ES" sz="2000" b="1" i="1">
                <a:solidFill>
                  <a:srgbClr val="CC0000"/>
                </a:solidFill>
                <a:latin typeface="Verdana" charset="0"/>
              </a:rPr>
              <a:t>RESULTADOS DO DIAGNÓSTICO EM GÊNERO DOS PROJETOS APOIADOS PELO GEF NO BRASIL </a:t>
            </a:r>
            <a:r>
              <a:rPr lang="mr-IN" sz="2000" b="1" i="1">
                <a:solidFill>
                  <a:srgbClr val="CC0000"/>
                </a:solidFill>
                <a:latin typeface="Verdana" charset="0"/>
              </a:rPr>
              <a:t>–</a:t>
            </a:r>
            <a:r>
              <a:rPr lang="es-ES" sz="2000" b="1" i="1">
                <a:solidFill>
                  <a:srgbClr val="CC0000"/>
                </a:solidFill>
                <a:latin typeface="Verdana" charset="0"/>
              </a:rPr>
              <a:t> Dezembro/2018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1FD83C-0604-4A5E-BE7F-7C28EAE57F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431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977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chemeClr val="accent3"/>
                </a:solidFill>
              </a:rPr>
              <a:t>FORTALEZAS DOS PROJETOS: “PORTAS DE ENTRADA” PARA A PERSPECTIVA DE GÊNERO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AutoNum type="arabicPeriod" startAt="2"/>
            </a:pPr>
            <a:r>
              <a:rPr lang="en-US" sz="2400" b="1" u="sng" dirty="0" err="1">
                <a:solidFill>
                  <a:srgbClr val="000090"/>
                </a:solidFill>
              </a:rPr>
              <a:t>Estratégias</a:t>
            </a:r>
            <a:r>
              <a:rPr lang="en-US" sz="2400" b="1" u="sng" dirty="0">
                <a:solidFill>
                  <a:srgbClr val="000090"/>
                </a:solidFill>
              </a:rPr>
              <a:t> </a:t>
            </a:r>
            <a:r>
              <a:rPr lang="en-US" sz="2400" b="1" u="sng" dirty="0" err="1">
                <a:solidFill>
                  <a:srgbClr val="000090"/>
                </a:solidFill>
              </a:rPr>
              <a:t>que</a:t>
            </a:r>
            <a:r>
              <a:rPr lang="en-US" sz="2400" b="1" u="sng" dirty="0">
                <a:solidFill>
                  <a:srgbClr val="000090"/>
                </a:solidFill>
              </a:rPr>
              <a:t> </a:t>
            </a:r>
            <a:r>
              <a:rPr lang="en-US" sz="2400" b="1" u="sng" dirty="0" err="1">
                <a:solidFill>
                  <a:srgbClr val="000090"/>
                </a:solidFill>
              </a:rPr>
              <a:t>ressaltam</a:t>
            </a:r>
            <a:r>
              <a:rPr lang="en-US" sz="2400" b="1" u="sng" dirty="0">
                <a:solidFill>
                  <a:srgbClr val="000090"/>
                </a:solidFill>
              </a:rPr>
              <a:t> a “</a:t>
            </a:r>
            <a:r>
              <a:rPr lang="en-US" sz="2400" b="1" u="sng" dirty="0" err="1">
                <a:solidFill>
                  <a:srgbClr val="000090"/>
                </a:solidFill>
              </a:rPr>
              <a:t>inclusão</a:t>
            </a:r>
            <a:r>
              <a:rPr lang="en-US" sz="2400" b="1" u="sng" dirty="0">
                <a:solidFill>
                  <a:srgbClr val="000090"/>
                </a:solidFill>
              </a:rPr>
              <a:t>” (e </a:t>
            </a:r>
            <a:r>
              <a:rPr lang="en-US" sz="2400" b="1" u="sng" dirty="0" err="1">
                <a:solidFill>
                  <a:srgbClr val="000090"/>
                </a:solidFill>
              </a:rPr>
              <a:t>empoderamento</a:t>
            </a:r>
            <a:r>
              <a:rPr lang="en-US" sz="2400" b="1" u="sng" dirty="0">
                <a:solidFill>
                  <a:srgbClr val="000090"/>
                </a:solidFill>
              </a:rPr>
              <a:t>) das </a:t>
            </a:r>
            <a:r>
              <a:rPr lang="en-US" sz="2400" b="1" u="sng" dirty="0" err="1">
                <a:solidFill>
                  <a:srgbClr val="000090"/>
                </a:solidFill>
              </a:rPr>
              <a:t>mulheres</a:t>
            </a:r>
            <a:endParaRPr lang="en-US" sz="2400" b="1" u="sng" dirty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0090"/>
                </a:solidFill>
              </a:rPr>
              <a:t>	</a:t>
            </a:r>
            <a:r>
              <a:rPr lang="en-US" sz="2200" b="1" dirty="0">
                <a:solidFill>
                  <a:srgbClr val="000090"/>
                </a:solidFill>
              </a:rPr>
              <a:t>a) Ex: </a:t>
            </a:r>
            <a:r>
              <a:rPr lang="en-US" sz="2200" b="1" u="sng" dirty="0">
                <a:solidFill>
                  <a:srgbClr val="000090"/>
                </a:solidFill>
              </a:rPr>
              <a:t>PPP-ECOS</a:t>
            </a:r>
            <a:r>
              <a:rPr lang="en-US" sz="2200" b="1" dirty="0">
                <a:solidFill>
                  <a:srgbClr val="000090"/>
                </a:solidFill>
              </a:rPr>
              <a:t>: </a:t>
            </a:r>
            <a:r>
              <a:rPr lang="en-US" sz="2200" dirty="0" err="1"/>
              <a:t>i</a:t>
            </a:r>
            <a:r>
              <a:rPr lang="en-US" sz="2200" dirty="0"/>
              <a:t>) # de </a:t>
            </a:r>
            <a:r>
              <a:rPr lang="en-US" sz="2200" dirty="0" err="1"/>
              <a:t>mulheres</a:t>
            </a:r>
            <a:r>
              <a:rPr lang="en-US" sz="2200" dirty="0"/>
              <a:t>, </a:t>
            </a:r>
            <a:r>
              <a:rPr lang="en-US" sz="2200" dirty="0" err="1"/>
              <a:t>jovens</a:t>
            </a:r>
            <a:r>
              <a:rPr lang="en-US" sz="2200" dirty="0"/>
              <a:t> e </a:t>
            </a:r>
            <a:r>
              <a:rPr lang="en-US" sz="2200" dirty="0" err="1"/>
              <a:t>idosos</a:t>
            </a:r>
            <a:r>
              <a:rPr lang="en-US" sz="2200" dirty="0"/>
              <a:t> </a:t>
            </a:r>
            <a:r>
              <a:rPr lang="en-US" sz="2200" dirty="0" err="1"/>
              <a:t>inseridos</a:t>
            </a:r>
            <a:r>
              <a:rPr lang="en-US" sz="2200" dirty="0"/>
              <a:t> </a:t>
            </a:r>
            <a:r>
              <a:rPr lang="en-US" sz="2200" dirty="0" err="1"/>
              <a:t>nas</a:t>
            </a:r>
            <a:r>
              <a:rPr lang="en-US" sz="2200" dirty="0"/>
              <a:t> </a:t>
            </a:r>
            <a:r>
              <a:rPr lang="en-US" sz="2200" dirty="0" err="1"/>
              <a:t>ações</a:t>
            </a:r>
            <a:r>
              <a:rPr lang="en-US" sz="2200" dirty="0"/>
              <a:t>: </a:t>
            </a:r>
            <a:r>
              <a:rPr lang="en-US" sz="2200" dirty="0" err="1"/>
              <a:t>faz</a:t>
            </a:r>
            <a:r>
              <a:rPr lang="en-US" sz="2200" dirty="0"/>
              <a:t> parte dos </a:t>
            </a:r>
            <a:r>
              <a:rPr lang="en-US" sz="2200" dirty="0" err="1"/>
              <a:t>critérios</a:t>
            </a:r>
            <a:r>
              <a:rPr lang="en-US" sz="2200" dirty="0"/>
              <a:t> </a:t>
            </a:r>
            <a:r>
              <a:rPr lang="en-US" sz="2200" dirty="0" err="1"/>
              <a:t>que</a:t>
            </a:r>
            <a:r>
              <a:rPr lang="en-US" sz="2200" dirty="0"/>
              <a:t> </a:t>
            </a:r>
            <a:r>
              <a:rPr lang="en-US" sz="2200" dirty="0" err="1"/>
              <a:t>são</a:t>
            </a:r>
            <a:r>
              <a:rPr lang="en-US" sz="2200" dirty="0"/>
              <a:t> </a:t>
            </a:r>
            <a:r>
              <a:rPr lang="en-US" sz="2200" dirty="0" err="1"/>
              <a:t>considerados</a:t>
            </a:r>
            <a:r>
              <a:rPr lang="en-US" sz="2200" dirty="0"/>
              <a:t> </a:t>
            </a:r>
            <a:r>
              <a:rPr lang="en-US" sz="2200" dirty="0" err="1"/>
              <a:t>para</a:t>
            </a:r>
            <a:r>
              <a:rPr lang="en-US" sz="2200" dirty="0"/>
              <a:t> </a:t>
            </a:r>
            <a:r>
              <a:rPr lang="en-US" sz="2200" dirty="0" err="1"/>
              <a:t>aprovação</a:t>
            </a:r>
            <a:r>
              <a:rPr lang="en-US" sz="2200" dirty="0"/>
              <a:t> das </a:t>
            </a:r>
            <a:r>
              <a:rPr lang="en-US" sz="2200" dirty="0" err="1"/>
              <a:t>propostas</a:t>
            </a:r>
            <a:r>
              <a:rPr lang="en-US" sz="2200" dirty="0">
                <a:effectLst/>
              </a:rPr>
              <a:t> (</a:t>
            </a:r>
            <a:r>
              <a:rPr lang="en-US" sz="2200" dirty="0" err="1">
                <a:effectLst/>
              </a:rPr>
              <a:t>embora</a:t>
            </a:r>
            <a:r>
              <a:rPr lang="en-US" sz="2200" dirty="0">
                <a:effectLst/>
              </a:rPr>
              <a:t> </a:t>
            </a:r>
            <a:r>
              <a:rPr lang="en-US" sz="2200" dirty="0" err="1"/>
              <a:t>não</a:t>
            </a:r>
            <a:r>
              <a:rPr lang="en-US" sz="2200" dirty="0"/>
              <a:t> </a:t>
            </a:r>
            <a:r>
              <a:rPr lang="en-US" sz="2200" dirty="0" err="1"/>
              <a:t>necessariamente</a:t>
            </a:r>
            <a:r>
              <a:rPr lang="en-US" sz="2200" dirty="0"/>
              <a:t> </a:t>
            </a:r>
            <a:r>
              <a:rPr lang="en-US" sz="2200" dirty="0" err="1"/>
              <a:t>existe</a:t>
            </a:r>
            <a:r>
              <a:rPr lang="en-US" sz="2200" dirty="0"/>
              <a:t> um </a:t>
            </a:r>
            <a:r>
              <a:rPr lang="en-US" sz="2200" dirty="0" err="1"/>
              <a:t>mecanismo</a:t>
            </a:r>
            <a:r>
              <a:rPr lang="en-US" sz="2200" dirty="0"/>
              <a:t> </a:t>
            </a:r>
            <a:r>
              <a:rPr lang="en-US" sz="2200" dirty="0" err="1"/>
              <a:t>para</a:t>
            </a:r>
            <a:r>
              <a:rPr lang="en-US" sz="2200" dirty="0"/>
              <a:t> </a:t>
            </a:r>
            <a:r>
              <a:rPr lang="en-US" sz="2200" dirty="0" err="1"/>
              <a:t>monitorar</a:t>
            </a:r>
            <a:r>
              <a:rPr lang="en-US" sz="2200" dirty="0"/>
              <a:t> </a:t>
            </a:r>
            <a:r>
              <a:rPr lang="en-US" sz="2200" dirty="0" err="1"/>
              <a:t>os</a:t>
            </a:r>
            <a:r>
              <a:rPr lang="en-US" sz="2200" dirty="0"/>
              <a:t> </a:t>
            </a:r>
            <a:r>
              <a:rPr lang="en-US" sz="2200" dirty="0" err="1"/>
              <a:t>níveis</a:t>
            </a:r>
            <a:r>
              <a:rPr lang="en-US" sz="2200" dirty="0"/>
              <a:t> de </a:t>
            </a:r>
            <a:r>
              <a:rPr lang="en-US" sz="2200" dirty="0" err="1"/>
              <a:t>participação</a:t>
            </a:r>
            <a:r>
              <a:rPr lang="en-US" sz="2200" dirty="0"/>
              <a:t> </a:t>
            </a:r>
            <a:r>
              <a:rPr lang="en-US" sz="2200" dirty="0" err="1"/>
              <a:t>destes</a:t>
            </a:r>
            <a:r>
              <a:rPr lang="en-US" sz="2200" dirty="0"/>
              <a:t> </a:t>
            </a:r>
            <a:r>
              <a:rPr lang="en-US" sz="2200" dirty="0" err="1"/>
              <a:t>diversos</a:t>
            </a:r>
            <a:r>
              <a:rPr lang="en-US" sz="2200" dirty="0"/>
              <a:t> </a:t>
            </a:r>
            <a:r>
              <a:rPr lang="en-US" sz="2200" dirty="0" err="1"/>
              <a:t>segmentos</a:t>
            </a:r>
            <a:r>
              <a:rPr lang="en-US" sz="2200" dirty="0"/>
              <a:t> </a:t>
            </a:r>
            <a:r>
              <a:rPr lang="en-US" sz="2200" dirty="0" err="1"/>
              <a:t>ao</a:t>
            </a:r>
            <a:r>
              <a:rPr lang="en-US" sz="2200" dirty="0"/>
              <a:t> </a:t>
            </a:r>
            <a:r>
              <a:rPr lang="en-US" sz="2200" dirty="0" err="1"/>
              <a:t>longo</a:t>
            </a:r>
            <a:r>
              <a:rPr lang="en-US" sz="2200" dirty="0"/>
              <a:t> do </a:t>
            </a:r>
            <a:r>
              <a:rPr lang="en-US" sz="2200" dirty="0" err="1"/>
              <a:t>ciclo</a:t>
            </a:r>
            <a:r>
              <a:rPr lang="en-US" sz="2200" dirty="0"/>
              <a:t> de </a:t>
            </a:r>
            <a:r>
              <a:rPr lang="en-US" sz="2200" dirty="0" err="1"/>
              <a:t>implementação</a:t>
            </a:r>
            <a:r>
              <a:rPr lang="en-US" sz="2200" dirty="0"/>
              <a:t> dos </a:t>
            </a:r>
            <a:r>
              <a:rPr lang="en-US" sz="2200" dirty="0" err="1"/>
              <a:t>projetos</a:t>
            </a:r>
            <a:r>
              <a:rPr lang="en-US" sz="2200" dirty="0"/>
              <a:t>); ii) </a:t>
            </a:r>
            <a:r>
              <a:rPr lang="pt-BR" sz="2200" dirty="0"/>
              <a:t>No processo de acompanhamento dos projetos, dentro dos critérios utilizados para avaliar seu desempenho e grau de êxito, percebe-se a inflexão atribuída ao nível de participação dos distintos atores sociais e seu grau de </a:t>
            </a:r>
            <a:r>
              <a:rPr lang="pt-BR" sz="2200" dirty="0" err="1"/>
              <a:t>empoderamento</a:t>
            </a:r>
            <a:r>
              <a:rPr lang="pt-BR" sz="2200" dirty="0"/>
              <a:t> nos processos de formação e organização social</a:t>
            </a:r>
            <a:r>
              <a:rPr lang="en-US" sz="2200" dirty="0"/>
              <a:t> (</a:t>
            </a:r>
            <a:r>
              <a:rPr lang="en-US" sz="2200" dirty="0" err="1"/>
              <a:t>preocupação</a:t>
            </a:r>
            <a:r>
              <a:rPr lang="en-US" sz="2200" dirty="0"/>
              <a:t> com o </a:t>
            </a:r>
            <a:r>
              <a:rPr lang="pt-BR" sz="2200" dirty="0"/>
              <a:t>equilíbrio de participação em todos os eventos e capacitações que foram promovidos); </a:t>
            </a:r>
            <a:r>
              <a:rPr lang="pt-BR" sz="2200" dirty="0" err="1"/>
              <a:t>iii</a:t>
            </a:r>
            <a:r>
              <a:rPr lang="pt-BR" sz="2200" dirty="0"/>
              <a:t>) O recorte geracional de diversos projetos (estratégia de transmissão </a:t>
            </a:r>
            <a:r>
              <a:rPr lang="pt-BR" sz="2200" dirty="0" err="1"/>
              <a:t>transgeracional</a:t>
            </a:r>
            <a:r>
              <a:rPr lang="pt-BR" sz="2200" dirty="0"/>
              <a:t> de conhecimentos tradicionais a partir da figura feminina - mulher idosa/ anciã); </a:t>
            </a:r>
            <a:r>
              <a:rPr lang="pt-BR" sz="2200" dirty="0" err="1"/>
              <a:t>iv</a:t>
            </a:r>
            <a:r>
              <a:rPr lang="pt-BR" sz="2200" dirty="0"/>
              <a:t>) mapeamento de editais específicos para mulheres e disseminação destas informações; </a:t>
            </a:r>
            <a:r>
              <a:rPr lang="pt-BR" sz="2200" dirty="0" err="1"/>
              <a:t>v</a:t>
            </a:r>
            <a:r>
              <a:rPr lang="pt-BR" sz="2200" dirty="0"/>
              <a:t>) </a:t>
            </a:r>
            <a:r>
              <a:rPr lang="en-US" sz="2200" dirty="0"/>
              <a:t>A </a:t>
            </a:r>
            <a:r>
              <a:rPr lang="en-US" sz="2200" dirty="0" err="1"/>
              <a:t>disponibilidade</a:t>
            </a:r>
            <a:r>
              <a:rPr lang="en-US" sz="2200" dirty="0"/>
              <a:t> de ISPN </a:t>
            </a:r>
            <a:r>
              <a:rPr lang="en-US" sz="2200" dirty="0" err="1"/>
              <a:t>para</a:t>
            </a:r>
            <a:r>
              <a:rPr lang="en-US" sz="2200" dirty="0"/>
              <a:t> </a:t>
            </a:r>
            <a:r>
              <a:rPr lang="en-US" sz="2200" dirty="0" err="1"/>
              <a:t>expor</a:t>
            </a:r>
            <a:r>
              <a:rPr lang="en-US" sz="2200" dirty="0"/>
              <a:t> </a:t>
            </a:r>
            <a:r>
              <a:rPr lang="en-US" sz="2200" dirty="0" err="1"/>
              <a:t>os</a:t>
            </a:r>
            <a:r>
              <a:rPr lang="en-US" sz="2200" dirty="0"/>
              <a:t> </a:t>
            </a:r>
            <a:r>
              <a:rPr lang="en-US" sz="2200" dirty="0" err="1"/>
              <a:t>grupos</a:t>
            </a:r>
            <a:r>
              <a:rPr lang="en-US" sz="2200" dirty="0"/>
              <a:t> a </a:t>
            </a:r>
            <a:r>
              <a:rPr lang="en-US" sz="2200" dirty="0" err="1"/>
              <a:t>outras</a:t>
            </a:r>
            <a:r>
              <a:rPr lang="en-US" sz="2200" dirty="0"/>
              <a:t> </a:t>
            </a:r>
            <a:r>
              <a:rPr lang="en-US" sz="2200" dirty="0" err="1"/>
              <a:t>experiências</a:t>
            </a:r>
            <a:r>
              <a:rPr lang="en-US" sz="2200" dirty="0"/>
              <a:t> </a:t>
            </a:r>
            <a:r>
              <a:rPr lang="en-US" sz="2200" dirty="0" err="1"/>
              <a:t>também</a:t>
            </a:r>
            <a:r>
              <a:rPr lang="en-US" sz="2200" dirty="0"/>
              <a:t> </a:t>
            </a:r>
            <a:r>
              <a:rPr lang="en-US" sz="2200" dirty="0" err="1"/>
              <a:t>inclui</a:t>
            </a:r>
            <a:r>
              <a:rPr lang="en-US" sz="2200" dirty="0"/>
              <a:t> a </a:t>
            </a:r>
            <a:r>
              <a:rPr lang="en-US" sz="2200" dirty="0" err="1"/>
              <a:t>promoção</a:t>
            </a:r>
            <a:r>
              <a:rPr lang="en-US" sz="2200" dirty="0"/>
              <a:t> de </a:t>
            </a:r>
            <a:r>
              <a:rPr lang="en-US" sz="2200" dirty="0" err="1"/>
              <a:t>intercâmbios</a:t>
            </a:r>
            <a:r>
              <a:rPr lang="en-US" sz="2200" dirty="0"/>
              <a:t> </a:t>
            </a:r>
            <a:r>
              <a:rPr lang="en-US" sz="2200" dirty="0" err="1"/>
              <a:t>ou</a:t>
            </a:r>
            <a:r>
              <a:rPr lang="en-US" sz="2200" dirty="0"/>
              <a:t> o </a:t>
            </a:r>
            <a:r>
              <a:rPr lang="en-US" sz="2200" dirty="0" err="1"/>
              <a:t>estímulo</a:t>
            </a:r>
            <a:r>
              <a:rPr lang="en-US" sz="2200" dirty="0"/>
              <a:t> </a:t>
            </a:r>
            <a:r>
              <a:rPr lang="en-US" sz="2200" dirty="0" err="1"/>
              <a:t>à</a:t>
            </a:r>
            <a:r>
              <a:rPr lang="en-US" sz="2200" dirty="0"/>
              <a:t> </a:t>
            </a:r>
            <a:r>
              <a:rPr lang="en-US" sz="2200" dirty="0" err="1"/>
              <a:t>participação</a:t>
            </a:r>
            <a:r>
              <a:rPr lang="en-US" sz="2200" dirty="0"/>
              <a:t> </a:t>
            </a:r>
            <a:r>
              <a:rPr lang="en-US" sz="2200" dirty="0" err="1"/>
              <a:t>em</a:t>
            </a:r>
            <a:r>
              <a:rPr lang="en-US" sz="2200" dirty="0"/>
              <a:t> </a:t>
            </a:r>
            <a:r>
              <a:rPr lang="en-US" sz="2200" dirty="0" err="1"/>
              <a:t>eventos</a:t>
            </a:r>
            <a:r>
              <a:rPr lang="en-US" sz="2200" dirty="0"/>
              <a:t> de </a:t>
            </a:r>
            <a:r>
              <a:rPr lang="en-US" sz="2200" dirty="0" err="1"/>
              <a:t>articulação</a:t>
            </a:r>
            <a:r>
              <a:rPr lang="en-US" sz="2200" dirty="0"/>
              <a:t> </a:t>
            </a:r>
            <a:r>
              <a:rPr lang="en-US" sz="2200" dirty="0" err="1"/>
              <a:t>política</a:t>
            </a:r>
            <a:r>
              <a:rPr lang="en-US" sz="2200" dirty="0">
                <a:effectLst/>
              </a:rPr>
              <a:t> (ENA, etc.)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40469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3"/>
                </a:solidFill>
              </a:rPr>
              <a:t>FORTALEZAS DOS PROJETOS: “PORTAS DE ENTRADA” PARA A PERSPECTIVA DE GÊNERO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346" y="162158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solidFill>
                  <a:srgbClr val="000090"/>
                </a:solidFill>
              </a:rPr>
              <a:t>2. </a:t>
            </a:r>
            <a:r>
              <a:rPr lang="en-US" sz="2000" b="1" u="sng" dirty="0" err="1">
                <a:solidFill>
                  <a:srgbClr val="000090"/>
                </a:solidFill>
              </a:rPr>
              <a:t>Estratégias</a:t>
            </a:r>
            <a:r>
              <a:rPr lang="en-US" sz="2000" b="1" u="sng" dirty="0">
                <a:solidFill>
                  <a:srgbClr val="000090"/>
                </a:solidFill>
              </a:rPr>
              <a:t> </a:t>
            </a:r>
            <a:r>
              <a:rPr lang="en-US" sz="2000" b="1" u="sng" dirty="0" err="1">
                <a:solidFill>
                  <a:srgbClr val="000090"/>
                </a:solidFill>
              </a:rPr>
              <a:t>que</a:t>
            </a:r>
            <a:r>
              <a:rPr lang="en-US" sz="2000" b="1" u="sng" dirty="0">
                <a:solidFill>
                  <a:srgbClr val="000090"/>
                </a:solidFill>
              </a:rPr>
              <a:t> </a:t>
            </a:r>
            <a:r>
              <a:rPr lang="en-US" sz="2000" b="1" u="sng" dirty="0" err="1">
                <a:solidFill>
                  <a:srgbClr val="000090"/>
                </a:solidFill>
              </a:rPr>
              <a:t>ressaltam</a:t>
            </a:r>
            <a:r>
              <a:rPr lang="en-US" sz="2000" b="1" u="sng" dirty="0">
                <a:solidFill>
                  <a:srgbClr val="000090"/>
                </a:solidFill>
              </a:rPr>
              <a:t> a “</a:t>
            </a:r>
            <a:r>
              <a:rPr lang="en-US" sz="2000" b="1" u="sng" dirty="0" err="1">
                <a:solidFill>
                  <a:srgbClr val="000090"/>
                </a:solidFill>
              </a:rPr>
              <a:t>inclusão</a:t>
            </a:r>
            <a:r>
              <a:rPr lang="en-US" sz="2000" b="1" u="sng" dirty="0">
                <a:solidFill>
                  <a:srgbClr val="000090"/>
                </a:solidFill>
              </a:rPr>
              <a:t>” (e </a:t>
            </a:r>
            <a:r>
              <a:rPr lang="en-US" sz="2000" b="1" u="sng" dirty="0" err="1">
                <a:solidFill>
                  <a:srgbClr val="000090"/>
                </a:solidFill>
              </a:rPr>
              <a:t>empoderamento</a:t>
            </a:r>
            <a:r>
              <a:rPr lang="en-US" sz="2000" b="1" u="sng" dirty="0">
                <a:solidFill>
                  <a:srgbClr val="000090"/>
                </a:solidFill>
              </a:rPr>
              <a:t>) das </a:t>
            </a:r>
            <a:r>
              <a:rPr lang="en-US" sz="2000" b="1" u="sng" dirty="0" err="1">
                <a:solidFill>
                  <a:srgbClr val="000090"/>
                </a:solidFill>
              </a:rPr>
              <a:t>mulheres</a:t>
            </a:r>
            <a:endParaRPr lang="en-US" sz="2000" b="1" u="sng" dirty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0090"/>
                </a:solidFill>
              </a:rPr>
              <a:t>	b) Ex:  </a:t>
            </a:r>
            <a:r>
              <a:rPr lang="en-US" sz="2000" b="1" u="sng" dirty="0" err="1">
                <a:solidFill>
                  <a:srgbClr val="000090"/>
                </a:solidFill>
              </a:rPr>
              <a:t>Projeto</a:t>
            </a:r>
            <a:r>
              <a:rPr lang="en-US" sz="2000" b="1" u="sng" dirty="0">
                <a:solidFill>
                  <a:srgbClr val="000090"/>
                </a:solidFill>
              </a:rPr>
              <a:t> “</a:t>
            </a:r>
            <a:r>
              <a:rPr lang="en-US" sz="2000" b="1" u="sng" dirty="0" err="1">
                <a:solidFill>
                  <a:srgbClr val="000090"/>
                </a:solidFill>
              </a:rPr>
              <a:t>Manejo</a:t>
            </a:r>
            <a:r>
              <a:rPr lang="en-US" sz="2000" b="1" u="sng" dirty="0">
                <a:solidFill>
                  <a:srgbClr val="000090"/>
                </a:solidFill>
              </a:rPr>
              <a:t> do </a:t>
            </a:r>
            <a:r>
              <a:rPr lang="en-US" sz="2000" b="1" u="sng" dirty="0" err="1">
                <a:solidFill>
                  <a:srgbClr val="000090"/>
                </a:solidFill>
              </a:rPr>
              <a:t>Uso</a:t>
            </a:r>
            <a:r>
              <a:rPr lang="en-US" sz="2000" b="1" u="sng" dirty="0">
                <a:solidFill>
                  <a:srgbClr val="000090"/>
                </a:solidFill>
              </a:rPr>
              <a:t> </a:t>
            </a:r>
            <a:r>
              <a:rPr lang="en-US" sz="2000" b="1" u="sng" dirty="0" err="1">
                <a:solidFill>
                  <a:srgbClr val="000090"/>
                </a:solidFill>
              </a:rPr>
              <a:t>Sustentável</a:t>
            </a:r>
            <a:r>
              <a:rPr lang="en-US" sz="2000" b="1" u="sng" dirty="0">
                <a:solidFill>
                  <a:srgbClr val="000090"/>
                </a:solidFill>
              </a:rPr>
              <a:t> da Terra no </a:t>
            </a:r>
            <a:r>
              <a:rPr lang="en-US" sz="2000" b="1" u="sng" dirty="0" err="1">
                <a:solidFill>
                  <a:srgbClr val="000090"/>
                </a:solidFill>
              </a:rPr>
              <a:t>Semiárido</a:t>
            </a:r>
            <a:r>
              <a:rPr lang="en-US" sz="2000" b="1" u="sng" dirty="0">
                <a:solidFill>
                  <a:srgbClr val="000090"/>
                </a:solidFill>
              </a:rPr>
              <a:t> do    </a:t>
            </a:r>
            <a:r>
              <a:rPr lang="en-US" sz="2000" b="1" u="sng" dirty="0" err="1">
                <a:solidFill>
                  <a:srgbClr val="000090"/>
                </a:solidFill>
              </a:rPr>
              <a:t>Nordeste</a:t>
            </a:r>
            <a:r>
              <a:rPr lang="en-US" sz="2000" b="1" u="sng" dirty="0">
                <a:solidFill>
                  <a:srgbClr val="000090"/>
                </a:solidFill>
              </a:rPr>
              <a:t> </a:t>
            </a:r>
            <a:r>
              <a:rPr lang="en-US" sz="2000" b="1" u="sng" dirty="0" err="1">
                <a:solidFill>
                  <a:srgbClr val="000090"/>
                </a:solidFill>
              </a:rPr>
              <a:t>Brasileiro</a:t>
            </a:r>
            <a:r>
              <a:rPr lang="en-US" sz="2000" b="1" u="sng" dirty="0">
                <a:solidFill>
                  <a:srgbClr val="000090"/>
                </a:solidFill>
              </a:rPr>
              <a:t>” - BRA/14/G32: </a:t>
            </a:r>
            <a:r>
              <a:rPr lang="en-US" sz="2000" b="1" dirty="0" err="1">
                <a:solidFill>
                  <a:srgbClr val="000090"/>
                </a:solidFill>
              </a:rPr>
              <a:t>i</a:t>
            </a:r>
            <a:r>
              <a:rPr lang="en-US" sz="2000" b="1" dirty="0">
                <a:solidFill>
                  <a:srgbClr val="000090"/>
                </a:solidFill>
              </a:rPr>
              <a:t>) </a:t>
            </a:r>
            <a:r>
              <a:rPr lang="en-US" sz="2000" dirty="0" err="1"/>
              <a:t>Abordagem</a:t>
            </a:r>
            <a:r>
              <a:rPr lang="en-US" sz="2000" dirty="0"/>
              <a:t> </a:t>
            </a:r>
            <a:r>
              <a:rPr lang="en-US" sz="2000" dirty="0" err="1"/>
              <a:t>metodológica</a:t>
            </a:r>
            <a:r>
              <a:rPr lang="en-US" sz="2000" dirty="0"/>
              <a:t> das “URADs” (“</a:t>
            </a:r>
            <a:r>
              <a:rPr lang="en-US" sz="2000" dirty="0" err="1"/>
              <a:t>Unidades</a:t>
            </a:r>
            <a:r>
              <a:rPr lang="en-US" sz="2000" dirty="0"/>
              <a:t> de </a:t>
            </a:r>
            <a:r>
              <a:rPr lang="en-US" sz="2000" dirty="0" err="1"/>
              <a:t>recuperação</a:t>
            </a:r>
            <a:r>
              <a:rPr lang="en-US" sz="2000" dirty="0"/>
              <a:t> de </a:t>
            </a:r>
            <a:r>
              <a:rPr lang="en-US" sz="2000" dirty="0" err="1"/>
              <a:t>áreas</a:t>
            </a:r>
            <a:r>
              <a:rPr lang="en-US" sz="2000" dirty="0"/>
              <a:t> </a:t>
            </a:r>
            <a:r>
              <a:rPr lang="en-US" sz="2000" dirty="0" err="1"/>
              <a:t>degradadas</a:t>
            </a:r>
            <a:r>
              <a:rPr lang="en-US" sz="2000" dirty="0"/>
              <a:t>”), </a:t>
            </a:r>
            <a:r>
              <a:rPr lang="en-US" sz="2000" dirty="0" err="1"/>
              <a:t>voltada</a:t>
            </a:r>
            <a:r>
              <a:rPr lang="en-US" sz="2000" dirty="0"/>
              <a:t> </a:t>
            </a:r>
            <a:r>
              <a:rPr lang="en-US" sz="2000" dirty="0" err="1"/>
              <a:t>para</a:t>
            </a:r>
            <a:r>
              <a:rPr lang="en-US" sz="2000" dirty="0"/>
              <a:t> a </a:t>
            </a:r>
            <a:r>
              <a:rPr lang="en-US" sz="2000" dirty="0" err="1"/>
              <a:t>recuperação</a:t>
            </a:r>
            <a:r>
              <a:rPr lang="en-US" sz="2000" dirty="0"/>
              <a:t> de </a:t>
            </a:r>
            <a:r>
              <a:rPr lang="en-US" sz="2000" dirty="0" err="1"/>
              <a:t>áreas</a:t>
            </a:r>
            <a:r>
              <a:rPr lang="en-US" sz="2000" dirty="0"/>
              <a:t> </a:t>
            </a:r>
            <a:r>
              <a:rPr lang="en-US" sz="2000" dirty="0" err="1"/>
              <a:t>degradadas</a:t>
            </a:r>
            <a:r>
              <a:rPr lang="en-US" sz="2000" dirty="0"/>
              <a:t> com </a:t>
            </a:r>
            <a:r>
              <a:rPr lang="en-US" sz="2000" dirty="0" err="1"/>
              <a:t>tecnologias</a:t>
            </a:r>
            <a:r>
              <a:rPr lang="en-US" sz="2000" dirty="0"/>
              <a:t> </a:t>
            </a:r>
            <a:r>
              <a:rPr lang="en-US" sz="2000" dirty="0" err="1"/>
              <a:t>sociais</a:t>
            </a:r>
            <a:r>
              <a:rPr lang="en-US" sz="2000" dirty="0"/>
              <a:t> de </a:t>
            </a:r>
            <a:r>
              <a:rPr lang="en-US" sz="2000" dirty="0" err="1"/>
              <a:t>baixo</a:t>
            </a:r>
            <a:r>
              <a:rPr lang="en-US" sz="2000" dirty="0"/>
              <a:t> </a:t>
            </a:r>
            <a:r>
              <a:rPr lang="en-US" sz="2000" dirty="0" err="1"/>
              <a:t>custo</a:t>
            </a:r>
            <a:r>
              <a:rPr lang="en-US" sz="2000" dirty="0"/>
              <a:t> </a:t>
            </a:r>
            <a:r>
              <a:rPr lang="en-US" sz="2000" dirty="0" err="1"/>
              <a:t>em</a:t>
            </a:r>
            <a:r>
              <a:rPr lang="en-US" sz="2000" dirty="0"/>
              <a:t> </a:t>
            </a:r>
            <a:r>
              <a:rPr lang="en-US" sz="2000" dirty="0" err="1"/>
              <a:t>algumas</a:t>
            </a:r>
            <a:r>
              <a:rPr lang="en-US" sz="2000" dirty="0"/>
              <a:t> </a:t>
            </a:r>
            <a:r>
              <a:rPr lang="en-US" sz="2000" dirty="0" err="1"/>
              <a:t>áreas</a:t>
            </a:r>
            <a:r>
              <a:rPr lang="en-US" sz="2000" dirty="0"/>
              <a:t> de </a:t>
            </a:r>
            <a:r>
              <a:rPr lang="en-US" sz="2000" dirty="0" err="1"/>
              <a:t>Sergipe</a:t>
            </a:r>
            <a:r>
              <a:rPr lang="en-US" sz="2000" dirty="0"/>
              <a:t>: </a:t>
            </a:r>
            <a:r>
              <a:rPr lang="en-US" sz="2000" dirty="0" err="1"/>
              <a:t>intervenção</a:t>
            </a:r>
            <a:r>
              <a:rPr lang="en-US" sz="2000" dirty="0"/>
              <a:t> </a:t>
            </a:r>
            <a:r>
              <a:rPr lang="en-US" sz="2000" dirty="0" err="1"/>
              <a:t>é</a:t>
            </a:r>
            <a:r>
              <a:rPr lang="en-US" sz="2000" dirty="0"/>
              <a:t> </a:t>
            </a:r>
            <a:r>
              <a:rPr lang="en-US" sz="2000" dirty="0" err="1"/>
              <a:t>embasada</a:t>
            </a:r>
            <a:r>
              <a:rPr lang="en-US" sz="2000" dirty="0"/>
              <a:t> </a:t>
            </a:r>
            <a:r>
              <a:rPr lang="en-US" sz="2000" dirty="0" err="1"/>
              <a:t>em</a:t>
            </a:r>
            <a:r>
              <a:rPr lang="en-US" sz="2000" dirty="0"/>
              <a:t> </a:t>
            </a:r>
            <a:r>
              <a:rPr lang="en-US" sz="2000" dirty="0" err="1"/>
              <a:t>uma</a:t>
            </a:r>
            <a:r>
              <a:rPr lang="en-US" sz="2000" dirty="0"/>
              <a:t> </a:t>
            </a:r>
            <a:r>
              <a:rPr lang="en-US" sz="2000" dirty="0" err="1"/>
              <a:t>abordagem</a:t>
            </a:r>
            <a:r>
              <a:rPr lang="en-US" sz="2000" dirty="0"/>
              <a:t> </a:t>
            </a:r>
            <a:r>
              <a:rPr lang="en-US" sz="2000" dirty="0" err="1"/>
              <a:t>que</a:t>
            </a:r>
            <a:r>
              <a:rPr lang="en-US" sz="2000" dirty="0"/>
              <a:t> </a:t>
            </a:r>
            <a:r>
              <a:rPr lang="en-US" sz="2000" dirty="0" err="1"/>
              <a:t>conjuga</a:t>
            </a:r>
            <a:r>
              <a:rPr lang="en-US" sz="2000" dirty="0"/>
              <a:t> </a:t>
            </a:r>
            <a:r>
              <a:rPr lang="en-US" sz="2000" dirty="0" err="1"/>
              <a:t>três</a:t>
            </a:r>
            <a:r>
              <a:rPr lang="en-US" sz="2000" dirty="0"/>
              <a:t> </a:t>
            </a:r>
            <a:r>
              <a:rPr lang="en-US" sz="2000" dirty="0" err="1"/>
              <a:t>componentes</a:t>
            </a:r>
            <a:r>
              <a:rPr lang="en-US" sz="2000" dirty="0"/>
              <a:t>: “social”, “</a:t>
            </a:r>
            <a:r>
              <a:rPr lang="en-US" sz="2000" dirty="0" err="1"/>
              <a:t>ambiental</a:t>
            </a:r>
            <a:r>
              <a:rPr lang="en-US" sz="2000" dirty="0"/>
              <a:t>” e “</a:t>
            </a:r>
            <a:r>
              <a:rPr lang="en-US" sz="2000" dirty="0" err="1"/>
              <a:t>produtivo</a:t>
            </a:r>
            <a:r>
              <a:rPr lang="en-US" sz="2000" dirty="0"/>
              <a:t>”, </a:t>
            </a:r>
            <a:r>
              <a:rPr lang="en-US" sz="2000" dirty="0" err="1"/>
              <a:t>sem</a:t>
            </a:r>
            <a:r>
              <a:rPr lang="en-US" sz="2000" dirty="0"/>
              <a:t> </a:t>
            </a:r>
            <a:r>
              <a:rPr lang="en-US" sz="2000" dirty="0" err="1"/>
              <a:t>dissociar</a:t>
            </a:r>
            <a:r>
              <a:rPr lang="en-US" sz="2000" dirty="0"/>
              <a:t> um do outro; </a:t>
            </a:r>
            <a:r>
              <a:rPr lang="en-US" sz="2000" dirty="0" err="1"/>
              <a:t>destaca</a:t>
            </a:r>
            <a:r>
              <a:rPr lang="en-US" sz="2000" dirty="0"/>
              <a:t>-se a </a:t>
            </a:r>
            <a:r>
              <a:rPr lang="en-US" sz="2000" dirty="0" err="1"/>
              <a:t>ênfase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implantação</a:t>
            </a:r>
            <a:r>
              <a:rPr lang="en-US" sz="2000" dirty="0"/>
              <a:t> de </a:t>
            </a:r>
            <a:r>
              <a:rPr lang="en-US" sz="2000" dirty="0" err="1"/>
              <a:t>unidades</a:t>
            </a:r>
            <a:r>
              <a:rPr lang="en-US" sz="2000" dirty="0"/>
              <a:t> </a:t>
            </a:r>
            <a:r>
              <a:rPr lang="en-US" sz="2000" dirty="0" err="1"/>
              <a:t>produtivas</a:t>
            </a:r>
            <a:r>
              <a:rPr lang="en-US" sz="2000" dirty="0"/>
              <a:t> </a:t>
            </a:r>
            <a:r>
              <a:rPr lang="en-US" sz="2000" dirty="0" err="1"/>
              <a:t>familiares</a:t>
            </a:r>
            <a:r>
              <a:rPr lang="en-US" sz="2000" dirty="0"/>
              <a:t> e </a:t>
            </a:r>
            <a:r>
              <a:rPr lang="en-US" sz="2000" dirty="0" err="1"/>
              <a:t>comunitárias</a:t>
            </a:r>
            <a:r>
              <a:rPr lang="en-US" sz="2000" dirty="0"/>
              <a:t> (</a:t>
            </a:r>
            <a:r>
              <a:rPr lang="en-US" sz="2000" dirty="0" err="1"/>
              <a:t>avicultura</a:t>
            </a:r>
            <a:r>
              <a:rPr lang="en-US" sz="2000" dirty="0"/>
              <a:t>; </a:t>
            </a:r>
            <a:r>
              <a:rPr lang="en-US" sz="2000" dirty="0" err="1"/>
              <a:t>horticultura</a:t>
            </a:r>
            <a:r>
              <a:rPr lang="en-US" sz="2000" dirty="0"/>
              <a:t> com </a:t>
            </a:r>
            <a:r>
              <a:rPr lang="en-US" sz="2000" dirty="0" err="1"/>
              <a:t>abordagens</a:t>
            </a:r>
            <a:r>
              <a:rPr lang="en-US" sz="2000" dirty="0"/>
              <a:t> </a:t>
            </a:r>
            <a:r>
              <a:rPr lang="en-US" sz="2000" dirty="0" err="1"/>
              <a:t>agroecológicas</a:t>
            </a:r>
            <a:r>
              <a:rPr lang="en-US" sz="2000" dirty="0"/>
              <a:t>; </a:t>
            </a:r>
            <a:r>
              <a:rPr lang="en-US" sz="2000" dirty="0" err="1"/>
              <a:t>integração</a:t>
            </a:r>
            <a:r>
              <a:rPr lang="en-US" sz="2000" dirty="0"/>
              <a:t> </a:t>
            </a:r>
            <a:r>
              <a:rPr lang="en-US" sz="2000" dirty="0" err="1"/>
              <a:t>lavoura</a:t>
            </a:r>
            <a:r>
              <a:rPr lang="en-US" sz="2000" dirty="0"/>
              <a:t> </a:t>
            </a:r>
            <a:r>
              <a:rPr lang="en-US" sz="2000" dirty="0" err="1"/>
              <a:t>pecuária</a:t>
            </a:r>
            <a:r>
              <a:rPr lang="en-US" sz="2000" dirty="0"/>
              <a:t> </a:t>
            </a:r>
            <a:r>
              <a:rPr lang="en-US" sz="2000" dirty="0" err="1"/>
              <a:t>floresta</a:t>
            </a:r>
            <a:r>
              <a:rPr lang="en-US" sz="2000" dirty="0"/>
              <a:t> </a:t>
            </a:r>
            <a:r>
              <a:rPr lang="mr-IN" sz="2000" dirty="0"/>
              <a:t>–</a:t>
            </a:r>
            <a:r>
              <a:rPr lang="en-US" sz="2000" dirty="0"/>
              <a:t> ILPF); </a:t>
            </a:r>
            <a:r>
              <a:rPr lang="en-US" sz="2000" dirty="0" err="1"/>
              <a:t>tecnologias</a:t>
            </a:r>
            <a:r>
              <a:rPr lang="en-US" sz="2000" dirty="0"/>
              <a:t> </a:t>
            </a:r>
            <a:r>
              <a:rPr lang="en-US" sz="2000" dirty="0" err="1"/>
              <a:t>são</a:t>
            </a:r>
            <a:r>
              <a:rPr lang="en-US" sz="2000" dirty="0"/>
              <a:t> </a:t>
            </a:r>
            <a:r>
              <a:rPr lang="en-US" sz="2000" dirty="0" err="1"/>
              <a:t>abordadas</a:t>
            </a:r>
            <a:r>
              <a:rPr lang="en-US" sz="2000" dirty="0"/>
              <a:t> de </a:t>
            </a:r>
            <a:r>
              <a:rPr lang="en-US" sz="2000" dirty="0" err="1"/>
              <a:t>maneira</a:t>
            </a:r>
            <a:r>
              <a:rPr lang="en-US" sz="2000" dirty="0"/>
              <a:t> </a:t>
            </a:r>
            <a:r>
              <a:rPr lang="en-US" sz="2000" dirty="0" err="1"/>
              <a:t>integrada</a:t>
            </a:r>
            <a:r>
              <a:rPr lang="en-US" sz="2000" dirty="0"/>
              <a:t>, de </a:t>
            </a:r>
            <a:r>
              <a:rPr lang="en-US" sz="2000" dirty="0" err="1"/>
              <a:t>modo</a:t>
            </a:r>
            <a:r>
              <a:rPr lang="en-US" sz="2000" dirty="0"/>
              <a:t> </a:t>
            </a:r>
            <a:r>
              <a:rPr lang="en-US" sz="2000" dirty="0" err="1"/>
              <a:t>que</a:t>
            </a:r>
            <a:r>
              <a:rPr lang="en-US" sz="2000" dirty="0"/>
              <a:t> as </a:t>
            </a:r>
            <a:r>
              <a:rPr lang="en-US" sz="2000" dirty="0" err="1"/>
              <a:t>famílias</a:t>
            </a:r>
            <a:r>
              <a:rPr lang="en-US" sz="2000" dirty="0"/>
              <a:t> </a:t>
            </a:r>
            <a:r>
              <a:rPr lang="en-US" sz="2000" dirty="0" err="1"/>
              <a:t>que</a:t>
            </a:r>
            <a:r>
              <a:rPr lang="en-US" sz="2000" dirty="0"/>
              <a:t> </a:t>
            </a:r>
            <a:r>
              <a:rPr lang="en-US" sz="2000" dirty="0" err="1"/>
              <a:t>acessam</a:t>
            </a:r>
            <a:r>
              <a:rPr lang="en-US" sz="2000" dirty="0"/>
              <a:t> </a:t>
            </a:r>
            <a:r>
              <a:rPr lang="en-US" sz="2000" dirty="0" err="1"/>
              <a:t>água</a:t>
            </a:r>
            <a:r>
              <a:rPr lang="en-US" sz="2000" dirty="0"/>
              <a:t> via as </a:t>
            </a:r>
            <a:r>
              <a:rPr lang="en-US" sz="2000" dirty="0" err="1"/>
              <a:t>cisternas</a:t>
            </a:r>
            <a:r>
              <a:rPr lang="en-US" sz="2000" dirty="0"/>
              <a:t> </a:t>
            </a:r>
            <a:r>
              <a:rPr lang="en-US" sz="2000" dirty="0" err="1"/>
              <a:t>também</a:t>
            </a:r>
            <a:r>
              <a:rPr lang="en-US" sz="2000" dirty="0"/>
              <a:t> </a:t>
            </a:r>
            <a:r>
              <a:rPr lang="en-US" sz="2000" dirty="0" err="1"/>
              <a:t>são</a:t>
            </a:r>
            <a:r>
              <a:rPr lang="en-US" sz="2000" dirty="0"/>
              <a:t> </a:t>
            </a:r>
            <a:r>
              <a:rPr lang="en-US" sz="2000" dirty="0" err="1"/>
              <a:t>estimuladas</a:t>
            </a:r>
            <a:r>
              <a:rPr lang="en-US" sz="2000" dirty="0"/>
              <a:t> a </a:t>
            </a:r>
            <a:r>
              <a:rPr lang="en-US" sz="2000" dirty="0" err="1"/>
              <a:t>discutir</a:t>
            </a:r>
            <a:r>
              <a:rPr lang="en-US" sz="2000" dirty="0"/>
              <a:t> a </a:t>
            </a:r>
            <a:r>
              <a:rPr lang="en-US" sz="2000" dirty="0" err="1"/>
              <a:t>recuperação</a:t>
            </a:r>
            <a:r>
              <a:rPr lang="en-US" sz="2000" dirty="0"/>
              <a:t> das </a:t>
            </a:r>
            <a:r>
              <a:rPr lang="en-US" sz="2000" dirty="0" err="1"/>
              <a:t>nascentes</a:t>
            </a:r>
            <a:r>
              <a:rPr lang="en-US" sz="2000" dirty="0"/>
              <a:t> e o </a:t>
            </a:r>
            <a:r>
              <a:rPr lang="en-US" sz="2000" dirty="0" err="1"/>
              <a:t>manejo</a:t>
            </a:r>
            <a:r>
              <a:rPr lang="en-US" sz="2000" dirty="0"/>
              <a:t> do solo;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construção</a:t>
            </a:r>
            <a:r>
              <a:rPr lang="en-US" sz="2000" dirty="0"/>
              <a:t> de eco-</a:t>
            </a:r>
            <a:r>
              <a:rPr lang="en-US" sz="2000" dirty="0" err="1"/>
              <a:t>fogões</a:t>
            </a:r>
            <a:r>
              <a:rPr lang="en-US" sz="2000" dirty="0"/>
              <a:t> e </a:t>
            </a:r>
            <a:r>
              <a:rPr lang="en-US" sz="2000" dirty="0" err="1"/>
              <a:t>cisternas</a:t>
            </a:r>
            <a:r>
              <a:rPr lang="en-US" sz="2000" dirty="0"/>
              <a:t>, </a:t>
            </a:r>
            <a:r>
              <a:rPr lang="en-US" sz="2000" dirty="0" err="1"/>
              <a:t>há</a:t>
            </a:r>
            <a:r>
              <a:rPr lang="en-US" sz="2000" dirty="0"/>
              <a:t> </a:t>
            </a:r>
            <a:r>
              <a:rPr lang="en-US" sz="2000" dirty="0" err="1"/>
              <a:t>uma</a:t>
            </a:r>
            <a:r>
              <a:rPr lang="en-US" sz="2000" dirty="0"/>
              <a:t> </a:t>
            </a:r>
            <a:r>
              <a:rPr lang="en-US" sz="2000" dirty="0" err="1"/>
              <a:t>preocupação</a:t>
            </a:r>
            <a:r>
              <a:rPr lang="en-US" sz="2000" dirty="0"/>
              <a:t> </a:t>
            </a:r>
            <a:r>
              <a:rPr lang="en-US" sz="2000" dirty="0">
                <a:effectLst/>
              </a:rPr>
              <a:t> </a:t>
            </a:r>
            <a:r>
              <a:rPr lang="en-US" sz="2000" dirty="0" err="1"/>
              <a:t>em</a:t>
            </a:r>
            <a:r>
              <a:rPr lang="en-US" sz="2000" dirty="0"/>
              <a:t> </a:t>
            </a:r>
            <a:r>
              <a:rPr lang="en-US" sz="2000" dirty="0" err="1"/>
              <a:t>envolver</a:t>
            </a:r>
            <a:r>
              <a:rPr lang="en-US" sz="2000" dirty="0"/>
              <a:t> </a:t>
            </a:r>
            <a:r>
              <a:rPr lang="en-US" sz="2000" dirty="0" err="1"/>
              <a:t>ativamente</a:t>
            </a:r>
            <a:r>
              <a:rPr lang="en-US" sz="2000" dirty="0"/>
              <a:t> a </a:t>
            </a:r>
            <a:r>
              <a:rPr lang="en-US" sz="2000" dirty="0" err="1"/>
              <a:t>unidade</a:t>
            </a:r>
            <a:r>
              <a:rPr lang="en-US" sz="2000" dirty="0"/>
              <a:t> familiar </a:t>
            </a:r>
            <a:r>
              <a:rPr lang="en-US" sz="2000" dirty="0" err="1"/>
              <a:t>como</a:t>
            </a:r>
            <a:r>
              <a:rPr lang="en-US" sz="2000" dirty="0"/>
              <a:t> um </a:t>
            </a:r>
            <a:r>
              <a:rPr lang="en-US" sz="2000" dirty="0" err="1"/>
              <a:t>todo</a:t>
            </a:r>
            <a:r>
              <a:rPr lang="en-US" sz="2000" dirty="0"/>
              <a:t>. </a:t>
            </a:r>
          </a:p>
          <a:p>
            <a:pPr marL="0" indent="0">
              <a:buNone/>
            </a:pPr>
            <a:endParaRPr lang="en-US" sz="2000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797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3"/>
                </a:solidFill>
              </a:rPr>
              <a:t>FORTALEZAS DOS PROJETOS: “PORTAS DE ENTRADA” PARA A PERSPECTIVA DE GÊNERO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346" y="162158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0090"/>
                </a:solidFill>
              </a:rPr>
              <a:t>2. </a:t>
            </a:r>
            <a:r>
              <a:rPr lang="en-US" sz="2000" b="1" u="sng" dirty="0" err="1">
                <a:solidFill>
                  <a:srgbClr val="000090"/>
                </a:solidFill>
              </a:rPr>
              <a:t>Estratégias</a:t>
            </a:r>
            <a:r>
              <a:rPr lang="en-US" sz="2000" b="1" u="sng" dirty="0">
                <a:solidFill>
                  <a:srgbClr val="000090"/>
                </a:solidFill>
              </a:rPr>
              <a:t> </a:t>
            </a:r>
            <a:r>
              <a:rPr lang="en-US" sz="2000" b="1" u="sng" dirty="0" err="1">
                <a:solidFill>
                  <a:srgbClr val="000090"/>
                </a:solidFill>
              </a:rPr>
              <a:t>que</a:t>
            </a:r>
            <a:r>
              <a:rPr lang="en-US" sz="2000" b="1" u="sng" dirty="0">
                <a:solidFill>
                  <a:srgbClr val="000090"/>
                </a:solidFill>
              </a:rPr>
              <a:t> </a:t>
            </a:r>
            <a:r>
              <a:rPr lang="en-US" sz="2000" b="1" u="sng" dirty="0" err="1">
                <a:solidFill>
                  <a:srgbClr val="000090"/>
                </a:solidFill>
              </a:rPr>
              <a:t>ressaltam</a:t>
            </a:r>
            <a:r>
              <a:rPr lang="en-US" sz="2000" b="1" u="sng" dirty="0">
                <a:solidFill>
                  <a:srgbClr val="000090"/>
                </a:solidFill>
              </a:rPr>
              <a:t> a “</a:t>
            </a:r>
            <a:r>
              <a:rPr lang="en-US" sz="2000" b="1" u="sng" dirty="0" err="1">
                <a:solidFill>
                  <a:srgbClr val="000090"/>
                </a:solidFill>
              </a:rPr>
              <a:t>inclusão</a:t>
            </a:r>
            <a:r>
              <a:rPr lang="en-US" sz="2000" b="1" u="sng" dirty="0">
                <a:solidFill>
                  <a:srgbClr val="000090"/>
                </a:solidFill>
              </a:rPr>
              <a:t>” (e </a:t>
            </a:r>
            <a:r>
              <a:rPr lang="en-US" sz="2000" b="1" u="sng" dirty="0" err="1">
                <a:solidFill>
                  <a:srgbClr val="000090"/>
                </a:solidFill>
              </a:rPr>
              <a:t>empoderamento</a:t>
            </a:r>
            <a:r>
              <a:rPr lang="en-US" sz="2000" b="1" u="sng" dirty="0">
                <a:solidFill>
                  <a:srgbClr val="000090"/>
                </a:solidFill>
              </a:rPr>
              <a:t>) das </a:t>
            </a:r>
            <a:r>
              <a:rPr lang="en-US" sz="2000" b="1" u="sng" dirty="0" err="1">
                <a:solidFill>
                  <a:srgbClr val="000090"/>
                </a:solidFill>
              </a:rPr>
              <a:t>mulheres</a:t>
            </a:r>
            <a:endParaRPr lang="en-US" sz="2000" b="1" u="sng" dirty="0">
              <a:solidFill>
                <a:srgbClr val="000090"/>
              </a:solidFill>
            </a:endParaRPr>
          </a:p>
          <a:p>
            <a:pPr marL="0" lvl="1" indent="0">
              <a:buNone/>
            </a:pPr>
            <a:r>
              <a:rPr lang="en-US" sz="2000" dirty="0"/>
              <a:t>	</a:t>
            </a:r>
            <a:r>
              <a:rPr lang="en-US" sz="2000" b="1" dirty="0">
                <a:solidFill>
                  <a:srgbClr val="000090"/>
                </a:solidFill>
              </a:rPr>
              <a:t>c) Ex: </a:t>
            </a:r>
            <a:r>
              <a:rPr lang="pt-BR" sz="2000" b="1" dirty="0">
                <a:solidFill>
                  <a:srgbClr val="000090"/>
                </a:solidFill>
              </a:rPr>
              <a:t>Projeto “Conservação e Uso Sustentável Efetivos de Ecossistemas </a:t>
            </a:r>
            <a:r>
              <a:rPr lang="pt-BR" sz="2000" b="1" dirty="0" err="1">
                <a:solidFill>
                  <a:srgbClr val="000090"/>
                </a:solidFill>
              </a:rPr>
              <a:t>Manguezias</a:t>
            </a:r>
            <a:r>
              <a:rPr lang="pt-BR" sz="2000" b="1" dirty="0">
                <a:solidFill>
                  <a:srgbClr val="000090"/>
                </a:solidFill>
              </a:rPr>
              <a:t> no Brasil” – BRA/07/G32: </a:t>
            </a:r>
            <a:r>
              <a:rPr lang="pt-BR" sz="2000" dirty="0" err="1"/>
              <a:t>i</a:t>
            </a:r>
            <a:r>
              <a:rPr lang="pt-BR" sz="2000" dirty="0"/>
              <a:t>) fortalecimento da participação das mulheres em uma organização de representação de sua categoria profissional: CONFEM – A Comissão Nacional para o Fortalecimento das Reservas Extrativistas e dos povos extrativistas costeiros marinhos. O projeto apoiou a estruturação da “Secretaria de Mulheres das Marés e das Águas” em 2015</a:t>
            </a:r>
            <a:r>
              <a:rPr lang="en-US" sz="2000" dirty="0">
                <a:effectLst/>
              </a:rPr>
              <a:t> </a:t>
            </a:r>
            <a:r>
              <a:rPr lang="pt-BR" sz="2000" b="1" dirty="0"/>
              <a:t> </a:t>
            </a:r>
            <a:r>
              <a:rPr lang="pt-BR" sz="2000" dirty="0" err="1"/>
              <a:t>ii</a:t>
            </a:r>
            <a:r>
              <a:rPr lang="pt-BR" sz="2000" dirty="0"/>
              <a:t>) </a:t>
            </a:r>
            <a:r>
              <a:rPr lang="en-US" sz="2000" dirty="0" err="1"/>
              <a:t>Experiências</a:t>
            </a:r>
            <a:r>
              <a:rPr lang="en-US" sz="2000" dirty="0"/>
              <a:t> </a:t>
            </a:r>
            <a:r>
              <a:rPr lang="en-US" sz="2000" dirty="0" err="1"/>
              <a:t>propulsoras</a:t>
            </a:r>
            <a:r>
              <a:rPr lang="en-US" sz="2000" dirty="0"/>
              <a:t> de </a:t>
            </a:r>
            <a:r>
              <a:rPr lang="en-US" sz="2000" dirty="0" err="1"/>
              <a:t>reformulações</a:t>
            </a:r>
            <a:r>
              <a:rPr lang="en-US" sz="2000" dirty="0"/>
              <a:t> das </a:t>
            </a:r>
            <a:r>
              <a:rPr lang="en-US" sz="2000" dirty="0" err="1"/>
              <a:t>diretrizes</a:t>
            </a:r>
            <a:r>
              <a:rPr lang="en-US" sz="2000" dirty="0"/>
              <a:t> </a:t>
            </a:r>
            <a:r>
              <a:rPr lang="en-US" sz="2000" dirty="0" err="1"/>
              <a:t>que</a:t>
            </a:r>
            <a:r>
              <a:rPr lang="en-US" sz="2000" dirty="0"/>
              <a:t> </a:t>
            </a:r>
            <a:r>
              <a:rPr lang="en-US" sz="2000" dirty="0" err="1"/>
              <a:t>compõem</a:t>
            </a:r>
            <a:r>
              <a:rPr lang="en-US" sz="2000" dirty="0"/>
              <a:t> </a:t>
            </a:r>
            <a:r>
              <a:rPr lang="en-US" sz="2000" i="1" dirty="0" err="1"/>
              <a:t>os</a:t>
            </a:r>
            <a:r>
              <a:rPr lang="en-US" sz="2000" i="1" dirty="0"/>
              <a:t> </a:t>
            </a:r>
            <a:r>
              <a:rPr lang="en-US" sz="2000" i="1" dirty="0" err="1"/>
              <a:t>marcos</a:t>
            </a:r>
            <a:r>
              <a:rPr lang="en-US" sz="2000" i="1" dirty="0"/>
              <a:t> </a:t>
            </a:r>
            <a:r>
              <a:rPr lang="en-US" sz="2000" i="1" dirty="0" err="1"/>
              <a:t>regulatórios</a:t>
            </a:r>
            <a:r>
              <a:rPr lang="en-US" sz="2000" i="1" dirty="0"/>
              <a:t> </a:t>
            </a:r>
            <a:r>
              <a:rPr lang="en-US" sz="2000" i="1" dirty="0" err="1"/>
              <a:t>que</a:t>
            </a:r>
            <a:r>
              <a:rPr lang="en-US" sz="2000" i="1" dirty="0"/>
              <a:t> </a:t>
            </a:r>
            <a:r>
              <a:rPr lang="en-US" sz="2000" i="1" dirty="0" err="1"/>
              <a:t>regem</a:t>
            </a:r>
            <a:r>
              <a:rPr lang="en-US" sz="2000" i="1" dirty="0"/>
              <a:t> o </a:t>
            </a:r>
            <a:r>
              <a:rPr lang="en-US" sz="2000" i="1" dirty="0" err="1"/>
              <a:t>sistema</a:t>
            </a:r>
            <a:r>
              <a:rPr lang="en-US" sz="2000" i="1" dirty="0"/>
              <a:t> de </a:t>
            </a:r>
            <a:r>
              <a:rPr lang="en-US" sz="2000" i="1" dirty="0" err="1"/>
              <a:t>gestão</a:t>
            </a:r>
            <a:r>
              <a:rPr lang="en-US" sz="2000" i="1" dirty="0"/>
              <a:t> dos </a:t>
            </a:r>
            <a:r>
              <a:rPr lang="en-US" sz="2000" i="1" dirty="0" err="1"/>
              <a:t>manguezais</a:t>
            </a:r>
            <a:r>
              <a:rPr lang="en-US" sz="2000" i="1" dirty="0"/>
              <a:t>,</a:t>
            </a:r>
            <a:r>
              <a:rPr lang="en-US" sz="2000" dirty="0"/>
              <a:t> </a:t>
            </a:r>
            <a:r>
              <a:rPr lang="en-US" sz="2000" dirty="0" err="1"/>
              <a:t>norteadas</a:t>
            </a:r>
            <a:r>
              <a:rPr lang="en-US" sz="2000" dirty="0"/>
              <a:t> </a:t>
            </a:r>
            <a:r>
              <a:rPr lang="en-US" sz="2000" dirty="0" err="1"/>
              <a:t>pela</a:t>
            </a:r>
            <a:r>
              <a:rPr lang="en-US" sz="2000" dirty="0"/>
              <a:t> </a:t>
            </a:r>
            <a:r>
              <a:rPr lang="en-US" sz="2000" dirty="0" err="1"/>
              <a:t>ótica</a:t>
            </a:r>
            <a:r>
              <a:rPr lang="en-US" sz="2000" dirty="0"/>
              <a:t> de </a:t>
            </a:r>
            <a:r>
              <a:rPr lang="en-US" sz="2000" dirty="0" err="1"/>
              <a:t>gênero</a:t>
            </a:r>
            <a:r>
              <a:rPr lang="en-US" sz="2000" dirty="0"/>
              <a:t>: </a:t>
            </a:r>
            <a:r>
              <a:rPr lang="en-US" sz="2000" dirty="0" err="1"/>
              <a:t>provocou</a:t>
            </a:r>
            <a:r>
              <a:rPr lang="en-US" sz="2000" dirty="0"/>
              <a:t> um </a:t>
            </a:r>
            <a:r>
              <a:rPr lang="en-US" sz="2000" dirty="0" err="1"/>
              <a:t>processo</a:t>
            </a:r>
            <a:r>
              <a:rPr lang="en-US" sz="2000" dirty="0"/>
              <a:t> </a:t>
            </a:r>
            <a:r>
              <a:rPr lang="en-US" sz="2000" dirty="0" err="1"/>
              <a:t>educativo</a:t>
            </a:r>
            <a:r>
              <a:rPr lang="en-US" sz="2000" dirty="0"/>
              <a:t> a </a:t>
            </a:r>
            <a:r>
              <a:rPr lang="en-US" sz="2000" dirty="0" err="1"/>
              <a:t>partir</a:t>
            </a:r>
            <a:r>
              <a:rPr lang="en-US" sz="2000" dirty="0"/>
              <a:t> de </a:t>
            </a:r>
            <a:r>
              <a:rPr lang="en-US" sz="2000" dirty="0" err="1"/>
              <a:t>oficinas</a:t>
            </a:r>
            <a:r>
              <a:rPr lang="en-US" sz="2000" dirty="0"/>
              <a:t> </a:t>
            </a:r>
            <a:r>
              <a:rPr lang="en-US" sz="2000" dirty="0" err="1"/>
              <a:t>nas</a:t>
            </a:r>
            <a:r>
              <a:rPr lang="en-US" sz="2000" dirty="0"/>
              <a:t> </a:t>
            </a:r>
            <a:r>
              <a:rPr lang="en-US" sz="2000" dirty="0" err="1"/>
              <a:t>regioes</a:t>
            </a:r>
            <a:r>
              <a:rPr lang="en-US" sz="2000" dirty="0"/>
              <a:t> </a:t>
            </a:r>
            <a:r>
              <a:rPr lang="en-US" sz="2000" dirty="0" err="1"/>
              <a:t>que</a:t>
            </a:r>
            <a:r>
              <a:rPr lang="en-US" sz="2000" dirty="0"/>
              <a:t> </a:t>
            </a:r>
            <a:r>
              <a:rPr lang="en-US" sz="2000" dirty="0" err="1"/>
              <a:t>discutiam</a:t>
            </a:r>
            <a:r>
              <a:rPr lang="en-US" sz="2000" dirty="0"/>
              <a:t> </a:t>
            </a:r>
            <a:r>
              <a:rPr lang="en-US" sz="2000" dirty="0" err="1"/>
              <a:t>os</a:t>
            </a:r>
            <a:r>
              <a:rPr lang="en-US" sz="2000" dirty="0"/>
              <a:t> </a:t>
            </a:r>
            <a:r>
              <a:rPr lang="en-US" sz="2000" dirty="0" err="1"/>
              <a:t>componentes</a:t>
            </a:r>
            <a:r>
              <a:rPr lang="en-US" sz="2000" dirty="0"/>
              <a:t> </a:t>
            </a:r>
            <a:r>
              <a:rPr lang="en-US" sz="2000" dirty="0" err="1"/>
              <a:t>que</a:t>
            </a:r>
            <a:r>
              <a:rPr lang="en-US" sz="2000" dirty="0"/>
              <a:t> </a:t>
            </a:r>
            <a:r>
              <a:rPr lang="en-US" sz="2000" dirty="0" err="1"/>
              <a:t>deveriam</a:t>
            </a:r>
            <a:r>
              <a:rPr lang="en-US" sz="2000" dirty="0"/>
              <a:t> </a:t>
            </a:r>
            <a:r>
              <a:rPr lang="en-US" sz="2000" dirty="0" err="1"/>
              <a:t>fazer</a:t>
            </a:r>
            <a:r>
              <a:rPr lang="en-US" sz="2000" dirty="0"/>
              <a:t> parte da </a:t>
            </a:r>
            <a:r>
              <a:rPr lang="en-US" sz="2000" dirty="0" err="1"/>
              <a:t>Legislação</a:t>
            </a:r>
            <a:r>
              <a:rPr lang="en-US" sz="2000" dirty="0"/>
              <a:t> </a:t>
            </a:r>
            <a:r>
              <a:rPr lang="en-US" sz="2000" dirty="0" err="1"/>
              <a:t>Vigente</a:t>
            </a:r>
            <a:r>
              <a:rPr lang="en-US" sz="2000" dirty="0"/>
              <a:t> </a:t>
            </a:r>
            <a:r>
              <a:rPr lang="en-US" sz="2000" dirty="0" err="1"/>
              <a:t>Referente</a:t>
            </a:r>
            <a:r>
              <a:rPr lang="en-US" sz="2000" dirty="0"/>
              <a:t> a </a:t>
            </a:r>
            <a:r>
              <a:rPr lang="en-US" sz="2000" dirty="0" err="1"/>
              <a:t>Assuntos</a:t>
            </a:r>
            <a:r>
              <a:rPr lang="en-US" sz="2000" dirty="0"/>
              <a:t> </a:t>
            </a:r>
            <a:r>
              <a:rPr lang="en-US" sz="2000" dirty="0" err="1"/>
              <a:t>Vinculados</a:t>
            </a:r>
            <a:r>
              <a:rPr lang="en-US" sz="2000" dirty="0"/>
              <a:t> </a:t>
            </a:r>
            <a:r>
              <a:rPr lang="en-US" sz="2000" dirty="0" err="1"/>
              <a:t>à</a:t>
            </a:r>
            <a:r>
              <a:rPr lang="en-US" sz="2000" dirty="0"/>
              <a:t> </a:t>
            </a:r>
            <a:r>
              <a:rPr lang="en-US" sz="2000" dirty="0" err="1"/>
              <a:t>Cadeia</a:t>
            </a:r>
            <a:r>
              <a:rPr lang="en-US" sz="2000" dirty="0"/>
              <a:t> </a:t>
            </a:r>
            <a:r>
              <a:rPr lang="en-US" sz="2000" dirty="0" err="1"/>
              <a:t>Produtiva</a:t>
            </a:r>
            <a:r>
              <a:rPr lang="en-US" sz="2000" dirty="0"/>
              <a:t> do </a:t>
            </a:r>
            <a:r>
              <a:rPr lang="en-US" sz="2000" dirty="0" err="1"/>
              <a:t>Caranguejo</a:t>
            </a:r>
            <a:r>
              <a:rPr lang="en-US" sz="2000" dirty="0"/>
              <a:t>. </a:t>
            </a:r>
            <a:r>
              <a:rPr lang="en-US" sz="2000" dirty="0" err="1"/>
              <a:t>Gênero</a:t>
            </a:r>
            <a:r>
              <a:rPr lang="en-US" sz="2000" dirty="0"/>
              <a:t> </a:t>
            </a:r>
            <a:r>
              <a:rPr lang="en-US" sz="2000" dirty="0" err="1"/>
              <a:t>foi</a:t>
            </a:r>
            <a:r>
              <a:rPr lang="en-US" sz="2000" dirty="0"/>
              <a:t> </a:t>
            </a:r>
            <a:r>
              <a:rPr lang="en-US" sz="2000" dirty="0" err="1"/>
              <a:t>inserido</a:t>
            </a:r>
            <a:r>
              <a:rPr lang="en-US" sz="2000" dirty="0"/>
              <a:t> </a:t>
            </a:r>
            <a:r>
              <a:rPr lang="en-US" sz="2000" dirty="0" err="1"/>
              <a:t>nas</a:t>
            </a:r>
            <a:r>
              <a:rPr lang="en-US" sz="2000" dirty="0"/>
              <a:t> </a:t>
            </a:r>
            <a:r>
              <a:rPr lang="en-US" sz="2000" dirty="0" err="1"/>
              <a:t>discussões</a:t>
            </a:r>
            <a:r>
              <a:rPr lang="en-US" sz="2000" dirty="0"/>
              <a:t> </a:t>
            </a:r>
            <a:r>
              <a:rPr lang="en-US" sz="2000" dirty="0" err="1"/>
              <a:t>como</a:t>
            </a:r>
            <a:r>
              <a:rPr lang="en-US" sz="2000" dirty="0"/>
              <a:t> um </a:t>
            </a:r>
            <a:r>
              <a:rPr lang="en-US" sz="2000" dirty="0" err="1"/>
              <a:t>tema</a:t>
            </a:r>
            <a:r>
              <a:rPr lang="en-US" sz="2000" dirty="0"/>
              <a:t> </a:t>
            </a:r>
            <a:r>
              <a:rPr lang="en-US" sz="2000" dirty="0" err="1"/>
              <a:t>tão</a:t>
            </a:r>
            <a:r>
              <a:rPr lang="en-US" sz="2000" dirty="0"/>
              <a:t> </a:t>
            </a:r>
            <a:r>
              <a:rPr lang="en-US" sz="2000" dirty="0" err="1"/>
              <a:t>importante</a:t>
            </a:r>
            <a:r>
              <a:rPr lang="en-US" sz="2000" dirty="0"/>
              <a:t> </a:t>
            </a:r>
            <a:r>
              <a:rPr lang="en-US" sz="2000" dirty="0" err="1"/>
              <a:t>quanto</a:t>
            </a:r>
            <a:r>
              <a:rPr lang="en-US" sz="2000" dirty="0"/>
              <a:t> </a:t>
            </a:r>
            <a:r>
              <a:rPr lang="en-US" sz="2000" dirty="0" err="1"/>
              <a:t>os</a:t>
            </a:r>
            <a:r>
              <a:rPr lang="en-US" sz="2000" dirty="0"/>
              <a:t> outros </a:t>
            </a:r>
            <a:r>
              <a:rPr lang="en-US" sz="2000" dirty="0" err="1"/>
              <a:t>temas</a:t>
            </a:r>
            <a:r>
              <a:rPr lang="en-US" sz="2000" dirty="0"/>
              <a:t> </a:t>
            </a:r>
            <a:r>
              <a:rPr lang="en-US" sz="2000" dirty="0" err="1"/>
              <a:t>abordados</a:t>
            </a:r>
            <a:r>
              <a:rPr lang="en-US" sz="2000" dirty="0"/>
              <a:t> (</a:t>
            </a:r>
            <a:r>
              <a:rPr lang="en-US" sz="2000" dirty="0" err="1"/>
              <a:t>práticas</a:t>
            </a:r>
            <a:r>
              <a:rPr lang="en-US" sz="2000" dirty="0"/>
              <a:t> de </a:t>
            </a:r>
            <a:r>
              <a:rPr lang="en-US" sz="2000" dirty="0" err="1"/>
              <a:t>extração</a:t>
            </a:r>
            <a:r>
              <a:rPr lang="en-US" sz="2000" dirty="0"/>
              <a:t> e </a:t>
            </a:r>
            <a:r>
              <a:rPr lang="en-US" sz="2000" dirty="0" err="1"/>
              <a:t>armazenamento</a:t>
            </a:r>
            <a:r>
              <a:rPr lang="en-US" sz="2000" dirty="0"/>
              <a:t>; </a:t>
            </a:r>
            <a:r>
              <a:rPr lang="en-US" sz="2000" dirty="0" err="1"/>
              <a:t>transporte</a:t>
            </a:r>
            <a:r>
              <a:rPr lang="en-US" sz="2000" dirty="0"/>
              <a:t> e </a:t>
            </a:r>
            <a:r>
              <a:rPr lang="en-US" sz="2000" dirty="0" err="1"/>
              <a:t>comercialização</a:t>
            </a:r>
            <a:r>
              <a:rPr lang="en-US" sz="2000" dirty="0"/>
              <a:t>; </a:t>
            </a:r>
            <a:r>
              <a:rPr lang="en-US" sz="2000" dirty="0" err="1"/>
              <a:t>saúde</a:t>
            </a:r>
            <a:r>
              <a:rPr lang="en-US" sz="2000" dirty="0"/>
              <a:t>)</a:t>
            </a:r>
            <a:r>
              <a:rPr lang="en-US" sz="2000" dirty="0">
                <a:effectLst/>
              </a:rPr>
              <a:t> </a:t>
            </a:r>
            <a:endParaRPr lang="en-US" sz="2000" b="1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527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3"/>
                </a:solidFill>
              </a:rPr>
              <a:t>FORTALEZAS DOS PROJETOS: “PORTAS DE ENTRADA” PARA A PERSPECTIVA DE GÊNERO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346" y="162158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8000" b="1" dirty="0">
                <a:solidFill>
                  <a:srgbClr val="000090"/>
                </a:solidFill>
              </a:rPr>
              <a:t>2. </a:t>
            </a:r>
            <a:r>
              <a:rPr lang="en-US" sz="8000" b="1" u="sng" dirty="0" err="1">
                <a:solidFill>
                  <a:srgbClr val="000090"/>
                </a:solidFill>
              </a:rPr>
              <a:t>Estratégias</a:t>
            </a:r>
            <a:r>
              <a:rPr lang="en-US" sz="8000" b="1" u="sng" dirty="0">
                <a:solidFill>
                  <a:srgbClr val="000090"/>
                </a:solidFill>
              </a:rPr>
              <a:t> </a:t>
            </a:r>
            <a:r>
              <a:rPr lang="en-US" sz="8000" b="1" u="sng" dirty="0" err="1">
                <a:solidFill>
                  <a:srgbClr val="000090"/>
                </a:solidFill>
              </a:rPr>
              <a:t>que</a:t>
            </a:r>
            <a:r>
              <a:rPr lang="en-US" sz="8000" b="1" u="sng" dirty="0">
                <a:solidFill>
                  <a:srgbClr val="000090"/>
                </a:solidFill>
              </a:rPr>
              <a:t> </a:t>
            </a:r>
            <a:r>
              <a:rPr lang="en-US" sz="8000" b="1" u="sng" dirty="0" err="1">
                <a:solidFill>
                  <a:srgbClr val="000090"/>
                </a:solidFill>
              </a:rPr>
              <a:t>ressaltam</a:t>
            </a:r>
            <a:r>
              <a:rPr lang="en-US" sz="8000" b="1" u="sng" dirty="0">
                <a:solidFill>
                  <a:srgbClr val="000090"/>
                </a:solidFill>
              </a:rPr>
              <a:t> a “</a:t>
            </a:r>
            <a:r>
              <a:rPr lang="en-US" sz="8000" b="1" u="sng" dirty="0" err="1">
                <a:solidFill>
                  <a:srgbClr val="000090"/>
                </a:solidFill>
              </a:rPr>
              <a:t>inclusão</a:t>
            </a:r>
            <a:r>
              <a:rPr lang="en-US" sz="8000" b="1" u="sng" dirty="0">
                <a:solidFill>
                  <a:srgbClr val="000090"/>
                </a:solidFill>
              </a:rPr>
              <a:t>” (e </a:t>
            </a:r>
            <a:r>
              <a:rPr lang="en-US" sz="8000" b="1" u="sng" dirty="0" err="1">
                <a:solidFill>
                  <a:srgbClr val="000090"/>
                </a:solidFill>
              </a:rPr>
              <a:t>empoderamento</a:t>
            </a:r>
            <a:r>
              <a:rPr lang="en-US" sz="8000" b="1" u="sng" dirty="0">
                <a:solidFill>
                  <a:srgbClr val="000090"/>
                </a:solidFill>
              </a:rPr>
              <a:t>) das </a:t>
            </a:r>
            <a:r>
              <a:rPr lang="en-US" sz="8000" b="1" u="sng" dirty="0" err="1">
                <a:solidFill>
                  <a:srgbClr val="000090"/>
                </a:solidFill>
              </a:rPr>
              <a:t>mulheres</a:t>
            </a:r>
            <a:endParaRPr lang="en-US" sz="8000" b="1" u="sng" dirty="0">
              <a:solidFill>
                <a:srgbClr val="000090"/>
              </a:solidFill>
            </a:endParaRPr>
          </a:p>
          <a:p>
            <a:pPr marL="0" lvl="1" indent="0">
              <a:buNone/>
            </a:pPr>
            <a:r>
              <a:rPr lang="en-US" sz="8000" b="1" dirty="0">
                <a:solidFill>
                  <a:srgbClr val="000090"/>
                </a:solidFill>
              </a:rPr>
              <a:t>	d) Ex: </a:t>
            </a:r>
            <a:r>
              <a:rPr lang="en-US" sz="8000" b="1" dirty="0" err="1">
                <a:solidFill>
                  <a:srgbClr val="000090"/>
                </a:solidFill>
              </a:rPr>
              <a:t>Projeto</a:t>
            </a:r>
            <a:r>
              <a:rPr lang="en-US" sz="8000" b="1" dirty="0">
                <a:solidFill>
                  <a:srgbClr val="000090"/>
                </a:solidFill>
              </a:rPr>
              <a:t> </a:t>
            </a:r>
            <a:r>
              <a:rPr lang="en-US" sz="8000" b="1" dirty="0" err="1">
                <a:solidFill>
                  <a:srgbClr val="000090"/>
                </a:solidFill>
              </a:rPr>
              <a:t>Bem</a:t>
            </a:r>
            <a:r>
              <a:rPr lang="en-US" sz="8000" b="1" dirty="0">
                <a:solidFill>
                  <a:srgbClr val="000090"/>
                </a:solidFill>
              </a:rPr>
              <a:t> </a:t>
            </a:r>
            <a:r>
              <a:rPr lang="en-US" sz="8000" b="1" dirty="0" err="1">
                <a:solidFill>
                  <a:srgbClr val="000090"/>
                </a:solidFill>
              </a:rPr>
              <a:t>Diverso</a:t>
            </a:r>
            <a:r>
              <a:rPr lang="en-US" sz="8000" b="1" dirty="0">
                <a:solidFill>
                  <a:srgbClr val="000090"/>
                </a:solidFill>
              </a:rPr>
              <a:t>: </a:t>
            </a:r>
            <a:r>
              <a:rPr lang="en-US" sz="8000" b="1" dirty="0"/>
              <a:t>(</a:t>
            </a:r>
            <a:r>
              <a:rPr lang="en-US" sz="8000" dirty="0" err="1"/>
              <a:t>i</a:t>
            </a:r>
            <a:r>
              <a:rPr lang="en-US" sz="8000" dirty="0"/>
              <a:t>) a </a:t>
            </a:r>
            <a:r>
              <a:rPr lang="en-US" sz="8000" dirty="0" err="1"/>
              <a:t>internalização</a:t>
            </a:r>
            <a:r>
              <a:rPr lang="en-US" sz="8000" dirty="0"/>
              <a:t> da </a:t>
            </a:r>
            <a:r>
              <a:rPr lang="en-US" sz="8000" dirty="0" err="1"/>
              <a:t>temática</a:t>
            </a:r>
            <a:r>
              <a:rPr lang="en-US" sz="8000" dirty="0"/>
              <a:t> </a:t>
            </a:r>
            <a:r>
              <a:rPr lang="en-US" sz="8000" dirty="0" err="1"/>
              <a:t>na</a:t>
            </a:r>
            <a:r>
              <a:rPr lang="en-US" sz="8000" dirty="0"/>
              <a:t> </a:t>
            </a:r>
            <a:r>
              <a:rPr lang="en-US" sz="8000" dirty="0" err="1"/>
              <a:t>vida</a:t>
            </a:r>
            <a:r>
              <a:rPr lang="en-US" sz="8000" dirty="0"/>
              <a:t> </a:t>
            </a:r>
            <a:r>
              <a:rPr lang="en-US" sz="8000" dirty="0" err="1"/>
              <a:t>institucional</a:t>
            </a:r>
            <a:r>
              <a:rPr lang="en-US" sz="8000" dirty="0"/>
              <a:t> da </a:t>
            </a:r>
            <a:r>
              <a:rPr lang="en-US" sz="8000" dirty="0" err="1"/>
              <a:t>Embrapa</a:t>
            </a:r>
            <a:r>
              <a:rPr lang="en-US" sz="8000" dirty="0"/>
              <a:t>, a </a:t>
            </a:r>
            <a:r>
              <a:rPr lang="en-US" sz="8000" dirty="0" err="1"/>
              <a:t>organização</a:t>
            </a:r>
            <a:r>
              <a:rPr lang="en-US" sz="8000" dirty="0"/>
              <a:t> </a:t>
            </a:r>
            <a:r>
              <a:rPr lang="en-US" sz="8000" dirty="0" err="1"/>
              <a:t>que</a:t>
            </a:r>
            <a:r>
              <a:rPr lang="en-US" sz="8000" dirty="0"/>
              <a:t> assume </a:t>
            </a:r>
            <a:r>
              <a:rPr lang="en-US" sz="8000" dirty="0" err="1"/>
              <a:t>responsabilidades</a:t>
            </a:r>
            <a:r>
              <a:rPr lang="en-US" sz="8000" dirty="0"/>
              <a:t> </a:t>
            </a:r>
            <a:r>
              <a:rPr lang="en-US" sz="8000" dirty="0" err="1"/>
              <a:t>técnicas</a:t>
            </a:r>
            <a:r>
              <a:rPr lang="en-US" sz="8000" dirty="0"/>
              <a:t> </a:t>
            </a:r>
            <a:r>
              <a:rPr lang="en-US" sz="8000" dirty="0" err="1"/>
              <a:t>dentro</a:t>
            </a:r>
            <a:r>
              <a:rPr lang="en-US" sz="8000" dirty="0"/>
              <a:t> das </a:t>
            </a:r>
            <a:r>
              <a:rPr lang="en-US" sz="8000" dirty="0" err="1"/>
              <a:t>diversas</a:t>
            </a:r>
            <a:r>
              <a:rPr lang="en-US" sz="8000" dirty="0"/>
              <a:t> </a:t>
            </a:r>
            <a:r>
              <a:rPr lang="en-US" sz="8000" dirty="0" err="1"/>
              <a:t>regiões</a:t>
            </a:r>
            <a:r>
              <a:rPr lang="en-US" sz="8000" dirty="0"/>
              <a:t>; (ii) </a:t>
            </a:r>
            <a:r>
              <a:rPr lang="en-US" sz="8000" dirty="0" err="1"/>
              <a:t>Ações</a:t>
            </a:r>
            <a:r>
              <a:rPr lang="en-US" sz="8000" dirty="0"/>
              <a:t> </a:t>
            </a:r>
            <a:r>
              <a:rPr lang="en-US" sz="8000" dirty="0" err="1"/>
              <a:t>espontâneas</a:t>
            </a:r>
            <a:r>
              <a:rPr lang="en-US" sz="8000" dirty="0"/>
              <a:t> </a:t>
            </a:r>
            <a:r>
              <a:rPr lang="en-US" sz="8000" dirty="0" err="1"/>
              <a:t>protagonizadas</a:t>
            </a:r>
            <a:r>
              <a:rPr lang="en-US" sz="8000" dirty="0"/>
              <a:t> </a:t>
            </a:r>
            <a:r>
              <a:rPr lang="en-US" sz="8000" dirty="0" err="1"/>
              <a:t>por</a:t>
            </a:r>
            <a:r>
              <a:rPr lang="en-US" sz="8000" dirty="0"/>
              <a:t> </a:t>
            </a:r>
            <a:r>
              <a:rPr lang="en-US" sz="8000" dirty="0" err="1"/>
              <a:t>grupos</a:t>
            </a:r>
            <a:r>
              <a:rPr lang="en-US" sz="8000" dirty="0"/>
              <a:t> e </a:t>
            </a:r>
            <a:r>
              <a:rPr lang="en-US" sz="8000" dirty="0" err="1"/>
              <a:t>associações</a:t>
            </a:r>
            <a:r>
              <a:rPr lang="en-US" sz="8000" dirty="0"/>
              <a:t> com </a:t>
            </a:r>
            <a:r>
              <a:rPr lang="en-US" sz="8000" dirty="0" err="1"/>
              <a:t>uma</a:t>
            </a:r>
            <a:r>
              <a:rPr lang="en-US" sz="8000" dirty="0"/>
              <a:t> </a:t>
            </a:r>
            <a:r>
              <a:rPr lang="en-US" sz="8000" dirty="0" err="1"/>
              <a:t>maior</a:t>
            </a:r>
            <a:r>
              <a:rPr lang="en-US" sz="8000" dirty="0"/>
              <a:t> </a:t>
            </a:r>
            <a:r>
              <a:rPr lang="en-US" sz="8000" dirty="0" err="1"/>
              <a:t>porcentagem</a:t>
            </a:r>
            <a:r>
              <a:rPr lang="en-US" sz="8000" dirty="0"/>
              <a:t> de </a:t>
            </a:r>
            <a:r>
              <a:rPr lang="en-US" sz="8000" dirty="0" err="1"/>
              <a:t>mulheres</a:t>
            </a:r>
            <a:r>
              <a:rPr lang="en-US" sz="8000" dirty="0"/>
              <a:t> </a:t>
            </a:r>
            <a:r>
              <a:rPr lang="en-US" sz="8000" dirty="0" err="1"/>
              <a:t>na</a:t>
            </a:r>
            <a:r>
              <a:rPr lang="en-US" sz="8000" dirty="0"/>
              <a:t> </a:t>
            </a:r>
            <a:r>
              <a:rPr lang="en-US" sz="8000" dirty="0" err="1"/>
              <a:t>sua</a:t>
            </a:r>
            <a:r>
              <a:rPr lang="en-US" sz="8000" dirty="0"/>
              <a:t> </a:t>
            </a:r>
            <a:r>
              <a:rPr lang="en-US" sz="8000" dirty="0" err="1"/>
              <a:t>composição</a:t>
            </a:r>
            <a:r>
              <a:rPr lang="en-US" sz="8000" dirty="0"/>
              <a:t> (“I Workshop da </a:t>
            </a:r>
            <a:r>
              <a:rPr lang="en-US" sz="8000" dirty="0" err="1"/>
              <a:t>Cadeia</a:t>
            </a:r>
            <a:r>
              <a:rPr lang="en-US" sz="8000" dirty="0"/>
              <a:t> </a:t>
            </a:r>
            <a:r>
              <a:rPr lang="en-US" sz="8000" dirty="0" err="1"/>
              <a:t>Produtiva</a:t>
            </a:r>
            <a:r>
              <a:rPr lang="en-US" sz="8000" dirty="0"/>
              <a:t> do </a:t>
            </a:r>
            <a:r>
              <a:rPr lang="en-US" sz="8000" dirty="0" err="1"/>
              <a:t>Açai</a:t>
            </a:r>
            <a:r>
              <a:rPr lang="en-US" sz="8000" dirty="0"/>
              <a:t>/ Boas </a:t>
            </a:r>
            <a:r>
              <a:rPr lang="en-US" sz="8000" dirty="0" err="1"/>
              <a:t>Práticas</a:t>
            </a:r>
            <a:r>
              <a:rPr lang="en-US" sz="8000" dirty="0"/>
              <a:t> de </a:t>
            </a:r>
            <a:r>
              <a:rPr lang="en-US" sz="8000" dirty="0" err="1"/>
              <a:t>Processamento</a:t>
            </a:r>
            <a:r>
              <a:rPr lang="en-US" sz="8000" dirty="0"/>
              <a:t>” </a:t>
            </a:r>
            <a:r>
              <a:rPr lang="en-US" sz="8000" dirty="0" err="1"/>
              <a:t>em</a:t>
            </a:r>
            <a:r>
              <a:rPr lang="en-US" sz="8000" dirty="0"/>
              <a:t> </a:t>
            </a:r>
            <a:r>
              <a:rPr lang="en-US" sz="8000" dirty="0" err="1"/>
              <a:t>Breves</a:t>
            </a:r>
            <a:r>
              <a:rPr lang="en-US" sz="8000" dirty="0"/>
              <a:t> – </a:t>
            </a:r>
            <a:r>
              <a:rPr lang="en-US" sz="8000" dirty="0" err="1"/>
              <a:t>Marajó</a:t>
            </a:r>
            <a:r>
              <a:rPr lang="en-US" sz="8000" dirty="0"/>
              <a:t>/PA, </a:t>
            </a:r>
            <a:r>
              <a:rPr lang="en-US" sz="8000" dirty="0" err="1"/>
              <a:t>envolvendo</a:t>
            </a:r>
            <a:r>
              <a:rPr lang="en-US" sz="8000" dirty="0"/>
              <a:t> um total de 70 </a:t>
            </a:r>
            <a:r>
              <a:rPr lang="en-US" sz="8000" dirty="0" err="1"/>
              <a:t>pessoas</a:t>
            </a:r>
            <a:r>
              <a:rPr lang="en-US" sz="8000" dirty="0"/>
              <a:t>, a </a:t>
            </a:r>
            <a:r>
              <a:rPr lang="en-US" sz="8000" dirty="0" err="1"/>
              <a:t>maior</a:t>
            </a:r>
            <a:r>
              <a:rPr lang="en-US" sz="8000" dirty="0"/>
              <a:t> parte das </a:t>
            </a:r>
            <a:r>
              <a:rPr lang="en-US" sz="8000" dirty="0" err="1"/>
              <a:t>quais</a:t>
            </a:r>
            <a:r>
              <a:rPr lang="en-US" sz="8000" dirty="0"/>
              <a:t> </a:t>
            </a:r>
            <a:r>
              <a:rPr lang="en-US" sz="8000" dirty="0" err="1"/>
              <a:t>eram</a:t>
            </a:r>
            <a:r>
              <a:rPr lang="en-US" sz="8000" dirty="0"/>
              <a:t> </a:t>
            </a:r>
            <a:r>
              <a:rPr lang="en-US" sz="8000" dirty="0" err="1"/>
              <a:t>mulheres</a:t>
            </a:r>
            <a:r>
              <a:rPr lang="en-US" sz="8000" dirty="0"/>
              <a:t> “</a:t>
            </a:r>
            <a:r>
              <a:rPr lang="en-US" sz="8000" dirty="0" err="1"/>
              <a:t>batedoras</a:t>
            </a:r>
            <a:r>
              <a:rPr lang="en-US" sz="8000" dirty="0"/>
              <a:t>” de acai); (iii) </a:t>
            </a:r>
            <a:r>
              <a:rPr lang="en-US" sz="8000" dirty="0" err="1"/>
              <a:t>Intercâmbios</a:t>
            </a:r>
            <a:r>
              <a:rPr lang="en-US" sz="8000" dirty="0"/>
              <a:t> (ex: A </a:t>
            </a:r>
            <a:r>
              <a:rPr lang="en-US" sz="8000" dirty="0" err="1"/>
              <a:t>visita</a:t>
            </a:r>
            <a:r>
              <a:rPr lang="en-US" sz="8000" dirty="0"/>
              <a:t> de </a:t>
            </a:r>
            <a:r>
              <a:rPr lang="en-US" sz="8000" dirty="0" err="1"/>
              <a:t>uma</a:t>
            </a:r>
            <a:r>
              <a:rPr lang="en-US" sz="8000" dirty="0"/>
              <a:t> </a:t>
            </a:r>
            <a:r>
              <a:rPr lang="en-US" sz="8000" dirty="0" err="1"/>
              <a:t>quebradeira</a:t>
            </a:r>
            <a:r>
              <a:rPr lang="en-US" sz="8000" dirty="0"/>
              <a:t> de Coco </a:t>
            </a:r>
            <a:r>
              <a:rPr lang="en-US" sz="8000" dirty="0" err="1"/>
              <a:t>Babaçu</a:t>
            </a:r>
            <a:r>
              <a:rPr lang="en-US" sz="8000" dirty="0"/>
              <a:t> do TC </a:t>
            </a:r>
            <a:r>
              <a:rPr lang="en-US" sz="8000" dirty="0" err="1"/>
              <a:t>Médio</a:t>
            </a:r>
            <a:r>
              <a:rPr lang="en-US" sz="8000" dirty="0"/>
              <a:t> </a:t>
            </a:r>
            <a:r>
              <a:rPr lang="en-US" sz="8000" dirty="0" err="1"/>
              <a:t>Mearim</a:t>
            </a:r>
            <a:r>
              <a:rPr lang="en-US" sz="8000" dirty="0"/>
              <a:t> </a:t>
            </a:r>
            <a:r>
              <a:rPr lang="en-US" sz="8000" dirty="0" err="1"/>
              <a:t>para</a:t>
            </a:r>
            <a:r>
              <a:rPr lang="en-US" sz="8000" dirty="0"/>
              <a:t> o TC </a:t>
            </a:r>
            <a:r>
              <a:rPr lang="en-US" sz="8000" dirty="0" err="1"/>
              <a:t>Sertão</a:t>
            </a:r>
            <a:r>
              <a:rPr lang="en-US" sz="8000" dirty="0"/>
              <a:t> São Francisco, </a:t>
            </a:r>
            <a:r>
              <a:rPr lang="en-US" sz="8000" dirty="0" err="1"/>
              <a:t>onde</a:t>
            </a:r>
            <a:r>
              <a:rPr lang="en-US" sz="8000" dirty="0"/>
              <a:t> </a:t>
            </a:r>
            <a:r>
              <a:rPr lang="en-US" sz="8000" dirty="0" err="1"/>
              <a:t>ela</a:t>
            </a:r>
            <a:r>
              <a:rPr lang="en-US" sz="8000" dirty="0"/>
              <a:t> </a:t>
            </a:r>
            <a:r>
              <a:rPr lang="en-US" sz="8000" dirty="0" err="1"/>
              <a:t>contou</a:t>
            </a:r>
            <a:r>
              <a:rPr lang="en-US" sz="8000" dirty="0"/>
              <a:t> </a:t>
            </a:r>
            <a:r>
              <a:rPr lang="en-US" sz="8000" dirty="0" err="1"/>
              <a:t>sua</a:t>
            </a:r>
            <a:r>
              <a:rPr lang="en-US" sz="8000" dirty="0"/>
              <a:t> </a:t>
            </a:r>
            <a:r>
              <a:rPr lang="en-US" sz="8000" dirty="0" err="1"/>
              <a:t>história</a:t>
            </a:r>
            <a:r>
              <a:rPr lang="en-US" sz="8000" dirty="0"/>
              <a:t> de </a:t>
            </a:r>
            <a:r>
              <a:rPr lang="en-US" sz="8000" dirty="0" err="1"/>
              <a:t>luta</a:t>
            </a:r>
            <a:r>
              <a:rPr lang="en-US" sz="8000" dirty="0"/>
              <a:t> </a:t>
            </a:r>
            <a:r>
              <a:rPr lang="en-US" sz="8000" dirty="0" err="1"/>
              <a:t>pela</a:t>
            </a:r>
            <a:r>
              <a:rPr lang="en-US" sz="8000" dirty="0"/>
              <a:t> lei do </a:t>
            </a:r>
            <a:r>
              <a:rPr lang="en-US" sz="8000" dirty="0" err="1"/>
              <a:t>babaçu</a:t>
            </a:r>
            <a:r>
              <a:rPr lang="en-US" sz="8000" dirty="0"/>
              <a:t> </a:t>
            </a:r>
            <a:r>
              <a:rPr lang="en-US" sz="8000" dirty="0" err="1"/>
              <a:t>livre</a:t>
            </a:r>
            <a:r>
              <a:rPr lang="en-US" sz="8000" dirty="0"/>
              <a:t> </a:t>
            </a:r>
            <a:r>
              <a:rPr lang="en-US" sz="8000" dirty="0" err="1"/>
              <a:t>para</a:t>
            </a:r>
            <a:r>
              <a:rPr lang="en-US" sz="8000" dirty="0"/>
              <a:t> </a:t>
            </a:r>
            <a:r>
              <a:rPr lang="en-US" sz="8000" dirty="0" err="1"/>
              <a:t>mulheres</a:t>
            </a:r>
            <a:r>
              <a:rPr lang="en-US" sz="8000" dirty="0"/>
              <a:t> </a:t>
            </a:r>
            <a:r>
              <a:rPr lang="en-US" sz="8000" dirty="0" err="1"/>
              <a:t>extrativistas</a:t>
            </a:r>
            <a:r>
              <a:rPr lang="en-US" sz="8000" dirty="0"/>
              <a:t> de </a:t>
            </a:r>
            <a:r>
              <a:rPr lang="en-US" sz="8000" dirty="0" err="1"/>
              <a:t>Licuri</a:t>
            </a:r>
            <a:r>
              <a:rPr lang="en-US" sz="8000" dirty="0"/>
              <a:t> (</a:t>
            </a:r>
            <a:r>
              <a:rPr lang="en-US" sz="8000" dirty="0" err="1"/>
              <a:t>agosto</a:t>
            </a:r>
            <a:r>
              <a:rPr lang="en-US" sz="8000" dirty="0"/>
              <a:t>/ 2017); (iv) “</a:t>
            </a:r>
            <a:r>
              <a:rPr lang="en-US" sz="8000" dirty="0" err="1"/>
              <a:t>Diagnósticos</a:t>
            </a:r>
            <a:r>
              <a:rPr lang="en-US" sz="8000" dirty="0"/>
              <a:t> </a:t>
            </a:r>
            <a:r>
              <a:rPr lang="en-US" sz="8000" dirty="0" err="1"/>
              <a:t>Sociais</a:t>
            </a:r>
            <a:r>
              <a:rPr lang="en-US" sz="8000" dirty="0"/>
              <a:t>”, </a:t>
            </a:r>
            <a:r>
              <a:rPr lang="en-US" sz="8000" dirty="0" err="1"/>
              <a:t>empregam</a:t>
            </a:r>
            <a:r>
              <a:rPr lang="en-US" sz="8000" dirty="0"/>
              <a:t> </a:t>
            </a:r>
            <a:r>
              <a:rPr lang="en-US" sz="8000" dirty="0" err="1"/>
              <a:t>abordagens</a:t>
            </a:r>
            <a:r>
              <a:rPr lang="en-US" sz="8000" dirty="0"/>
              <a:t> </a:t>
            </a:r>
            <a:r>
              <a:rPr lang="en-US" sz="8000" dirty="0" err="1"/>
              <a:t>metodológicas</a:t>
            </a:r>
            <a:r>
              <a:rPr lang="en-US" sz="8000" dirty="0"/>
              <a:t> </a:t>
            </a:r>
            <a:r>
              <a:rPr lang="en-US" sz="8000" dirty="0" err="1"/>
              <a:t>que</a:t>
            </a:r>
            <a:r>
              <a:rPr lang="en-US" sz="8000" dirty="0"/>
              <a:t> </a:t>
            </a:r>
            <a:r>
              <a:rPr lang="en-US" sz="8000" dirty="0" err="1"/>
              <a:t>favorecem</a:t>
            </a:r>
            <a:r>
              <a:rPr lang="en-US" sz="8000" dirty="0"/>
              <a:t> o </a:t>
            </a:r>
            <a:r>
              <a:rPr lang="en-US" sz="8000" dirty="0" err="1"/>
              <a:t>levantamento</a:t>
            </a:r>
            <a:r>
              <a:rPr lang="en-US" sz="8000" dirty="0"/>
              <a:t> de </a:t>
            </a:r>
            <a:r>
              <a:rPr lang="en-US" sz="8000" dirty="0" err="1"/>
              <a:t>informações</a:t>
            </a:r>
            <a:r>
              <a:rPr lang="en-US" sz="8000" dirty="0"/>
              <a:t> </a:t>
            </a:r>
            <a:r>
              <a:rPr lang="en-US" sz="8000" dirty="0" err="1"/>
              <a:t>sobre</a:t>
            </a:r>
            <a:r>
              <a:rPr lang="en-US" sz="8000" dirty="0"/>
              <a:t> </a:t>
            </a:r>
            <a:r>
              <a:rPr lang="en-US" sz="8000" dirty="0" err="1"/>
              <a:t>os</a:t>
            </a:r>
            <a:r>
              <a:rPr lang="en-US" sz="8000" dirty="0"/>
              <a:t> </a:t>
            </a:r>
            <a:r>
              <a:rPr lang="en-US" sz="8000" dirty="0" err="1"/>
              <a:t>papéis</a:t>
            </a:r>
            <a:r>
              <a:rPr lang="en-US" sz="8000" dirty="0"/>
              <a:t> dos </a:t>
            </a:r>
            <a:r>
              <a:rPr lang="en-US" sz="8000" dirty="0" err="1"/>
              <a:t>homens</a:t>
            </a:r>
            <a:r>
              <a:rPr lang="en-US" sz="8000" dirty="0"/>
              <a:t> e das </a:t>
            </a:r>
            <a:r>
              <a:rPr lang="en-US" sz="8000" dirty="0" err="1"/>
              <a:t>mulheres</a:t>
            </a:r>
            <a:r>
              <a:rPr lang="en-US" sz="8000" dirty="0"/>
              <a:t> </a:t>
            </a:r>
            <a:r>
              <a:rPr lang="en-US" sz="8000" dirty="0" err="1"/>
              <a:t>dentro</a:t>
            </a:r>
            <a:r>
              <a:rPr lang="en-US" sz="8000" dirty="0"/>
              <a:t> as </a:t>
            </a:r>
            <a:r>
              <a:rPr lang="en-US" sz="8000" dirty="0" err="1"/>
              <a:t>cadeias</a:t>
            </a:r>
            <a:r>
              <a:rPr lang="en-US" sz="8000" dirty="0"/>
              <a:t> </a:t>
            </a:r>
            <a:r>
              <a:rPr lang="en-US" sz="8000" dirty="0" err="1"/>
              <a:t>produtivas</a:t>
            </a:r>
            <a:r>
              <a:rPr lang="en-US" sz="8000" dirty="0"/>
              <a:t>. </a:t>
            </a:r>
            <a:r>
              <a:rPr lang="en-US" sz="8000" dirty="0" err="1"/>
              <a:t>Possibilitam</a:t>
            </a:r>
            <a:r>
              <a:rPr lang="en-US" sz="8000" dirty="0"/>
              <a:t> </a:t>
            </a:r>
            <a:r>
              <a:rPr lang="en-US" sz="8000" dirty="0" err="1"/>
              <a:t>perceber</a:t>
            </a:r>
            <a:r>
              <a:rPr lang="en-US" sz="8000" dirty="0"/>
              <a:t> as </a:t>
            </a:r>
            <a:r>
              <a:rPr lang="en-US" sz="8000" dirty="0" err="1"/>
              <a:t>dinâmicas</a:t>
            </a:r>
            <a:r>
              <a:rPr lang="en-US" sz="8000" dirty="0"/>
              <a:t> </a:t>
            </a:r>
            <a:r>
              <a:rPr lang="en-US" sz="8000" dirty="0" err="1"/>
              <a:t>que</a:t>
            </a:r>
            <a:r>
              <a:rPr lang="en-US" sz="8000" dirty="0"/>
              <a:t> as </a:t>
            </a:r>
            <a:r>
              <a:rPr lang="en-US" sz="8000" dirty="0" err="1"/>
              <a:t>atividades</a:t>
            </a:r>
            <a:r>
              <a:rPr lang="en-US" sz="8000" dirty="0"/>
              <a:t> </a:t>
            </a:r>
            <a:r>
              <a:rPr lang="en-US" sz="8000" dirty="0" err="1"/>
              <a:t>agroextrativistas</a:t>
            </a:r>
            <a:r>
              <a:rPr lang="en-US" sz="8000" dirty="0"/>
              <a:t> </a:t>
            </a:r>
            <a:r>
              <a:rPr lang="en-US" sz="8000" dirty="0" err="1"/>
              <a:t>provocam</a:t>
            </a:r>
            <a:r>
              <a:rPr lang="en-US" sz="8000" dirty="0"/>
              <a:t> </a:t>
            </a:r>
            <a:r>
              <a:rPr lang="en-US" sz="8000" dirty="0" err="1"/>
              <a:t>nas</a:t>
            </a:r>
            <a:r>
              <a:rPr lang="en-US" sz="8000" dirty="0"/>
              <a:t> </a:t>
            </a:r>
            <a:r>
              <a:rPr lang="en-US" sz="8000" dirty="0" err="1"/>
              <a:t>famílias</a:t>
            </a:r>
            <a:r>
              <a:rPr lang="en-US" sz="8000" dirty="0"/>
              <a:t>, </a:t>
            </a:r>
            <a:r>
              <a:rPr lang="en-US" sz="8000" dirty="0" err="1"/>
              <a:t>tanto</a:t>
            </a:r>
            <a:r>
              <a:rPr lang="en-US" sz="8000" dirty="0"/>
              <a:t> </a:t>
            </a:r>
            <a:r>
              <a:rPr lang="en-US" sz="8000" dirty="0" err="1"/>
              <a:t>em</a:t>
            </a:r>
            <a:r>
              <a:rPr lang="en-US" sz="8000" dirty="0"/>
              <a:t> </a:t>
            </a:r>
            <a:r>
              <a:rPr lang="en-US" sz="8000" dirty="0" err="1"/>
              <a:t>termos</a:t>
            </a:r>
            <a:r>
              <a:rPr lang="en-US" sz="8000" dirty="0"/>
              <a:t> </a:t>
            </a:r>
            <a:r>
              <a:rPr lang="en-US" sz="8000" dirty="0" err="1"/>
              <a:t>monetários</a:t>
            </a:r>
            <a:r>
              <a:rPr lang="en-US" sz="8000" dirty="0"/>
              <a:t> (</a:t>
            </a:r>
            <a:r>
              <a:rPr lang="en-US" sz="8000" dirty="0" err="1"/>
              <a:t>gestão</a:t>
            </a:r>
            <a:r>
              <a:rPr lang="en-US" sz="8000" dirty="0"/>
              <a:t> da </a:t>
            </a:r>
            <a:r>
              <a:rPr lang="en-US" sz="8000" dirty="0" err="1"/>
              <a:t>renda</a:t>
            </a:r>
            <a:r>
              <a:rPr lang="en-US" sz="8000" dirty="0"/>
              <a:t>) </a:t>
            </a:r>
            <a:r>
              <a:rPr lang="en-US" sz="8000" dirty="0" err="1"/>
              <a:t>quanto</a:t>
            </a:r>
            <a:r>
              <a:rPr lang="en-US" sz="8000" dirty="0"/>
              <a:t> </a:t>
            </a:r>
            <a:r>
              <a:rPr lang="en-US" sz="8000" dirty="0" err="1"/>
              <a:t>em</a:t>
            </a:r>
            <a:r>
              <a:rPr lang="en-US" sz="8000" dirty="0"/>
              <a:t> </a:t>
            </a:r>
            <a:r>
              <a:rPr lang="en-US" sz="8000" dirty="0" err="1"/>
              <a:t>termos</a:t>
            </a:r>
            <a:r>
              <a:rPr lang="en-US" sz="8000" dirty="0"/>
              <a:t> </a:t>
            </a:r>
            <a:r>
              <a:rPr lang="en-US" sz="8000" dirty="0" err="1"/>
              <a:t>sociais</a:t>
            </a:r>
            <a:r>
              <a:rPr lang="en-US" sz="8000" dirty="0"/>
              <a:t> (</a:t>
            </a:r>
            <a:r>
              <a:rPr lang="en-US" sz="8000" dirty="0" err="1"/>
              <a:t>divisão</a:t>
            </a:r>
            <a:r>
              <a:rPr lang="en-US" sz="8000" dirty="0"/>
              <a:t> de </a:t>
            </a:r>
            <a:r>
              <a:rPr lang="en-US" sz="8000" dirty="0" err="1"/>
              <a:t>tarefas</a:t>
            </a:r>
            <a:r>
              <a:rPr lang="en-US" sz="8000" dirty="0"/>
              <a:t>, </a:t>
            </a:r>
            <a:r>
              <a:rPr lang="en-US" sz="8000" dirty="0" err="1"/>
              <a:t>uso</a:t>
            </a:r>
            <a:r>
              <a:rPr lang="en-US" sz="8000" dirty="0"/>
              <a:t> dos tempos, </a:t>
            </a:r>
            <a:r>
              <a:rPr lang="en-US" sz="8000" dirty="0" err="1"/>
              <a:t>relação</a:t>
            </a:r>
            <a:r>
              <a:rPr lang="en-US" sz="8000" dirty="0"/>
              <a:t> entre </a:t>
            </a:r>
            <a:r>
              <a:rPr lang="en-US" sz="8000" dirty="0" err="1"/>
              <a:t>trabalhos</a:t>
            </a:r>
            <a:r>
              <a:rPr lang="en-US" sz="8000" dirty="0"/>
              <a:t> </a:t>
            </a:r>
            <a:r>
              <a:rPr lang="en-US" sz="8000" dirty="0" err="1"/>
              <a:t>realizados</a:t>
            </a:r>
            <a:r>
              <a:rPr lang="en-US" sz="8000" dirty="0"/>
              <a:t> </a:t>
            </a:r>
            <a:r>
              <a:rPr lang="en-US" sz="8000" dirty="0" err="1"/>
              <a:t>nos</a:t>
            </a:r>
            <a:r>
              <a:rPr lang="en-US" sz="8000" dirty="0"/>
              <a:t> </a:t>
            </a:r>
            <a:r>
              <a:rPr lang="en-US" sz="8000" dirty="0" err="1"/>
              <a:t>campos</a:t>
            </a:r>
            <a:r>
              <a:rPr lang="en-US" sz="8000" dirty="0"/>
              <a:t> </a:t>
            </a:r>
            <a:r>
              <a:rPr lang="en-US" sz="8000" dirty="0" err="1"/>
              <a:t>produtivos</a:t>
            </a:r>
            <a:r>
              <a:rPr lang="en-US" sz="8000" dirty="0"/>
              <a:t> e </a:t>
            </a:r>
            <a:r>
              <a:rPr lang="en-US" sz="8000" dirty="0" err="1"/>
              <a:t>reprodutivos</a:t>
            </a:r>
            <a:r>
              <a:rPr lang="en-US" sz="8000" dirty="0"/>
              <a:t>, etc.); (v) A </a:t>
            </a:r>
            <a:r>
              <a:rPr lang="en-US" sz="8000" dirty="0" err="1"/>
              <a:t>valorização</a:t>
            </a:r>
            <a:r>
              <a:rPr lang="en-US" sz="8000" dirty="0"/>
              <a:t> das “</a:t>
            </a:r>
            <a:r>
              <a:rPr lang="en-US" sz="8000" dirty="0" err="1"/>
              <a:t>cooperativas</a:t>
            </a:r>
            <a:r>
              <a:rPr lang="en-US" sz="8000" dirty="0"/>
              <a:t>”, </a:t>
            </a:r>
            <a:r>
              <a:rPr lang="en-US" sz="8000" dirty="0" err="1"/>
              <a:t>muitas</a:t>
            </a:r>
            <a:r>
              <a:rPr lang="en-US" sz="8000" dirty="0"/>
              <a:t> das </a:t>
            </a:r>
            <a:r>
              <a:rPr lang="en-US" sz="8000" dirty="0" err="1"/>
              <a:t>quais</a:t>
            </a:r>
            <a:r>
              <a:rPr lang="en-US" sz="8000" dirty="0"/>
              <a:t> tem </a:t>
            </a:r>
            <a:r>
              <a:rPr lang="en-US" sz="8000" dirty="0" err="1"/>
              <a:t>uma</a:t>
            </a:r>
            <a:r>
              <a:rPr lang="en-US" sz="8000" dirty="0"/>
              <a:t> </a:t>
            </a:r>
            <a:r>
              <a:rPr lang="en-US" sz="8000" dirty="0" err="1"/>
              <a:t>participação</a:t>
            </a:r>
            <a:r>
              <a:rPr lang="en-US" sz="8000" dirty="0"/>
              <a:t> </a:t>
            </a:r>
            <a:r>
              <a:rPr lang="en-US" sz="8000" dirty="0" err="1"/>
              <a:t>expressiva</a:t>
            </a:r>
            <a:r>
              <a:rPr lang="en-US" sz="8000" dirty="0"/>
              <a:t> das </a:t>
            </a:r>
            <a:r>
              <a:rPr lang="en-US" sz="8000" dirty="0" err="1"/>
              <a:t>mulheres</a:t>
            </a:r>
            <a:r>
              <a:rPr lang="en-US" sz="8000" dirty="0"/>
              <a:t> (ex: COOPAB, COOPAVI/ MG)</a:t>
            </a:r>
          </a:p>
          <a:p>
            <a:pPr marL="0" lvl="1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345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3"/>
                </a:solidFill>
              </a:rPr>
              <a:t>FORTALEZAS DOS PROJETOS: “PORTAS DE ENTRADA” PARA A PERSPECTIVA DE GÊNERO</a:t>
            </a:r>
            <a:endParaRPr lang="en-US" sz="2800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346" y="162158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/>
              <a:t>2</a:t>
            </a:r>
            <a:r>
              <a:rPr lang="en-US" sz="2000" b="1" dirty="0">
                <a:solidFill>
                  <a:srgbClr val="000090"/>
                </a:solidFill>
              </a:rPr>
              <a:t>. </a:t>
            </a:r>
            <a:r>
              <a:rPr lang="en-US" sz="2000" b="1" u="sng" dirty="0" err="1">
                <a:solidFill>
                  <a:srgbClr val="000090"/>
                </a:solidFill>
              </a:rPr>
              <a:t>Estratégias</a:t>
            </a:r>
            <a:r>
              <a:rPr lang="en-US" sz="2000" b="1" u="sng" dirty="0">
                <a:solidFill>
                  <a:srgbClr val="000090"/>
                </a:solidFill>
              </a:rPr>
              <a:t> </a:t>
            </a:r>
            <a:r>
              <a:rPr lang="en-US" sz="2000" b="1" u="sng" dirty="0" err="1">
                <a:solidFill>
                  <a:srgbClr val="000090"/>
                </a:solidFill>
              </a:rPr>
              <a:t>que</a:t>
            </a:r>
            <a:r>
              <a:rPr lang="en-US" sz="2000" b="1" u="sng" dirty="0">
                <a:solidFill>
                  <a:srgbClr val="000090"/>
                </a:solidFill>
              </a:rPr>
              <a:t> </a:t>
            </a:r>
            <a:r>
              <a:rPr lang="en-US" sz="2000" b="1" u="sng" dirty="0" err="1">
                <a:solidFill>
                  <a:srgbClr val="000090"/>
                </a:solidFill>
              </a:rPr>
              <a:t>ressaltam</a:t>
            </a:r>
            <a:r>
              <a:rPr lang="en-US" sz="2000" b="1" u="sng" dirty="0">
                <a:solidFill>
                  <a:srgbClr val="000090"/>
                </a:solidFill>
              </a:rPr>
              <a:t> a “</a:t>
            </a:r>
            <a:r>
              <a:rPr lang="en-US" sz="2000" b="1" u="sng" dirty="0" err="1">
                <a:solidFill>
                  <a:srgbClr val="000090"/>
                </a:solidFill>
              </a:rPr>
              <a:t>inclusão</a:t>
            </a:r>
            <a:r>
              <a:rPr lang="en-US" sz="2000" b="1" u="sng" dirty="0">
                <a:solidFill>
                  <a:srgbClr val="000090"/>
                </a:solidFill>
              </a:rPr>
              <a:t>” (e </a:t>
            </a:r>
            <a:r>
              <a:rPr lang="en-US" sz="2000" b="1" u="sng" dirty="0" err="1">
                <a:solidFill>
                  <a:srgbClr val="000090"/>
                </a:solidFill>
              </a:rPr>
              <a:t>empoderamento</a:t>
            </a:r>
            <a:r>
              <a:rPr lang="en-US" sz="2000" b="1" u="sng" dirty="0">
                <a:solidFill>
                  <a:srgbClr val="000090"/>
                </a:solidFill>
              </a:rPr>
              <a:t>) das </a:t>
            </a:r>
            <a:r>
              <a:rPr lang="en-US" sz="2000" b="1" u="sng" dirty="0" err="1">
                <a:solidFill>
                  <a:srgbClr val="000090"/>
                </a:solidFill>
              </a:rPr>
              <a:t>mulheres</a:t>
            </a:r>
            <a:endParaRPr lang="en-US" sz="2000" b="1" u="sng" dirty="0">
              <a:solidFill>
                <a:srgbClr val="000090"/>
              </a:solidFill>
            </a:endParaRPr>
          </a:p>
          <a:p>
            <a:pPr marL="0" lvl="1" indent="0">
              <a:buNone/>
            </a:pPr>
            <a:r>
              <a:rPr lang="en-US" sz="2000" b="1" dirty="0">
                <a:solidFill>
                  <a:srgbClr val="000090"/>
                </a:solidFill>
              </a:rPr>
              <a:t>	e) Ex: </a:t>
            </a:r>
            <a:r>
              <a:rPr lang="en-US" sz="2000" b="1" dirty="0" err="1">
                <a:solidFill>
                  <a:srgbClr val="000090"/>
                </a:solidFill>
              </a:rPr>
              <a:t>Projeto</a:t>
            </a:r>
            <a:r>
              <a:rPr lang="en-US" sz="2000" b="1" dirty="0">
                <a:solidFill>
                  <a:srgbClr val="000090"/>
                </a:solidFill>
              </a:rPr>
              <a:t> “</a:t>
            </a:r>
            <a:r>
              <a:rPr lang="en-US" sz="2000" b="1" dirty="0" err="1">
                <a:solidFill>
                  <a:srgbClr val="000090"/>
                </a:solidFill>
              </a:rPr>
              <a:t>Produção</a:t>
            </a:r>
            <a:r>
              <a:rPr lang="en-US" sz="2000" b="1" dirty="0">
                <a:solidFill>
                  <a:srgbClr val="000090"/>
                </a:solidFill>
              </a:rPr>
              <a:t> de </a:t>
            </a:r>
            <a:r>
              <a:rPr lang="en-US" sz="2000" b="1" dirty="0" err="1">
                <a:solidFill>
                  <a:srgbClr val="000090"/>
                </a:solidFill>
              </a:rPr>
              <a:t>Carvão</a:t>
            </a:r>
            <a:r>
              <a:rPr lang="en-US" sz="2000" b="1" dirty="0">
                <a:solidFill>
                  <a:srgbClr val="000090"/>
                </a:solidFill>
              </a:rPr>
              <a:t> Vegetal de </a:t>
            </a:r>
            <a:r>
              <a:rPr lang="en-US" sz="2000" b="1" dirty="0" err="1">
                <a:solidFill>
                  <a:srgbClr val="000090"/>
                </a:solidFill>
              </a:rPr>
              <a:t>Biomassa</a:t>
            </a:r>
            <a:r>
              <a:rPr lang="en-US" sz="2000" b="1" dirty="0">
                <a:solidFill>
                  <a:srgbClr val="000090"/>
                </a:solidFill>
              </a:rPr>
              <a:t> </a:t>
            </a:r>
            <a:r>
              <a:rPr lang="en-US" sz="2000" b="1" dirty="0" err="1">
                <a:solidFill>
                  <a:srgbClr val="000090"/>
                </a:solidFill>
              </a:rPr>
              <a:t>Renovável</a:t>
            </a:r>
            <a:r>
              <a:rPr lang="en-US" sz="2000" b="1" dirty="0">
                <a:solidFill>
                  <a:srgbClr val="000090"/>
                </a:solidFill>
              </a:rPr>
              <a:t> </a:t>
            </a:r>
            <a:r>
              <a:rPr lang="en-US" sz="2000" b="1" dirty="0" err="1">
                <a:solidFill>
                  <a:srgbClr val="000090"/>
                </a:solidFill>
              </a:rPr>
              <a:t>para</a:t>
            </a:r>
            <a:r>
              <a:rPr lang="en-US" sz="2000" b="1" dirty="0">
                <a:solidFill>
                  <a:srgbClr val="000090"/>
                </a:solidFill>
              </a:rPr>
              <a:t> a </a:t>
            </a:r>
            <a:r>
              <a:rPr lang="en-US" sz="2000" b="1" dirty="0" err="1">
                <a:solidFill>
                  <a:srgbClr val="000090"/>
                </a:solidFill>
              </a:rPr>
              <a:t>Industria</a:t>
            </a:r>
            <a:r>
              <a:rPr lang="en-US" sz="2000" b="1" dirty="0">
                <a:solidFill>
                  <a:srgbClr val="000090"/>
                </a:solidFill>
              </a:rPr>
              <a:t> </a:t>
            </a:r>
            <a:r>
              <a:rPr lang="en-US" sz="2000" b="1" dirty="0" err="1">
                <a:solidFill>
                  <a:srgbClr val="000090"/>
                </a:solidFill>
              </a:rPr>
              <a:t>Siderúrgia</a:t>
            </a:r>
            <a:r>
              <a:rPr lang="en-US" sz="2000" b="1" dirty="0">
                <a:solidFill>
                  <a:srgbClr val="000090"/>
                </a:solidFill>
              </a:rPr>
              <a:t> no </a:t>
            </a:r>
            <a:r>
              <a:rPr lang="en-US" sz="2000" b="1" dirty="0" err="1">
                <a:solidFill>
                  <a:srgbClr val="000090"/>
                </a:solidFill>
              </a:rPr>
              <a:t>Brasil</a:t>
            </a:r>
            <a:r>
              <a:rPr lang="en-US" sz="2000" b="1" dirty="0">
                <a:solidFill>
                  <a:srgbClr val="000090"/>
                </a:solidFill>
              </a:rPr>
              <a:t>”: BRA/14/G31: </a:t>
            </a:r>
            <a:r>
              <a:rPr lang="en-US" sz="2000" b="1" dirty="0"/>
              <a:t>(</a:t>
            </a:r>
            <a:r>
              <a:rPr lang="en-US" sz="2000" b="1" dirty="0" err="1"/>
              <a:t>i</a:t>
            </a:r>
            <a:r>
              <a:rPr lang="en-US" sz="2000" b="1" dirty="0"/>
              <a:t>) </a:t>
            </a:r>
            <a:r>
              <a:rPr lang="es-ES" sz="2000" dirty="0" err="1"/>
              <a:t>contratação</a:t>
            </a:r>
            <a:r>
              <a:rPr lang="es-ES" sz="2000" dirty="0"/>
              <a:t> de </a:t>
            </a:r>
            <a:r>
              <a:rPr lang="es-ES" sz="2000" dirty="0" err="1"/>
              <a:t>uma</a:t>
            </a:r>
            <a:r>
              <a:rPr lang="es-ES" sz="2000" dirty="0"/>
              <a:t> </a:t>
            </a:r>
            <a:r>
              <a:rPr lang="es-ES" sz="2000" dirty="0" err="1"/>
              <a:t>Consultoria</a:t>
            </a:r>
            <a:r>
              <a:rPr lang="es-ES" sz="2000" dirty="0"/>
              <a:t> para </a:t>
            </a:r>
            <a:r>
              <a:rPr lang="es-ES" sz="2000" dirty="0" err="1"/>
              <a:t>análise</a:t>
            </a:r>
            <a:r>
              <a:rPr lang="es-ES" sz="2000" dirty="0"/>
              <a:t> do estado da arte de </a:t>
            </a:r>
            <a:r>
              <a:rPr lang="es-ES" sz="2000" dirty="0" err="1"/>
              <a:t>cadeias</a:t>
            </a:r>
            <a:r>
              <a:rPr lang="es-ES" sz="2000" dirty="0"/>
              <a:t> de </a:t>
            </a:r>
            <a:r>
              <a:rPr lang="es-ES" sz="2000" dirty="0" err="1"/>
              <a:t>produção</a:t>
            </a:r>
            <a:r>
              <a:rPr lang="es-ES" sz="2000" dirty="0"/>
              <a:t> de </a:t>
            </a:r>
            <a:r>
              <a:rPr lang="es-ES" sz="2000" dirty="0" err="1"/>
              <a:t>carvão</a:t>
            </a:r>
            <a:r>
              <a:rPr lang="es-ES" sz="2000" dirty="0"/>
              <a:t> vegetal, que </a:t>
            </a:r>
            <a:r>
              <a:rPr lang="es-ES" sz="2000" dirty="0" err="1"/>
              <a:t>conseguiu</a:t>
            </a:r>
            <a:r>
              <a:rPr lang="es-ES" sz="2000" dirty="0"/>
              <a:t> levantar algunas </a:t>
            </a:r>
            <a:r>
              <a:rPr lang="es-ES" sz="2000" dirty="0" err="1"/>
              <a:t>informações</a:t>
            </a:r>
            <a:r>
              <a:rPr lang="es-ES" sz="2000" dirty="0"/>
              <a:t> sobre a </a:t>
            </a:r>
            <a:r>
              <a:rPr lang="es-ES" sz="2000" dirty="0" err="1"/>
              <a:t>participação</a:t>
            </a:r>
            <a:r>
              <a:rPr lang="es-ES" sz="2000" dirty="0"/>
              <a:t> das </a:t>
            </a:r>
            <a:r>
              <a:rPr lang="es-ES" sz="2000" dirty="0" err="1"/>
              <a:t>mulheres</a:t>
            </a:r>
            <a:r>
              <a:rPr lang="es-ES" sz="2000" dirty="0"/>
              <a:t> </a:t>
            </a:r>
            <a:r>
              <a:rPr lang="es-ES" sz="2000" dirty="0" err="1"/>
              <a:t>nas</a:t>
            </a:r>
            <a:r>
              <a:rPr lang="es-ES" sz="2000" dirty="0"/>
              <a:t> </a:t>
            </a:r>
            <a:r>
              <a:rPr lang="es-ES" sz="2000" dirty="0" err="1"/>
              <a:t>mesmas</a:t>
            </a:r>
            <a:r>
              <a:rPr lang="es-ES" sz="2000" dirty="0"/>
              <a:t> e </a:t>
            </a:r>
            <a:r>
              <a:rPr lang="es-ES" sz="2000" dirty="0" err="1"/>
              <a:t>apresentar</a:t>
            </a:r>
            <a:r>
              <a:rPr lang="es-ES" sz="2000" dirty="0"/>
              <a:t> </a:t>
            </a:r>
            <a:r>
              <a:rPr lang="es-ES" sz="2000" dirty="0" err="1"/>
              <a:t>alguns</a:t>
            </a:r>
            <a:r>
              <a:rPr lang="es-ES" sz="2000" dirty="0"/>
              <a:t> resultados </a:t>
            </a:r>
            <a:r>
              <a:rPr lang="es-ES" sz="2000" dirty="0" err="1"/>
              <a:t>desta</a:t>
            </a:r>
            <a:r>
              <a:rPr lang="es-ES" sz="2000" dirty="0"/>
              <a:t> </a:t>
            </a:r>
            <a:r>
              <a:rPr lang="es-ES" sz="2000" dirty="0" err="1"/>
              <a:t>análise</a:t>
            </a:r>
            <a:r>
              <a:rPr lang="es-ES" sz="2000" dirty="0"/>
              <a:t> </a:t>
            </a:r>
            <a:r>
              <a:rPr lang="es-ES" sz="2000" dirty="0" err="1"/>
              <a:t>em</a:t>
            </a:r>
            <a:r>
              <a:rPr lang="es-ES" sz="2000" dirty="0"/>
              <a:t> </a:t>
            </a:r>
            <a:r>
              <a:rPr lang="es-ES" sz="2000" dirty="0" err="1"/>
              <a:t>três</a:t>
            </a:r>
            <a:r>
              <a:rPr lang="es-ES" sz="2000" dirty="0"/>
              <a:t> </a:t>
            </a:r>
            <a:r>
              <a:rPr lang="es-ES" sz="2000" dirty="0" err="1"/>
              <a:t>produtos</a:t>
            </a:r>
            <a:r>
              <a:rPr lang="es-ES" sz="2000" dirty="0"/>
              <a:t> (RAAD, </a:t>
            </a:r>
            <a:r>
              <a:rPr lang="es-ES" sz="2000" dirty="0" err="1"/>
              <a:t>Túlio</a:t>
            </a:r>
            <a:r>
              <a:rPr lang="es-ES" sz="2000" dirty="0"/>
              <a:t> </a:t>
            </a:r>
            <a:r>
              <a:rPr lang="es-ES" sz="2000" dirty="0" err="1"/>
              <a:t>Jardim</a:t>
            </a:r>
            <a:r>
              <a:rPr lang="es-ES" sz="2000" dirty="0"/>
              <a:t>, </a:t>
            </a:r>
            <a:r>
              <a:rPr lang="es-ES" sz="2000" dirty="0" err="1"/>
              <a:t>Produtos</a:t>
            </a:r>
            <a:r>
              <a:rPr lang="es-ES" sz="2000" dirty="0"/>
              <a:t> 2, 3 &amp; 4/ </a:t>
            </a:r>
            <a:r>
              <a:rPr lang="es-ES" sz="2000" dirty="0" err="1"/>
              <a:t>fevereiro</a:t>
            </a:r>
            <a:r>
              <a:rPr lang="es-ES" sz="2000" dirty="0"/>
              <a:t> e abril de 2018); (ii) </a:t>
            </a:r>
            <a:r>
              <a:rPr lang="en-US" sz="2000" dirty="0" err="1"/>
              <a:t>Tática</a:t>
            </a:r>
            <a:r>
              <a:rPr lang="en-US" sz="2000" dirty="0"/>
              <a:t> de </a:t>
            </a:r>
            <a:r>
              <a:rPr lang="en-US" sz="2000" dirty="0" err="1"/>
              <a:t>convencimento</a:t>
            </a:r>
            <a:r>
              <a:rPr lang="en-US" sz="2000" dirty="0"/>
              <a:t> do </a:t>
            </a:r>
            <a:r>
              <a:rPr lang="en-US" sz="2000" dirty="0" err="1"/>
              <a:t>universo</a:t>
            </a:r>
            <a:r>
              <a:rPr lang="en-US" sz="2000" dirty="0"/>
              <a:t> </a:t>
            </a:r>
            <a:r>
              <a:rPr lang="en-US" sz="2000" dirty="0" err="1"/>
              <a:t>Empresarial</a:t>
            </a:r>
            <a:r>
              <a:rPr lang="en-US" sz="2000" dirty="0"/>
              <a:t>  a </a:t>
            </a:r>
            <a:r>
              <a:rPr lang="en-US" sz="2000" dirty="0" err="1"/>
              <a:t>partir</a:t>
            </a:r>
            <a:r>
              <a:rPr lang="en-US" sz="2000" dirty="0"/>
              <a:t> do</a:t>
            </a:r>
            <a:r>
              <a:rPr lang="en-US" sz="2000" b="1" dirty="0"/>
              <a:t> </a:t>
            </a:r>
            <a:r>
              <a:rPr lang="es-ES" sz="2000" dirty="0"/>
              <a:t>registro e </a:t>
            </a:r>
            <a:r>
              <a:rPr lang="es-ES" sz="2000" dirty="0" err="1"/>
              <a:t>sistematização</a:t>
            </a:r>
            <a:r>
              <a:rPr lang="es-ES" sz="2000" dirty="0"/>
              <a:t> das </a:t>
            </a:r>
            <a:r>
              <a:rPr lang="es-ES" sz="2000" dirty="0" err="1"/>
              <a:t>experiências</a:t>
            </a:r>
            <a:r>
              <a:rPr lang="es-ES" sz="2000" dirty="0"/>
              <a:t> protagonizadas pelas </a:t>
            </a:r>
            <a:r>
              <a:rPr lang="es-ES" sz="2000" dirty="0" err="1"/>
              <a:t>mulheres</a:t>
            </a:r>
            <a:r>
              <a:rPr lang="es-ES" sz="2000" dirty="0"/>
              <a:t> como </a:t>
            </a:r>
            <a:r>
              <a:rPr lang="es-ES" sz="2000" dirty="0" err="1"/>
              <a:t>uma</a:t>
            </a:r>
            <a:r>
              <a:rPr lang="es-ES" sz="2000" dirty="0"/>
              <a:t> forma de “convencer as empresas” da relevancia de </a:t>
            </a:r>
            <a:r>
              <a:rPr lang="es-ES" sz="2000" dirty="0" err="1"/>
              <a:t>trabalho</a:t>
            </a:r>
            <a:r>
              <a:rPr lang="es-ES" sz="2000" dirty="0"/>
              <a:t> </a:t>
            </a:r>
            <a:r>
              <a:rPr lang="es-ES" sz="2000" dirty="0" err="1"/>
              <a:t>com</a:t>
            </a:r>
            <a:r>
              <a:rPr lang="es-ES" sz="2000" dirty="0"/>
              <a:t> </a:t>
            </a:r>
            <a:r>
              <a:rPr lang="es-ES" sz="2000" dirty="0" err="1"/>
              <a:t>questões</a:t>
            </a:r>
            <a:r>
              <a:rPr lang="es-ES" sz="2000" dirty="0"/>
              <a:t> de </a:t>
            </a:r>
            <a:r>
              <a:rPr lang="es-ES" sz="2000" dirty="0" err="1"/>
              <a:t>gênero</a:t>
            </a:r>
            <a:r>
              <a:rPr lang="es-ES" sz="2000" dirty="0"/>
              <a:t> e dos </a:t>
            </a:r>
            <a:r>
              <a:rPr lang="es-ES" sz="2000" dirty="0" err="1"/>
              <a:t>ganhos</a:t>
            </a:r>
            <a:r>
              <a:rPr lang="es-ES" sz="2000" dirty="0"/>
              <a:t> asociados </a:t>
            </a:r>
            <a:r>
              <a:rPr lang="es-ES" sz="2000" dirty="0" err="1"/>
              <a:t>à</a:t>
            </a:r>
            <a:r>
              <a:rPr lang="es-ES" sz="2000" dirty="0"/>
              <a:t> </a:t>
            </a:r>
            <a:r>
              <a:rPr lang="es-ES" sz="2000" dirty="0" err="1"/>
              <a:t>sua</a:t>
            </a:r>
            <a:r>
              <a:rPr lang="es-ES" sz="2000" dirty="0"/>
              <a:t> </a:t>
            </a:r>
            <a:r>
              <a:rPr lang="es-ES" sz="2000" dirty="0" err="1"/>
              <a:t>incorporação</a:t>
            </a:r>
            <a:r>
              <a:rPr lang="es-ES" sz="2000" dirty="0"/>
              <a:t> </a:t>
            </a:r>
            <a:r>
              <a:rPr lang="es-ES" sz="2000" dirty="0" err="1"/>
              <a:t>na</a:t>
            </a:r>
            <a:r>
              <a:rPr lang="es-ES" sz="2000" dirty="0"/>
              <a:t> </a:t>
            </a:r>
            <a:r>
              <a:rPr lang="es-ES" sz="2000" dirty="0" err="1"/>
              <a:t>cadeia</a:t>
            </a:r>
            <a:r>
              <a:rPr lang="es-ES" sz="2000" dirty="0"/>
              <a:t> </a:t>
            </a:r>
            <a:r>
              <a:rPr lang="es-ES" sz="2000" dirty="0" err="1"/>
              <a:t>produtiva</a:t>
            </a:r>
            <a:r>
              <a:rPr lang="es-ES" sz="2000" dirty="0"/>
              <a:t> de </a:t>
            </a:r>
            <a:r>
              <a:rPr lang="es-ES" sz="2000" dirty="0" err="1"/>
              <a:t>carvão</a:t>
            </a:r>
            <a:r>
              <a:rPr lang="es-ES" sz="2000" dirty="0"/>
              <a:t> vegetal, </a:t>
            </a:r>
            <a:r>
              <a:rPr lang="es-ES" sz="2000" dirty="0" err="1"/>
              <a:t>enquanto</a:t>
            </a:r>
            <a:r>
              <a:rPr lang="es-ES" sz="2000" dirty="0"/>
              <a:t> </a:t>
            </a:r>
            <a:r>
              <a:rPr lang="es-ES" sz="2000" dirty="0" err="1"/>
              <a:t>um</a:t>
            </a:r>
            <a:r>
              <a:rPr lang="es-ES" sz="2000" dirty="0"/>
              <a:t> ato de </a:t>
            </a:r>
            <a:r>
              <a:rPr lang="es-ES" sz="2000" dirty="0" err="1"/>
              <a:t>responsabilidade</a:t>
            </a:r>
            <a:r>
              <a:rPr lang="es-ES" sz="2000" dirty="0"/>
              <a:t> social. A </a:t>
            </a:r>
            <a:r>
              <a:rPr lang="es-ES" sz="2000" dirty="0" err="1"/>
              <a:t>linha</a:t>
            </a:r>
            <a:r>
              <a:rPr lang="es-ES" sz="2000" dirty="0"/>
              <a:t> de </a:t>
            </a:r>
            <a:r>
              <a:rPr lang="es-ES" sz="2000" dirty="0" err="1"/>
              <a:t>argumentação</a:t>
            </a:r>
            <a:r>
              <a:rPr lang="es-ES" sz="2000" dirty="0"/>
              <a:t> está </a:t>
            </a:r>
            <a:r>
              <a:rPr lang="es-ES" sz="2000" dirty="0" err="1"/>
              <a:t>embasada</a:t>
            </a:r>
            <a:r>
              <a:rPr lang="es-ES" sz="2000" dirty="0"/>
              <a:t> </a:t>
            </a:r>
            <a:r>
              <a:rPr lang="es-ES" sz="2000" dirty="0" err="1"/>
              <a:t>na</a:t>
            </a:r>
            <a:r>
              <a:rPr lang="es-ES" sz="2000" dirty="0"/>
              <a:t> </a:t>
            </a:r>
            <a:r>
              <a:rPr lang="es-ES" sz="2000" dirty="0" err="1"/>
              <a:t>incumbência</a:t>
            </a:r>
            <a:r>
              <a:rPr lang="es-ES" sz="2000" dirty="0"/>
              <a:t> de </a:t>
            </a:r>
            <a:r>
              <a:rPr lang="es-ES" sz="2000" dirty="0" err="1"/>
              <a:t>comprovar</a:t>
            </a:r>
            <a:r>
              <a:rPr lang="es-ES" sz="2000" dirty="0"/>
              <a:t> a </a:t>
            </a:r>
            <a:r>
              <a:rPr lang="es-ES" sz="2000" dirty="0" err="1"/>
              <a:t>natureza</a:t>
            </a:r>
            <a:r>
              <a:rPr lang="es-ES" sz="2000" dirty="0"/>
              <a:t> dos </a:t>
            </a:r>
            <a:r>
              <a:rPr lang="es-ES" sz="2000" dirty="0" err="1"/>
              <a:t>benefícios</a:t>
            </a:r>
            <a:r>
              <a:rPr lang="es-ES" sz="2000" dirty="0"/>
              <a:t> que </a:t>
            </a:r>
            <a:r>
              <a:rPr lang="es-ES" sz="2000" dirty="0" err="1"/>
              <a:t>serão</a:t>
            </a:r>
            <a:r>
              <a:rPr lang="es-ES" sz="2000" dirty="0"/>
              <a:t> </a:t>
            </a:r>
            <a:r>
              <a:rPr lang="es-ES" sz="2000" dirty="0" err="1"/>
              <a:t>gerados</a:t>
            </a:r>
            <a:r>
              <a:rPr lang="es-ES" sz="2000" dirty="0"/>
              <a:t> para “os/as contratantes” </a:t>
            </a:r>
            <a:r>
              <a:rPr lang="es-ES" sz="2000" dirty="0" err="1"/>
              <a:t>quando</a:t>
            </a:r>
            <a:r>
              <a:rPr lang="es-ES" sz="2000" dirty="0"/>
              <a:t> a </a:t>
            </a:r>
            <a:r>
              <a:rPr lang="es-ES" sz="2000" dirty="0" err="1"/>
              <a:t>participação</a:t>
            </a:r>
            <a:r>
              <a:rPr lang="es-ES" sz="2000" dirty="0"/>
              <a:t> das </a:t>
            </a:r>
            <a:r>
              <a:rPr lang="es-ES" sz="2000" dirty="0" err="1"/>
              <a:t>mulheres</a:t>
            </a:r>
            <a:r>
              <a:rPr lang="es-ES" sz="2000" dirty="0"/>
              <a:t> é potencializada, </a:t>
            </a:r>
            <a:r>
              <a:rPr lang="es-ES" sz="2000" dirty="0" err="1"/>
              <a:t>benefícos</a:t>
            </a:r>
            <a:r>
              <a:rPr lang="es-ES" sz="2000" dirty="0"/>
              <a:t> que </a:t>
            </a:r>
            <a:r>
              <a:rPr lang="es-ES" sz="2000" dirty="0" err="1"/>
              <a:t>são</a:t>
            </a:r>
            <a:r>
              <a:rPr lang="es-ES" sz="2000" dirty="0"/>
              <a:t> </a:t>
            </a:r>
            <a:r>
              <a:rPr lang="es-ES" sz="2000" dirty="0" err="1"/>
              <a:t>co</a:t>
            </a:r>
            <a:r>
              <a:rPr lang="es-ES" sz="2000" dirty="0"/>
              <a:t>-relacionados </a:t>
            </a:r>
            <a:r>
              <a:rPr lang="es-ES" sz="2000" dirty="0" err="1"/>
              <a:t>com</a:t>
            </a:r>
            <a:r>
              <a:rPr lang="es-ES" sz="2000" dirty="0"/>
              <a:t> </a:t>
            </a:r>
            <a:r>
              <a:rPr lang="es-ES" sz="2000" dirty="0" err="1"/>
              <a:t>ganhos</a:t>
            </a:r>
            <a:r>
              <a:rPr lang="es-ES" sz="2000" dirty="0"/>
              <a:t> económicos e </a:t>
            </a:r>
            <a:r>
              <a:rPr lang="es-ES" sz="2000" dirty="0" err="1"/>
              <a:t>com</a:t>
            </a:r>
            <a:r>
              <a:rPr lang="es-ES" sz="2000" dirty="0"/>
              <a:t> o </a:t>
            </a:r>
            <a:r>
              <a:rPr lang="es-ES" sz="2000" dirty="0" err="1"/>
              <a:t>nível</a:t>
            </a:r>
            <a:r>
              <a:rPr lang="es-ES" sz="2000" dirty="0"/>
              <a:t> de eficiencia dos </a:t>
            </a:r>
            <a:r>
              <a:rPr lang="es-ES" sz="2000" dirty="0" err="1"/>
              <a:t>trabalhos</a:t>
            </a:r>
            <a:r>
              <a:rPr lang="es-ES" sz="2000" dirty="0"/>
              <a:t> realizados. 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4006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FRAGILIDADES IDENTIFICADAS NOS PROJETOS PARA INCORPORAÇÃO DO ENFOQUE DE GÊNERO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8000"/>
                </a:solidFill>
              </a:rPr>
              <a:t>1. MONITORAMENTO: (a) </a:t>
            </a:r>
            <a:r>
              <a:rPr lang="es-ES" sz="2000" b="1" dirty="0">
                <a:solidFill>
                  <a:srgbClr val="008000"/>
                </a:solidFill>
              </a:rPr>
              <a:t>O grande foco do sistema de </a:t>
            </a:r>
            <a:r>
              <a:rPr lang="es-ES" sz="2000" b="1" dirty="0" err="1">
                <a:solidFill>
                  <a:srgbClr val="008000"/>
                </a:solidFill>
              </a:rPr>
              <a:t>monitoramento</a:t>
            </a:r>
            <a:r>
              <a:rPr lang="es-ES" sz="2000" b="1" dirty="0">
                <a:solidFill>
                  <a:srgbClr val="008000"/>
                </a:solidFill>
              </a:rPr>
              <a:t> </a:t>
            </a:r>
            <a:r>
              <a:rPr lang="es-ES" sz="2000" b="1" dirty="0" err="1">
                <a:solidFill>
                  <a:srgbClr val="008000"/>
                </a:solidFill>
              </a:rPr>
              <a:t>tem</a:t>
            </a:r>
            <a:r>
              <a:rPr lang="es-ES" sz="2000" b="1" dirty="0">
                <a:solidFill>
                  <a:srgbClr val="008000"/>
                </a:solidFill>
              </a:rPr>
              <a:t> sido a </a:t>
            </a:r>
            <a:r>
              <a:rPr lang="es-ES" sz="2000" b="1" dirty="0" err="1">
                <a:solidFill>
                  <a:srgbClr val="008000"/>
                </a:solidFill>
              </a:rPr>
              <a:t>quantidade</a:t>
            </a:r>
            <a:r>
              <a:rPr lang="es-ES" sz="2000" b="1" dirty="0">
                <a:solidFill>
                  <a:srgbClr val="008000"/>
                </a:solidFill>
              </a:rPr>
              <a:t> de tecnologías utilizadas e a </a:t>
            </a:r>
            <a:r>
              <a:rPr lang="es-ES" sz="2000" b="1" dirty="0" err="1">
                <a:solidFill>
                  <a:srgbClr val="008000"/>
                </a:solidFill>
              </a:rPr>
              <a:t>medição</a:t>
            </a:r>
            <a:r>
              <a:rPr lang="es-ES" sz="2000" b="1" dirty="0">
                <a:solidFill>
                  <a:srgbClr val="008000"/>
                </a:solidFill>
              </a:rPr>
              <a:t> de impactos </a:t>
            </a:r>
            <a:r>
              <a:rPr lang="es-ES" sz="2000" b="1" dirty="0" err="1">
                <a:solidFill>
                  <a:srgbClr val="008000"/>
                </a:solidFill>
              </a:rPr>
              <a:t>ambientais</a:t>
            </a:r>
            <a:r>
              <a:rPr lang="es-ES" sz="2000" b="1" dirty="0">
                <a:solidFill>
                  <a:srgbClr val="008000"/>
                </a:solidFill>
              </a:rPr>
              <a:t> a partir de “indicadores </a:t>
            </a:r>
            <a:r>
              <a:rPr lang="es-ES" sz="2000" b="1" dirty="0" err="1">
                <a:solidFill>
                  <a:srgbClr val="008000"/>
                </a:solidFill>
              </a:rPr>
              <a:t>quantitativos</a:t>
            </a:r>
            <a:r>
              <a:rPr lang="es-ES" sz="2000" b="1" dirty="0">
                <a:solidFill>
                  <a:srgbClr val="008000"/>
                </a:solidFill>
              </a:rPr>
              <a:t>.” </a:t>
            </a:r>
            <a:r>
              <a:rPr lang="es-ES" sz="2000" dirty="0"/>
              <a:t>(ex:  “número de planos para manejo </a:t>
            </a:r>
            <a:r>
              <a:rPr lang="es-ES" sz="2000" dirty="0" err="1"/>
              <a:t>sustentável</a:t>
            </a:r>
            <a:r>
              <a:rPr lang="es-ES" sz="2000" dirty="0"/>
              <a:t> das áreas </a:t>
            </a:r>
            <a:r>
              <a:rPr lang="es-ES" sz="2000" dirty="0" err="1"/>
              <a:t>construídos</a:t>
            </a:r>
            <a:r>
              <a:rPr lang="es-ES" sz="2000" dirty="0"/>
              <a:t>”; “</a:t>
            </a:r>
            <a:r>
              <a:rPr lang="es-ES" sz="2000" dirty="0" err="1"/>
              <a:t>Níveis</a:t>
            </a:r>
            <a:r>
              <a:rPr lang="es-ES" sz="2000" dirty="0"/>
              <a:t> de carbono aumentados </a:t>
            </a:r>
            <a:r>
              <a:rPr lang="es-ES" sz="2000" dirty="0" err="1"/>
              <a:t>através</a:t>
            </a:r>
            <a:r>
              <a:rPr lang="es-ES" sz="2000" dirty="0"/>
              <a:t> da </a:t>
            </a:r>
            <a:r>
              <a:rPr lang="es-ES" sz="2000" dirty="0" err="1"/>
              <a:t>manutenção</a:t>
            </a:r>
            <a:r>
              <a:rPr lang="es-ES" sz="2000" dirty="0"/>
              <a:t> e </a:t>
            </a:r>
            <a:r>
              <a:rPr lang="es-ES" sz="2000" dirty="0" err="1"/>
              <a:t>expansão</a:t>
            </a:r>
            <a:r>
              <a:rPr lang="es-ES" sz="2000" dirty="0"/>
              <a:t> dos hábitats”; “número de </a:t>
            </a:r>
            <a:r>
              <a:rPr lang="es-ES" sz="2000" dirty="0" err="1"/>
              <a:t>espécies</a:t>
            </a:r>
            <a:r>
              <a:rPr lang="es-ES" sz="2000" dirty="0"/>
              <a:t> </a:t>
            </a:r>
            <a:r>
              <a:rPr lang="es-ES" sz="2000" dirty="0" err="1"/>
              <a:t>com</a:t>
            </a:r>
            <a:r>
              <a:rPr lang="es-ES" sz="2000" dirty="0"/>
              <a:t> </a:t>
            </a:r>
            <a:r>
              <a:rPr lang="es-ES" sz="2000" dirty="0" err="1"/>
              <a:t>preços</a:t>
            </a:r>
            <a:r>
              <a:rPr lang="es-ES" sz="2000" dirty="0"/>
              <a:t> mínimos diferenciados </a:t>
            </a:r>
            <a:r>
              <a:rPr lang="es-ES" sz="2000" dirty="0" err="1"/>
              <a:t>em</a:t>
            </a:r>
            <a:r>
              <a:rPr lang="es-ES" sz="2000" dirty="0"/>
              <a:t> cada bioma”; “número de </a:t>
            </a:r>
            <a:r>
              <a:rPr lang="es-ES" sz="2000" dirty="0" err="1"/>
              <a:t>UCs</a:t>
            </a:r>
            <a:r>
              <a:rPr lang="es-ES" sz="2000" dirty="0"/>
              <a:t> que </a:t>
            </a:r>
            <a:r>
              <a:rPr lang="es-ES" sz="2000" dirty="0" err="1"/>
              <a:t>adotam</a:t>
            </a:r>
            <a:r>
              <a:rPr lang="es-ES" sz="2000" dirty="0"/>
              <a:t> SAF para </a:t>
            </a:r>
            <a:r>
              <a:rPr lang="es-ES" sz="2000" dirty="0" err="1"/>
              <a:t>restauração</a:t>
            </a:r>
            <a:r>
              <a:rPr lang="es-ES" sz="2000" dirty="0"/>
              <a:t> de </a:t>
            </a:r>
            <a:r>
              <a:rPr lang="es-ES" sz="2000" dirty="0" err="1"/>
              <a:t>terras</a:t>
            </a:r>
            <a:r>
              <a:rPr lang="es-ES" sz="2000" dirty="0"/>
              <a:t> degradadas.”)</a:t>
            </a:r>
            <a:r>
              <a:rPr lang="en-US" sz="2000" dirty="0">
                <a:effectLst/>
              </a:rPr>
              <a:t> </a:t>
            </a:r>
            <a:r>
              <a:rPr lang="en-US" sz="2000" dirty="0"/>
              <a:t> </a:t>
            </a:r>
            <a:r>
              <a:rPr lang="pt-BR" sz="2000" dirty="0"/>
              <a:t>Existe uma dificuldade para contemplar as especificidades dentro dos grupos sociais. Nos indicadores, a menção feita aos componentes “humanos” (e não meramente técnicos), é atrelada a categorias bem abrangentes, como “comunidades” e “famílias.”</a:t>
            </a:r>
            <a:r>
              <a:rPr lang="en-US" sz="2000" dirty="0">
                <a:effectLst/>
              </a:rPr>
              <a:t>  (EX: “PROJETO BEM DIVERSO”: </a:t>
            </a:r>
            <a:r>
              <a:rPr lang="en-US" sz="2000" dirty="0"/>
              <a:t>No Marco </a:t>
            </a:r>
            <a:r>
              <a:rPr lang="en-US" sz="2000" dirty="0" err="1"/>
              <a:t>Lógico</a:t>
            </a:r>
            <a:r>
              <a:rPr lang="en-US" sz="2000" dirty="0"/>
              <a:t> </a:t>
            </a:r>
            <a:r>
              <a:rPr lang="en-US" sz="2000" dirty="0" err="1"/>
              <a:t>apresentado</a:t>
            </a:r>
            <a:r>
              <a:rPr lang="en-US" sz="2000" dirty="0"/>
              <a:t> no </a:t>
            </a:r>
            <a:r>
              <a:rPr lang="en-US" sz="2000" i="1" dirty="0"/>
              <a:t>PRODOC,</a:t>
            </a:r>
            <a:r>
              <a:rPr lang="en-US" sz="2000" dirty="0"/>
              <a:t> </a:t>
            </a:r>
            <a:r>
              <a:rPr lang="en-US" sz="2000" dirty="0" err="1"/>
              <a:t>os</a:t>
            </a:r>
            <a:r>
              <a:rPr lang="en-US" sz="2000" dirty="0"/>
              <a:t> </a:t>
            </a:r>
            <a:r>
              <a:rPr lang="en-US" sz="2000" dirty="0" err="1"/>
              <a:t>indicadores</a:t>
            </a:r>
            <a:r>
              <a:rPr lang="en-US" sz="2000" dirty="0"/>
              <a:t> </a:t>
            </a:r>
            <a:r>
              <a:rPr lang="en-US" sz="2000" dirty="0" err="1"/>
              <a:t>são</a:t>
            </a:r>
            <a:r>
              <a:rPr lang="en-US" sz="2000" dirty="0"/>
              <a:t> </a:t>
            </a:r>
            <a:r>
              <a:rPr lang="en-US" sz="2000" dirty="0" err="1"/>
              <a:t>formulados</a:t>
            </a:r>
            <a:r>
              <a:rPr lang="en-US" sz="2000" dirty="0"/>
              <a:t> </a:t>
            </a:r>
            <a:r>
              <a:rPr lang="en-US" sz="2000" dirty="0" err="1"/>
              <a:t>sem</a:t>
            </a:r>
            <a:r>
              <a:rPr lang="en-US" sz="2000" dirty="0"/>
              <a:t> </a:t>
            </a:r>
            <a:r>
              <a:rPr lang="en-US" sz="2000" dirty="0" err="1"/>
              <a:t>considerar</a:t>
            </a:r>
            <a:r>
              <a:rPr lang="en-US" sz="2000" dirty="0"/>
              <a:t> o </a:t>
            </a:r>
            <a:r>
              <a:rPr lang="en-US" sz="2000" dirty="0" err="1"/>
              <a:t>impacto</a:t>
            </a:r>
            <a:r>
              <a:rPr lang="en-US" sz="2000" dirty="0"/>
              <a:t> das </a:t>
            </a:r>
            <a:r>
              <a:rPr lang="en-US" sz="2000" dirty="0" err="1"/>
              <a:t>ações</a:t>
            </a:r>
            <a:r>
              <a:rPr lang="en-US" sz="2000" dirty="0"/>
              <a:t> </a:t>
            </a:r>
            <a:r>
              <a:rPr lang="en-US" sz="2000" dirty="0" err="1"/>
              <a:t>propostas</a:t>
            </a:r>
            <a:r>
              <a:rPr lang="en-US" sz="2000" dirty="0"/>
              <a:t> </a:t>
            </a:r>
            <a:r>
              <a:rPr lang="en-US" sz="2000" dirty="0" err="1"/>
              <a:t>sobre</a:t>
            </a:r>
            <a:r>
              <a:rPr lang="en-US" sz="2000" dirty="0"/>
              <a:t> </a:t>
            </a:r>
            <a:r>
              <a:rPr lang="en-US" sz="2000" dirty="0" err="1"/>
              <a:t>segmentos</a:t>
            </a:r>
            <a:r>
              <a:rPr lang="en-US" sz="2000" dirty="0"/>
              <a:t> </a:t>
            </a:r>
            <a:r>
              <a:rPr lang="en-US" sz="2000" dirty="0" err="1"/>
              <a:t>que</a:t>
            </a:r>
            <a:r>
              <a:rPr lang="en-US" sz="2000" dirty="0"/>
              <a:t> se </a:t>
            </a:r>
            <a:r>
              <a:rPr lang="en-US" sz="2000" dirty="0" err="1"/>
              <a:t>agregam</a:t>
            </a:r>
            <a:r>
              <a:rPr lang="en-US" sz="2000" dirty="0"/>
              <a:t> </a:t>
            </a:r>
            <a:r>
              <a:rPr lang="en-US" sz="2000" dirty="0" err="1"/>
              <a:t>dentro</a:t>
            </a:r>
            <a:r>
              <a:rPr lang="en-US" sz="2000" dirty="0"/>
              <a:t> do </a:t>
            </a:r>
            <a:r>
              <a:rPr lang="en-US" sz="2000" dirty="0" err="1"/>
              <a:t>Projeto</a:t>
            </a:r>
            <a:r>
              <a:rPr lang="en-US" sz="2000" dirty="0"/>
              <a:t> (</a:t>
            </a:r>
            <a:r>
              <a:rPr lang="en-US" sz="2000" dirty="0" err="1"/>
              <a:t>mulheres</a:t>
            </a:r>
            <a:r>
              <a:rPr lang="en-US" sz="2000" dirty="0"/>
              <a:t>, </a:t>
            </a:r>
            <a:r>
              <a:rPr lang="en-US" sz="2000" dirty="0" err="1"/>
              <a:t>jovens</a:t>
            </a:r>
            <a:r>
              <a:rPr lang="en-US" sz="2000" dirty="0"/>
              <a:t> e </a:t>
            </a:r>
            <a:r>
              <a:rPr lang="en-US" sz="2000" dirty="0" err="1"/>
              <a:t>grupos</a:t>
            </a:r>
            <a:r>
              <a:rPr lang="en-US" sz="2000" dirty="0"/>
              <a:t> </a:t>
            </a:r>
            <a:r>
              <a:rPr lang="en-US" sz="2000" dirty="0" err="1"/>
              <a:t>étnicos</a:t>
            </a:r>
            <a:r>
              <a:rPr lang="en-US" sz="2000" dirty="0"/>
              <a:t>), </a:t>
            </a:r>
            <a:r>
              <a:rPr lang="en-US" sz="2000" dirty="0" err="1"/>
              <a:t>os</a:t>
            </a:r>
            <a:r>
              <a:rPr lang="en-US" sz="2000" dirty="0"/>
              <a:t> </a:t>
            </a:r>
            <a:r>
              <a:rPr lang="en-US" sz="2000" dirty="0" err="1"/>
              <a:t>quais</a:t>
            </a:r>
            <a:r>
              <a:rPr lang="en-US" sz="2000" dirty="0"/>
              <a:t> </a:t>
            </a:r>
            <a:r>
              <a:rPr lang="en-US" sz="2000" dirty="0" err="1"/>
              <a:t>são</a:t>
            </a:r>
            <a:r>
              <a:rPr lang="en-US" sz="2000" dirty="0"/>
              <a:t> </a:t>
            </a:r>
            <a:r>
              <a:rPr lang="en-US" sz="2000" dirty="0" err="1"/>
              <a:t>agrupados</a:t>
            </a:r>
            <a:r>
              <a:rPr lang="en-US" sz="2000" dirty="0"/>
              <a:t> </a:t>
            </a:r>
            <a:r>
              <a:rPr lang="en-US" sz="2000" dirty="0" err="1"/>
              <a:t>embaixo</a:t>
            </a:r>
            <a:r>
              <a:rPr lang="en-US" sz="2000" dirty="0"/>
              <a:t> das </a:t>
            </a:r>
            <a:r>
              <a:rPr lang="en-US" sz="2000" dirty="0" err="1"/>
              <a:t>categorias</a:t>
            </a:r>
            <a:r>
              <a:rPr lang="en-US" sz="2000" dirty="0"/>
              <a:t> </a:t>
            </a:r>
            <a:r>
              <a:rPr lang="en-US" sz="2000" dirty="0" err="1"/>
              <a:t>mais</a:t>
            </a:r>
            <a:r>
              <a:rPr lang="en-US" sz="2000" dirty="0"/>
              <a:t> </a:t>
            </a:r>
            <a:r>
              <a:rPr lang="en-US" sz="2000" dirty="0" err="1"/>
              <a:t>genéricas</a:t>
            </a:r>
            <a:r>
              <a:rPr lang="en-US" sz="2000" dirty="0"/>
              <a:t> </a:t>
            </a:r>
            <a:r>
              <a:rPr lang="en-US" sz="2000" dirty="0" err="1"/>
              <a:t>como</a:t>
            </a:r>
            <a:r>
              <a:rPr lang="en-US" sz="2000" dirty="0"/>
              <a:t> “</a:t>
            </a:r>
            <a:r>
              <a:rPr lang="en-US" sz="2000" dirty="0" err="1"/>
              <a:t>população</a:t>
            </a:r>
            <a:r>
              <a:rPr lang="en-US" sz="2000" dirty="0"/>
              <a:t> </a:t>
            </a:r>
            <a:r>
              <a:rPr lang="en-US" sz="2000" dirty="0" err="1"/>
              <a:t>alvo</a:t>
            </a:r>
            <a:r>
              <a:rPr lang="en-US" sz="2000" dirty="0"/>
              <a:t>”, “</a:t>
            </a:r>
            <a:r>
              <a:rPr lang="en-US" sz="2000" dirty="0" err="1"/>
              <a:t>produtores</a:t>
            </a:r>
            <a:r>
              <a:rPr lang="en-US" sz="2000" dirty="0"/>
              <a:t>”,  “</a:t>
            </a:r>
            <a:r>
              <a:rPr lang="en-US" sz="2000" dirty="0" err="1"/>
              <a:t>territórios</a:t>
            </a:r>
            <a:r>
              <a:rPr lang="en-US" sz="2000" dirty="0"/>
              <a:t> da </a:t>
            </a:r>
            <a:r>
              <a:rPr lang="en-US" sz="2000" dirty="0" err="1"/>
              <a:t>cidadania</a:t>
            </a:r>
            <a:r>
              <a:rPr lang="en-US" sz="2000" dirty="0"/>
              <a:t>”, “</a:t>
            </a:r>
            <a:r>
              <a:rPr lang="en-US" sz="2000" dirty="0" err="1"/>
              <a:t>Unidades</a:t>
            </a:r>
            <a:r>
              <a:rPr lang="en-US" sz="2000" dirty="0"/>
              <a:t> de </a:t>
            </a:r>
            <a:r>
              <a:rPr lang="en-US" sz="2000" dirty="0" err="1"/>
              <a:t>conservação</a:t>
            </a:r>
            <a:r>
              <a:rPr lang="en-US" sz="2000" dirty="0"/>
              <a:t> (UCs)”, “</a:t>
            </a:r>
            <a:r>
              <a:rPr lang="en-US" sz="2000" dirty="0" err="1"/>
              <a:t>Associações</a:t>
            </a:r>
            <a:r>
              <a:rPr lang="en-US" sz="2000" dirty="0"/>
              <a:t>”, “</a:t>
            </a:r>
            <a:r>
              <a:rPr lang="en-US" sz="2000" dirty="0" err="1"/>
              <a:t>cooperativas</a:t>
            </a:r>
            <a:r>
              <a:rPr lang="en-US" sz="2000" dirty="0"/>
              <a:t>.”)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800158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FRAGILIDADES IDENTIFICADAS NOS PROJETOS PARA INCORPORAÇÃO DO ENFOQUE DE GÊNERO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2857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en-US" sz="2200" b="1" dirty="0">
                <a:solidFill>
                  <a:srgbClr val="008000"/>
                </a:solidFill>
              </a:rPr>
              <a:t>MONITORAMENTO: </a:t>
            </a:r>
            <a:r>
              <a:rPr lang="en-US" sz="2000" dirty="0"/>
              <a:t>(b) O </a:t>
            </a:r>
            <a:r>
              <a:rPr lang="en-US" sz="2000" dirty="0" err="1"/>
              <a:t>que</a:t>
            </a:r>
            <a:r>
              <a:rPr lang="en-US" sz="2000" dirty="0"/>
              <a:t> se nota </a:t>
            </a:r>
            <a:r>
              <a:rPr lang="en-US" sz="2000" dirty="0" err="1"/>
              <a:t>nos</a:t>
            </a:r>
            <a:r>
              <a:rPr lang="en-US" sz="2000" dirty="0"/>
              <a:t> </a:t>
            </a:r>
            <a:r>
              <a:rPr lang="en-US" sz="2000" dirty="0" err="1"/>
              <a:t>projetos</a:t>
            </a:r>
            <a:r>
              <a:rPr lang="en-US" sz="2000" dirty="0"/>
              <a:t> </a:t>
            </a:r>
            <a:r>
              <a:rPr lang="en-US" sz="2000" dirty="0" err="1"/>
              <a:t>que</a:t>
            </a:r>
            <a:r>
              <a:rPr lang="en-US" sz="2000" dirty="0"/>
              <a:t> </a:t>
            </a:r>
            <a:r>
              <a:rPr lang="en-US" sz="2000" dirty="0" err="1"/>
              <a:t>nos</a:t>
            </a:r>
            <a:r>
              <a:rPr lang="en-US" sz="2000" dirty="0"/>
              <a:t> </a:t>
            </a:r>
            <a:r>
              <a:rPr lang="en-US" sz="2000" dirty="0" err="1"/>
              <a:t>permitem</a:t>
            </a:r>
            <a:r>
              <a:rPr lang="en-US" sz="2000" dirty="0"/>
              <a:t> </a:t>
            </a:r>
            <a:r>
              <a:rPr lang="en-US" sz="2000" dirty="0" err="1"/>
              <a:t>ter</a:t>
            </a:r>
            <a:r>
              <a:rPr lang="en-US" sz="2000" dirty="0"/>
              <a:t> </a:t>
            </a:r>
            <a:r>
              <a:rPr lang="en-US" sz="2000" dirty="0" err="1"/>
              <a:t>alguma</a:t>
            </a:r>
            <a:r>
              <a:rPr lang="en-US" sz="2000" dirty="0"/>
              <a:t> </a:t>
            </a:r>
            <a:r>
              <a:rPr lang="en-US" sz="2000" dirty="0" err="1"/>
              <a:t>visão</a:t>
            </a:r>
            <a:r>
              <a:rPr lang="en-US" sz="2000" dirty="0"/>
              <a:t> </a:t>
            </a:r>
            <a:r>
              <a:rPr lang="en-US" sz="2000" dirty="0" err="1"/>
              <a:t>mais</a:t>
            </a:r>
            <a:r>
              <a:rPr lang="en-US" sz="2000" dirty="0"/>
              <a:t> </a:t>
            </a:r>
            <a:r>
              <a:rPr lang="en-US" sz="2000" dirty="0" err="1"/>
              <a:t>nítida</a:t>
            </a:r>
            <a:r>
              <a:rPr lang="en-US" sz="2000" dirty="0"/>
              <a:t> </a:t>
            </a:r>
            <a:r>
              <a:rPr lang="en-US" sz="2000" dirty="0" err="1"/>
              <a:t>sobre</a:t>
            </a:r>
            <a:r>
              <a:rPr lang="en-US" sz="2000" dirty="0"/>
              <a:t> a </a:t>
            </a:r>
            <a:r>
              <a:rPr lang="en-US" sz="2000" dirty="0" err="1"/>
              <a:t>natureza</a:t>
            </a:r>
            <a:r>
              <a:rPr lang="en-US" sz="2000" dirty="0"/>
              <a:t> da </a:t>
            </a:r>
            <a:r>
              <a:rPr lang="en-US" sz="2000" dirty="0" err="1"/>
              <a:t>participação</a:t>
            </a:r>
            <a:r>
              <a:rPr lang="en-US" sz="2000" dirty="0"/>
              <a:t> das </a:t>
            </a:r>
            <a:r>
              <a:rPr lang="en-US" sz="2000" dirty="0" err="1"/>
              <a:t>mulheres</a:t>
            </a:r>
            <a:r>
              <a:rPr lang="en-US" sz="2000" dirty="0"/>
              <a:t> e </a:t>
            </a:r>
            <a:r>
              <a:rPr lang="en-US" sz="2000" dirty="0" err="1"/>
              <a:t>os</a:t>
            </a:r>
            <a:r>
              <a:rPr lang="en-US" sz="2000" dirty="0"/>
              <a:t> </a:t>
            </a:r>
            <a:r>
              <a:rPr lang="en-US" sz="2000" dirty="0" err="1"/>
              <a:t>efeitos</a:t>
            </a:r>
            <a:r>
              <a:rPr lang="en-US" sz="2000" dirty="0"/>
              <a:t> das </a:t>
            </a:r>
            <a:r>
              <a:rPr lang="en-US" sz="2000" dirty="0" err="1"/>
              <a:t>ações</a:t>
            </a:r>
            <a:r>
              <a:rPr lang="en-US" sz="2000" dirty="0"/>
              <a:t> </a:t>
            </a:r>
            <a:r>
              <a:rPr lang="en-US" sz="2000" dirty="0" err="1"/>
              <a:t>sobre</a:t>
            </a:r>
            <a:r>
              <a:rPr lang="en-US" sz="2000" dirty="0"/>
              <a:t> </a:t>
            </a:r>
            <a:r>
              <a:rPr lang="en-US" sz="2000" dirty="0" err="1"/>
              <a:t>elas</a:t>
            </a:r>
            <a:r>
              <a:rPr lang="en-US" sz="2000" dirty="0"/>
              <a:t>, </a:t>
            </a:r>
            <a:r>
              <a:rPr lang="en-US" sz="2000" dirty="0" err="1"/>
              <a:t>como</a:t>
            </a:r>
            <a:r>
              <a:rPr lang="en-US" sz="2000" dirty="0"/>
              <a:t> </a:t>
            </a:r>
            <a:r>
              <a:rPr lang="en-US" sz="2000" i="1" dirty="0"/>
              <a:t>PPP-</a:t>
            </a:r>
            <a:r>
              <a:rPr lang="en-US" sz="2000" i="1" dirty="0" err="1"/>
              <a:t>Ecos</a:t>
            </a:r>
            <a:r>
              <a:rPr lang="en-US" sz="2000" i="1" dirty="0"/>
              <a:t>,</a:t>
            </a:r>
            <a:r>
              <a:rPr lang="en-US" sz="2000" dirty="0"/>
              <a:t> (</a:t>
            </a:r>
            <a:r>
              <a:rPr lang="en-US" sz="2000" dirty="0" err="1"/>
              <a:t>uma</a:t>
            </a:r>
            <a:r>
              <a:rPr lang="en-US" sz="2000" dirty="0"/>
              <a:t> </a:t>
            </a:r>
            <a:r>
              <a:rPr lang="en-US" sz="2000" dirty="0" err="1"/>
              <a:t>vez</a:t>
            </a:r>
            <a:r>
              <a:rPr lang="en-US" sz="2000" dirty="0"/>
              <a:t> </a:t>
            </a:r>
            <a:r>
              <a:rPr lang="en-US" sz="2000" dirty="0" err="1"/>
              <a:t>que</a:t>
            </a:r>
            <a:r>
              <a:rPr lang="en-US" sz="2000" dirty="0"/>
              <a:t> a </a:t>
            </a:r>
            <a:r>
              <a:rPr lang="en-US" sz="2000" dirty="0" err="1"/>
              <a:t>maior</a:t>
            </a:r>
            <a:r>
              <a:rPr lang="en-US" sz="2000" dirty="0"/>
              <a:t> parte dos </a:t>
            </a:r>
            <a:r>
              <a:rPr lang="en-US" sz="2000" dirty="0" err="1"/>
              <a:t>sistemas</a:t>
            </a:r>
            <a:r>
              <a:rPr lang="en-US" sz="2000" dirty="0"/>
              <a:t> de </a:t>
            </a:r>
            <a:r>
              <a:rPr lang="en-US" sz="2000" dirty="0" err="1"/>
              <a:t>monitoramento</a:t>
            </a:r>
            <a:r>
              <a:rPr lang="en-US" sz="2000" dirty="0"/>
              <a:t> </a:t>
            </a:r>
            <a:r>
              <a:rPr lang="en-US" sz="2000" dirty="0" err="1"/>
              <a:t>não</a:t>
            </a:r>
            <a:r>
              <a:rPr lang="en-US" sz="2000" dirty="0"/>
              <a:t> </a:t>
            </a:r>
            <a:r>
              <a:rPr lang="en-US" sz="2000" dirty="0" err="1"/>
              <a:t>apresentam</a:t>
            </a:r>
            <a:r>
              <a:rPr lang="en-US" sz="2000" dirty="0"/>
              <a:t> dados </a:t>
            </a:r>
            <a:r>
              <a:rPr lang="en-US" sz="2000" dirty="0" err="1"/>
              <a:t>desegregados</a:t>
            </a:r>
            <a:r>
              <a:rPr lang="en-US" sz="2000" dirty="0"/>
              <a:t>), </a:t>
            </a:r>
            <a:r>
              <a:rPr lang="en-US" sz="2000" dirty="0" err="1"/>
              <a:t>é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008000"/>
                </a:solidFill>
              </a:rPr>
              <a:t>a </a:t>
            </a:r>
            <a:r>
              <a:rPr lang="en-US" sz="2000" b="1" dirty="0" err="1">
                <a:solidFill>
                  <a:srgbClr val="008000"/>
                </a:solidFill>
              </a:rPr>
              <a:t>falta</a:t>
            </a:r>
            <a:r>
              <a:rPr lang="en-US" sz="2000" b="1" dirty="0">
                <a:solidFill>
                  <a:srgbClr val="008000"/>
                </a:solidFill>
              </a:rPr>
              <a:t> de </a:t>
            </a:r>
            <a:r>
              <a:rPr lang="en-US" sz="2000" b="1" dirty="0" err="1">
                <a:solidFill>
                  <a:srgbClr val="008000"/>
                </a:solidFill>
              </a:rPr>
              <a:t>mecanismos</a:t>
            </a:r>
            <a:r>
              <a:rPr lang="en-US" sz="2000" b="1" dirty="0">
                <a:solidFill>
                  <a:srgbClr val="008000"/>
                </a:solidFill>
              </a:rPr>
              <a:t> </a:t>
            </a:r>
            <a:r>
              <a:rPr lang="en-US" sz="2000" b="1" dirty="0" err="1">
                <a:solidFill>
                  <a:srgbClr val="008000"/>
                </a:solidFill>
              </a:rPr>
              <a:t>que</a:t>
            </a:r>
            <a:r>
              <a:rPr lang="en-US" sz="2000" b="1" dirty="0">
                <a:solidFill>
                  <a:srgbClr val="008000"/>
                </a:solidFill>
              </a:rPr>
              <a:t> </a:t>
            </a:r>
            <a:r>
              <a:rPr lang="en-US" sz="2000" b="1" dirty="0" err="1">
                <a:solidFill>
                  <a:srgbClr val="008000"/>
                </a:solidFill>
              </a:rPr>
              <a:t>permitem</a:t>
            </a:r>
            <a:r>
              <a:rPr lang="en-US" sz="2000" b="1" dirty="0">
                <a:solidFill>
                  <a:srgbClr val="008000"/>
                </a:solidFill>
              </a:rPr>
              <a:t> </a:t>
            </a:r>
            <a:r>
              <a:rPr lang="en-US" sz="2000" b="1" dirty="0" err="1">
                <a:solidFill>
                  <a:srgbClr val="008000"/>
                </a:solidFill>
              </a:rPr>
              <a:t>efetivar</a:t>
            </a:r>
            <a:r>
              <a:rPr lang="en-US" sz="2000" b="1" dirty="0">
                <a:solidFill>
                  <a:srgbClr val="008000"/>
                </a:solidFill>
              </a:rPr>
              <a:t> </a:t>
            </a:r>
            <a:r>
              <a:rPr lang="en-US" sz="2000" b="1" dirty="0" err="1">
                <a:solidFill>
                  <a:srgbClr val="008000"/>
                </a:solidFill>
              </a:rPr>
              <a:t>cruzamentos</a:t>
            </a:r>
            <a:r>
              <a:rPr lang="en-US" sz="2000" b="1" dirty="0">
                <a:solidFill>
                  <a:srgbClr val="008000"/>
                </a:solidFill>
              </a:rPr>
              <a:t> dos dados,</a:t>
            </a:r>
            <a:r>
              <a:rPr lang="en-US" sz="2000" dirty="0"/>
              <a:t> no </a:t>
            </a:r>
            <a:r>
              <a:rPr lang="en-US" sz="2000" dirty="0" err="1"/>
              <a:t>intuito</a:t>
            </a:r>
            <a:r>
              <a:rPr lang="en-US" sz="2000" dirty="0"/>
              <a:t> de </a:t>
            </a:r>
            <a:r>
              <a:rPr lang="en-US" sz="2000" dirty="0" err="1"/>
              <a:t>qualificar</a:t>
            </a:r>
            <a:r>
              <a:rPr lang="en-US" sz="2000" dirty="0"/>
              <a:t> o </a:t>
            </a:r>
            <a:r>
              <a:rPr lang="en-US" sz="2000" dirty="0" err="1"/>
              <a:t>processo</a:t>
            </a:r>
            <a:r>
              <a:rPr lang="en-US" sz="2000" dirty="0"/>
              <a:t> </a:t>
            </a:r>
            <a:r>
              <a:rPr lang="en-US" sz="2000" dirty="0" err="1"/>
              <a:t>analítico</a:t>
            </a:r>
            <a:r>
              <a:rPr lang="en-US" sz="2000" dirty="0"/>
              <a:t>.  </a:t>
            </a:r>
            <a:r>
              <a:rPr lang="en-US" sz="2000" dirty="0" err="1"/>
              <a:t>Alguns</a:t>
            </a:r>
            <a:r>
              <a:rPr lang="en-US" sz="2000" dirty="0"/>
              <a:t> </a:t>
            </a:r>
            <a:r>
              <a:rPr lang="en-US" sz="2000" dirty="0" err="1"/>
              <a:t>cruzamentos</a:t>
            </a:r>
            <a:r>
              <a:rPr lang="en-US" sz="2000" dirty="0"/>
              <a:t> de dados </a:t>
            </a:r>
            <a:r>
              <a:rPr lang="en-US" sz="2000" dirty="0" err="1"/>
              <a:t>seriam</a:t>
            </a:r>
            <a:r>
              <a:rPr lang="en-US" sz="2000" dirty="0"/>
              <a:t> </a:t>
            </a:r>
            <a:r>
              <a:rPr lang="en-US" sz="2000" dirty="0" err="1"/>
              <a:t>muito</a:t>
            </a:r>
            <a:r>
              <a:rPr lang="en-US" sz="2000" dirty="0"/>
              <a:t> </a:t>
            </a:r>
            <a:r>
              <a:rPr lang="en-US" sz="2000" dirty="0" err="1"/>
              <a:t>útis</a:t>
            </a:r>
            <a:r>
              <a:rPr lang="en-US" sz="2000" dirty="0"/>
              <a:t> </a:t>
            </a:r>
            <a:r>
              <a:rPr lang="en-US" sz="2000" dirty="0" err="1"/>
              <a:t>para</a:t>
            </a:r>
            <a:r>
              <a:rPr lang="en-US" sz="2000" dirty="0"/>
              <a:t> </a:t>
            </a:r>
            <a:r>
              <a:rPr lang="en-US" sz="2000" dirty="0" err="1"/>
              <a:t>efetivar</a:t>
            </a:r>
            <a:r>
              <a:rPr lang="en-US" sz="2000" dirty="0"/>
              <a:t> </a:t>
            </a:r>
            <a:r>
              <a:rPr lang="en-US" sz="2000" dirty="0" err="1"/>
              <a:t>uma</a:t>
            </a:r>
            <a:r>
              <a:rPr lang="en-US" sz="2000" dirty="0"/>
              <a:t> </a:t>
            </a:r>
            <a:r>
              <a:rPr lang="en-US" sz="2000" dirty="0" err="1"/>
              <a:t>análise</a:t>
            </a:r>
            <a:r>
              <a:rPr lang="en-US" sz="2000" dirty="0"/>
              <a:t> de </a:t>
            </a:r>
            <a:r>
              <a:rPr lang="en-US" sz="2000" dirty="0" err="1"/>
              <a:t>gênero</a:t>
            </a:r>
            <a:r>
              <a:rPr lang="en-US" sz="2000" dirty="0"/>
              <a:t>, </a:t>
            </a:r>
            <a:r>
              <a:rPr lang="en-US" sz="2000" dirty="0" err="1"/>
              <a:t>como</a:t>
            </a:r>
            <a:r>
              <a:rPr lang="en-US" sz="2000" dirty="0"/>
              <a:t>, </a:t>
            </a:r>
            <a:r>
              <a:rPr lang="en-US" sz="2000" dirty="0" err="1"/>
              <a:t>por</a:t>
            </a:r>
            <a:r>
              <a:rPr lang="en-US" sz="2000" dirty="0"/>
              <a:t> </a:t>
            </a:r>
            <a:r>
              <a:rPr lang="en-US" sz="2000" dirty="0" err="1"/>
              <a:t>exemplo</a:t>
            </a:r>
            <a:r>
              <a:rPr lang="en-US" sz="2000" dirty="0"/>
              <a:t>, o </a:t>
            </a:r>
            <a:r>
              <a:rPr lang="en-US" sz="2000" dirty="0" err="1"/>
              <a:t>número</a:t>
            </a:r>
            <a:r>
              <a:rPr lang="en-US" sz="2000" dirty="0"/>
              <a:t> de </a:t>
            </a:r>
            <a:r>
              <a:rPr lang="en-US" sz="2000" dirty="0" err="1"/>
              <a:t>mulheres</a:t>
            </a:r>
            <a:r>
              <a:rPr lang="en-US" sz="2000" dirty="0"/>
              <a:t> </a:t>
            </a:r>
            <a:r>
              <a:rPr lang="en-US" sz="2000" dirty="0" err="1"/>
              <a:t>envolvidas</a:t>
            </a:r>
            <a:r>
              <a:rPr lang="en-US" sz="2000" dirty="0"/>
              <a:t> </a:t>
            </a:r>
            <a:r>
              <a:rPr lang="en-US" sz="2000" dirty="0" err="1"/>
              <a:t>em</a:t>
            </a:r>
            <a:r>
              <a:rPr lang="en-US" sz="2000" dirty="0"/>
              <a:t> </a:t>
            </a:r>
            <a:r>
              <a:rPr lang="en-US" sz="2000" dirty="0" err="1"/>
              <a:t>determinadas</a:t>
            </a:r>
            <a:r>
              <a:rPr lang="en-US" sz="2000" dirty="0"/>
              <a:t> “</a:t>
            </a:r>
            <a:r>
              <a:rPr lang="en-US" sz="2000" dirty="0" err="1"/>
              <a:t>cadeias</a:t>
            </a:r>
            <a:r>
              <a:rPr lang="en-US" sz="2000" dirty="0"/>
              <a:t> </a:t>
            </a:r>
            <a:r>
              <a:rPr lang="en-US" sz="2000" dirty="0" err="1"/>
              <a:t>produtivas</a:t>
            </a:r>
            <a:r>
              <a:rPr lang="en-US" sz="2000" dirty="0"/>
              <a:t>” </a:t>
            </a:r>
            <a:r>
              <a:rPr lang="en-US" sz="2000" dirty="0" err="1"/>
              <a:t>ou</a:t>
            </a:r>
            <a:r>
              <a:rPr lang="en-US" sz="2000" dirty="0"/>
              <a:t> “</a:t>
            </a:r>
            <a:r>
              <a:rPr lang="en-US" sz="2000" dirty="0" err="1"/>
              <a:t>agrossistemas</a:t>
            </a:r>
            <a:r>
              <a:rPr lang="en-US" sz="2000" dirty="0"/>
              <a:t>”, e a </a:t>
            </a:r>
            <a:r>
              <a:rPr lang="en-US" sz="2000" dirty="0" err="1"/>
              <a:t>maneira</a:t>
            </a:r>
            <a:r>
              <a:rPr lang="en-US" sz="2000" dirty="0"/>
              <a:t> </a:t>
            </a:r>
            <a:r>
              <a:rPr lang="en-US" sz="2000" dirty="0" err="1"/>
              <a:t>pela</a:t>
            </a:r>
            <a:r>
              <a:rPr lang="en-US" sz="2000" dirty="0"/>
              <a:t> </a:t>
            </a:r>
            <a:r>
              <a:rPr lang="en-US" sz="2000" dirty="0" err="1"/>
              <a:t>qual</a:t>
            </a:r>
            <a:r>
              <a:rPr lang="en-US" sz="2000" dirty="0"/>
              <a:t> se </a:t>
            </a:r>
            <a:r>
              <a:rPr lang="en-US" sz="2000" dirty="0" err="1"/>
              <a:t>dá</a:t>
            </a:r>
            <a:r>
              <a:rPr lang="en-US" sz="2000" dirty="0"/>
              <a:t> </a:t>
            </a:r>
            <a:r>
              <a:rPr lang="en-US" sz="2000" dirty="0" err="1"/>
              <a:t>esta</a:t>
            </a:r>
            <a:r>
              <a:rPr lang="en-US" sz="2000" dirty="0"/>
              <a:t> </a:t>
            </a:r>
            <a:r>
              <a:rPr lang="en-US" sz="2000" dirty="0" err="1"/>
              <a:t>participação</a:t>
            </a:r>
            <a:r>
              <a:rPr lang="en-US" sz="2000" dirty="0"/>
              <a:t>, </a:t>
            </a:r>
            <a:r>
              <a:rPr lang="en-US" sz="2000" dirty="0" err="1"/>
              <a:t>dentro</a:t>
            </a:r>
            <a:r>
              <a:rPr lang="en-US" sz="2000" dirty="0"/>
              <a:t> de </a:t>
            </a:r>
            <a:r>
              <a:rPr lang="en-US" sz="2000" dirty="0" err="1"/>
              <a:t>cada</a:t>
            </a:r>
            <a:r>
              <a:rPr lang="en-US" sz="2000" dirty="0"/>
              <a:t> </a:t>
            </a:r>
            <a:r>
              <a:rPr lang="en-US" sz="2000" dirty="0" err="1"/>
              <a:t>atividade</a:t>
            </a:r>
            <a:r>
              <a:rPr lang="en-US" sz="2000" dirty="0"/>
              <a:t> </a:t>
            </a:r>
            <a:r>
              <a:rPr lang="en-US" sz="2000" dirty="0" err="1"/>
              <a:t>que</a:t>
            </a:r>
            <a:r>
              <a:rPr lang="en-US" sz="2000" dirty="0"/>
              <a:t> </a:t>
            </a:r>
            <a:r>
              <a:rPr lang="en-US" sz="2000" dirty="0" err="1"/>
              <a:t>compõe</a:t>
            </a:r>
            <a:r>
              <a:rPr lang="en-US" sz="2000" dirty="0"/>
              <a:t> as </a:t>
            </a:r>
            <a:r>
              <a:rPr lang="en-US" sz="2000" dirty="0" err="1"/>
              <a:t>cadeias</a:t>
            </a:r>
            <a:r>
              <a:rPr lang="en-US" sz="2000" dirty="0"/>
              <a:t> </a:t>
            </a:r>
            <a:r>
              <a:rPr lang="en-US" sz="2000" dirty="0" err="1"/>
              <a:t>produtivas</a:t>
            </a:r>
            <a:r>
              <a:rPr lang="en-US" sz="2000" dirty="0"/>
              <a:t>.  </a:t>
            </a:r>
            <a:endParaRPr lang="de-DE" sz="2000" dirty="0"/>
          </a:p>
          <a:p>
            <a:pPr marL="457200" indent="-457200">
              <a:buAutoNum type="arabicPeriod"/>
            </a:pPr>
            <a:r>
              <a:rPr lang="de-DE" sz="2000" b="1" dirty="0">
                <a:solidFill>
                  <a:srgbClr val="008000"/>
                </a:solidFill>
              </a:rPr>
              <a:t>ATIVIDADES DE FORMAÇÃO/ ORGANIZAÇÃO: </a:t>
            </a:r>
            <a:r>
              <a:rPr lang="de-DE" sz="2000" dirty="0"/>
              <a:t>As</a:t>
            </a:r>
            <a:r>
              <a:rPr lang="en-US" sz="2000" dirty="0"/>
              <a:t> </a:t>
            </a:r>
            <a:r>
              <a:rPr lang="en-US" sz="2000" dirty="0" err="1"/>
              <a:t>abordagens</a:t>
            </a:r>
            <a:r>
              <a:rPr lang="en-US" sz="2000" dirty="0"/>
              <a:t> </a:t>
            </a:r>
            <a:r>
              <a:rPr lang="en-US" sz="2000" dirty="0" err="1"/>
              <a:t>metodológicas</a:t>
            </a:r>
            <a:r>
              <a:rPr lang="en-US" sz="2000" dirty="0"/>
              <a:t> </a:t>
            </a:r>
            <a:r>
              <a:rPr lang="en-US" sz="2000" dirty="0" err="1"/>
              <a:t>que</a:t>
            </a:r>
            <a:r>
              <a:rPr lang="en-US" sz="2000" dirty="0"/>
              <a:t> </a:t>
            </a:r>
            <a:r>
              <a:rPr lang="en-US" sz="2000" dirty="0" err="1"/>
              <a:t>vem</a:t>
            </a:r>
            <a:r>
              <a:rPr lang="en-US" sz="2000" dirty="0"/>
              <a:t> </a:t>
            </a:r>
            <a:r>
              <a:rPr lang="en-US" sz="2000" dirty="0" err="1"/>
              <a:t>sendo</a:t>
            </a:r>
            <a:r>
              <a:rPr lang="en-US" sz="2000" dirty="0"/>
              <a:t> </a:t>
            </a:r>
            <a:r>
              <a:rPr lang="en-US" sz="2000" dirty="0" err="1"/>
              <a:t>empregadas</a:t>
            </a:r>
            <a:r>
              <a:rPr lang="en-US" sz="2000" dirty="0"/>
              <a:t> </a:t>
            </a:r>
            <a:r>
              <a:rPr lang="en-US" sz="2000" dirty="0" err="1"/>
              <a:t>até</a:t>
            </a:r>
            <a:r>
              <a:rPr lang="en-US" sz="2000" dirty="0"/>
              <a:t> o </a:t>
            </a:r>
            <a:r>
              <a:rPr lang="en-US" sz="2000" dirty="0" err="1"/>
              <a:t>momento</a:t>
            </a:r>
            <a:r>
              <a:rPr lang="en-US" sz="2000" dirty="0"/>
              <a:t> </a:t>
            </a:r>
            <a:r>
              <a:rPr lang="en-US" sz="2000" dirty="0" err="1"/>
              <a:t>atual</a:t>
            </a:r>
            <a:r>
              <a:rPr lang="en-US" sz="2000" dirty="0"/>
              <a:t> </a:t>
            </a:r>
            <a:r>
              <a:rPr lang="en-US" sz="2000" dirty="0" err="1"/>
              <a:t>não</a:t>
            </a:r>
            <a:r>
              <a:rPr lang="en-US" sz="2000" dirty="0"/>
              <a:t> </a:t>
            </a:r>
            <a:r>
              <a:rPr lang="en-US" sz="2000" dirty="0" err="1"/>
              <a:t>foram</a:t>
            </a:r>
            <a:r>
              <a:rPr lang="en-US" sz="2000" dirty="0"/>
              <a:t> </a:t>
            </a:r>
            <a:r>
              <a:rPr lang="en-US" sz="2000" dirty="0" err="1"/>
              <a:t>desenhadas</a:t>
            </a:r>
            <a:r>
              <a:rPr lang="en-US" sz="2000" dirty="0"/>
              <a:t> </a:t>
            </a:r>
            <a:r>
              <a:rPr lang="en-US" sz="2000" dirty="0" err="1"/>
              <a:t>para</a:t>
            </a:r>
            <a:r>
              <a:rPr lang="en-US" sz="2000" dirty="0"/>
              <a:t> </a:t>
            </a:r>
            <a:r>
              <a:rPr lang="en-US" sz="2000" dirty="0" err="1"/>
              <a:t>provocar</a:t>
            </a:r>
            <a:r>
              <a:rPr lang="en-US" sz="2000" dirty="0"/>
              <a:t> </a:t>
            </a:r>
            <a:r>
              <a:rPr lang="en-US" sz="2000" dirty="0" err="1"/>
              <a:t>problematizações</a:t>
            </a:r>
            <a:r>
              <a:rPr lang="en-US" sz="2000" dirty="0"/>
              <a:t> </a:t>
            </a:r>
            <a:r>
              <a:rPr lang="en-US" sz="2000" dirty="0" err="1"/>
              <a:t>acerca</a:t>
            </a:r>
            <a:r>
              <a:rPr lang="en-US" sz="2000" dirty="0"/>
              <a:t> da </a:t>
            </a:r>
            <a:r>
              <a:rPr lang="en-US" sz="2000" dirty="0" err="1"/>
              <a:t>posição</a:t>
            </a:r>
            <a:r>
              <a:rPr lang="en-US" sz="2000" dirty="0"/>
              <a:t> social das </a:t>
            </a:r>
            <a:r>
              <a:rPr lang="en-US" sz="2000" dirty="0" err="1"/>
              <a:t>mulheres</a:t>
            </a:r>
            <a:r>
              <a:rPr lang="en-US" sz="2000" dirty="0"/>
              <a:t> </a:t>
            </a:r>
            <a:r>
              <a:rPr lang="en-US" sz="2000" dirty="0" err="1"/>
              <a:t>dentro</a:t>
            </a:r>
            <a:r>
              <a:rPr lang="en-US" sz="2000" dirty="0"/>
              <a:t> das </a:t>
            </a:r>
            <a:r>
              <a:rPr lang="en-US" sz="2000" dirty="0" err="1"/>
              <a:t>ações</a:t>
            </a:r>
            <a:r>
              <a:rPr lang="en-US" sz="2000" dirty="0"/>
              <a:t> </a:t>
            </a:r>
            <a:r>
              <a:rPr lang="en-US" sz="2000" dirty="0" err="1"/>
              <a:t>socioambientais</a:t>
            </a:r>
            <a:r>
              <a:rPr lang="en-US" sz="2000" dirty="0"/>
              <a:t>, </a:t>
            </a:r>
            <a:r>
              <a:rPr lang="en-US" sz="2000" dirty="0" err="1"/>
              <a:t>ou</a:t>
            </a:r>
            <a:r>
              <a:rPr lang="en-US" sz="2000" dirty="0"/>
              <a:t> </a:t>
            </a:r>
            <a:r>
              <a:rPr lang="en-US" sz="2000" dirty="0" err="1"/>
              <a:t>proporcionar</a:t>
            </a:r>
            <a:r>
              <a:rPr lang="en-US" sz="2000" dirty="0"/>
              <a:t> </a:t>
            </a:r>
            <a:r>
              <a:rPr lang="en-US" sz="2000" dirty="0" err="1"/>
              <a:t>novas</a:t>
            </a:r>
            <a:r>
              <a:rPr lang="en-US" sz="2000" dirty="0"/>
              <a:t> </a:t>
            </a:r>
            <a:r>
              <a:rPr lang="en-US" sz="2000" dirty="0" err="1"/>
              <a:t>formulações</a:t>
            </a:r>
            <a:r>
              <a:rPr lang="en-US" sz="2000" dirty="0"/>
              <a:t> e </a:t>
            </a:r>
            <a:r>
              <a:rPr lang="en-US" sz="2000" dirty="0" err="1"/>
              <a:t>proposições</a:t>
            </a:r>
            <a:r>
              <a:rPr lang="en-US" sz="2000" dirty="0"/>
              <a:t> </a:t>
            </a:r>
            <a:r>
              <a:rPr lang="en-US" sz="2000" dirty="0" err="1"/>
              <a:t>sobre</a:t>
            </a:r>
            <a:r>
              <a:rPr lang="en-US" sz="2000" dirty="0"/>
              <a:t> o </a:t>
            </a:r>
            <a:r>
              <a:rPr lang="en-US" sz="2000" dirty="0" err="1"/>
              <a:t>tema</a:t>
            </a:r>
            <a:r>
              <a:rPr lang="en-US" sz="2000" dirty="0"/>
              <a:t>, </a:t>
            </a:r>
            <a:r>
              <a:rPr lang="en-US" sz="2000" dirty="0" err="1"/>
              <a:t>seja</a:t>
            </a:r>
            <a:r>
              <a:rPr lang="en-US" sz="2000" dirty="0"/>
              <a:t> </a:t>
            </a:r>
            <a:r>
              <a:rPr lang="en-US" sz="2000" dirty="0" err="1"/>
              <a:t>por</a:t>
            </a:r>
            <a:r>
              <a:rPr lang="en-US" sz="2000" dirty="0"/>
              <a:t> </a:t>
            </a:r>
            <a:r>
              <a:rPr lang="en-US" sz="2000" dirty="0" err="1"/>
              <a:t>meio</a:t>
            </a:r>
            <a:r>
              <a:rPr lang="en-US" sz="2000" dirty="0"/>
              <a:t> de </a:t>
            </a:r>
            <a:r>
              <a:rPr lang="en-US" sz="2000" dirty="0" err="1"/>
              <a:t>ações</a:t>
            </a:r>
            <a:r>
              <a:rPr lang="en-US" sz="2000" dirty="0"/>
              <a:t> de </a:t>
            </a:r>
            <a:r>
              <a:rPr lang="en-US" sz="2000" dirty="0" err="1"/>
              <a:t>diagnóstico</a:t>
            </a:r>
            <a:r>
              <a:rPr lang="en-US" sz="2000" dirty="0"/>
              <a:t>, </a:t>
            </a:r>
            <a:r>
              <a:rPr lang="en-US" sz="2000" dirty="0" err="1"/>
              <a:t>seja</a:t>
            </a:r>
            <a:r>
              <a:rPr lang="en-US" sz="2000" dirty="0"/>
              <a:t> </a:t>
            </a:r>
            <a:r>
              <a:rPr lang="en-US" sz="2000" dirty="0" err="1"/>
              <a:t>por</a:t>
            </a:r>
            <a:r>
              <a:rPr lang="en-US" sz="2000" dirty="0"/>
              <a:t> </a:t>
            </a:r>
            <a:r>
              <a:rPr lang="en-US" sz="2000" dirty="0" err="1"/>
              <a:t>meio</a:t>
            </a:r>
            <a:r>
              <a:rPr lang="en-US" sz="2000" dirty="0"/>
              <a:t> de </a:t>
            </a:r>
            <a:r>
              <a:rPr lang="en-US" sz="2000" dirty="0" err="1"/>
              <a:t>ações</a:t>
            </a:r>
            <a:r>
              <a:rPr lang="en-US" sz="2000" dirty="0"/>
              <a:t> de </a:t>
            </a:r>
            <a:r>
              <a:rPr lang="en-US" sz="2000" dirty="0" err="1"/>
              <a:t>capacitação</a:t>
            </a:r>
            <a:r>
              <a:rPr lang="en-US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669376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RECOMENDAÇÕES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Arial"/>
              <a:buAutoNum type="arabicPeriod"/>
            </a:pPr>
            <a:r>
              <a:rPr lang="en-US" sz="2400" b="1" dirty="0"/>
              <a:t>BOAS</a:t>
            </a:r>
            <a:r>
              <a:rPr lang="en-US" sz="2400" dirty="0"/>
              <a:t> </a:t>
            </a:r>
            <a:r>
              <a:rPr lang="en-US" sz="2400" b="1" dirty="0"/>
              <a:t>PRÁTICAS: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Este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aspecto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– a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experimentação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de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práticas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exemplares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em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áreas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delimitadas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-,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que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é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comum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ao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maior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parte dos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projetos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apoiados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por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GEF,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deve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sempre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ser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incorporado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tendo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em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vista a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importância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de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ressaltar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o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papel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protagônico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das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mulheres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dentro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destas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“boas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práticas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es-ES" sz="2000" b="1" dirty="0">
                <a:solidFill>
                  <a:schemeClr val="accent6">
                    <a:lumMod val="50000"/>
                  </a:schemeClr>
                </a:solidFill>
              </a:rPr>
              <a:t>A </a:t>
            </a:r>
            <a:r>
              <a:rPr lang="es-ES" sz="2000" b="1" dirty="0" err="1">
                <a:solidFill>
                  <a:schemeClr val="accent6">
                    <a:lumMod val="50000"/>
                  </a:schemeClr>
                </a:solidFill>
              </a:rPr>
              <a:t>inclusão</a:t>
            </a:r>
            <a:r>
              <a:rPr lang="es-ES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s-ES" sz="2000" b="1" dirty="0" err="1">
                <a:solidFill>
                  <a:schemeClr val="accent6">
                    <a:lumMod val="50000"/>
                  </a:schemeClr>
                </a:solidFill>
              </a:rPr>
              <a:t>nestas</a:t>
            </a:r>
            <a:r>
              <a:rPr lang="es-ES" sz="2000" b="1" dirty="0">
                <a:solidFill>
                  <a:schemeClr val="accent6">
                    <a:lumMod val="50000"/>
                  </a:schemeClr>
                </a:solidFill>
              </a:rPr>
              <a:t> “boas </a:t>
            </a:r>
            <a:r>
              <a:rPr lang="es-ES" sz="2000" b="1" dirty="0" err="1">
                <a:solidFill>
                  <a:schemeClr val="accent6">
                    <a:lumMod val="50000"/>
                  </a:schemeClr>
                </a:solidFill>
              </a:rPr>
              <a:t>práticas</a:t>
            </a:r>
            <a:r>
              <a:rPr lang="es-ES" sz="2000" b="1" dirty="0">
                <a:solidFill>
                  <a:schemeClr val="accent6">
                    <a:lumMod val="50000"/>
                  </a:schemeClr>
                </a:solidFill>
              </a:rPr>
              <a:t>” de elementos que </a:t>
            </a:r>
            <a:r>
              <a:rPr lang="es-ES" sz="2000" b="1" dirty="0" err="1">
                <a:solidFill>
                  <a:schemeClr val="accent6">
                    <a:lumMod val="50000"/>
                  </a:schemeClr>
                </a:solidFill>
              </a:rPr>
              <a:t>aferem</a:t>
            </a:r>
            <a:r>
              <a:rPr lang="es-ES" sz="2000" b="1" dirty="0">
                <a:solidFill>
                  <a:schemeClr val="accent6">
                    <a:lumMod val="50000"/>
                  </a:schemeClr>
                </a:solidFill>
              </a:rPr>
              <a:t> as dinámicas </a:t>
            </a:r>
            <a:r>
              <a:rPr lang="es-ES" sz="2000" b="1" dirty="0" err="1">
                <a:solidFill>
                  <a:schemeClr val="accent6">
                    <a:lumMod val="50000"/>
                  </a:schemeClr>
                </a:solidFill>
              </a:rPr>
              <a:t>relacionais</a:t>
            </a:r>
            <a:r>
              <a:rPr lang="es-ES" sz="2000" b="1" dirty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es-ES" sz="2000" b="1" dirty="0" err="1">
                <a:solidFill>
                  <a:schemeClr val="accent6">
                    <a:lumMod val="50000"/>
                  </a:schemeClr>
                </a:solidFill>
              </a:rPr>
              <a:t>ou</a:t>
            </a:r>
            <a:r>
              <a:rPr lang="es-ES" sz="2000" b="1" dirty="0">
                <a:solidFill>
                  <a:schemeClr val="accent6">
                    <a:lumMod val="50000"/>
                  </a:schemeClr>
                </a:solidFill>
              </a:rPr>
              <a:t> os </a:t>
            </a:r>
            <a:r>
              <a:rPr lang="es-ES" sz="2000" b="1" dirty="0" err="1">
                <a:solidFill>
                  <a:schemeClr val="accent6">
                    <a:lumMod val="50000"/>
                  </a:schemeClr>
                </a:solidFill>
              </a:rPr>
              <a:t>graus</a:t>
            </a:r>
            <a:r>
              <a:rPr lang="es-ES" sz="2000" b="1" dirty="0">
                <a:solidFill>
                  <a:schemeClr val="accent6">
                    <a:lumMod val="50000"/>
                  </a:schemeClr>
                </a:solidFill>
              </a:rPr>
              <a:t> de </a:t>
            </a:r>
            <a:r>
              <a:rPr lang="es-ES" sz="2000" b="1" dirty="0" err="1">
                <a:solidFill>
                  <a:schemeClr val="accent6">
                    <a:lumMod val="50000"/>
                  </a:schemeClr>
                </a:solidFill>
              </a:rPr>
              <a:t>empoderamento</a:t>
            </a:r>
            <a:r>
              <a:rPr lang="es-ES" sz="2000" b="1" dirty="0">
                <a:solidFill>
                  <a:schemeClr val="accent6">
                    <a:lumMod val="50000"/>
                  </a:schemeClr>
                </a:solidFill>
              </a:rPr>
              <a:t> das </a:t>
            </a:r>
            <a:r>
              <a:rPr lang="es-ES" sz="2000" b="1" dirty="0" err="1">
                <a:solidFill>
                  <a:schemeClr val="accent6">
                    <a:lumMod val="50000"/>
                  </a:schemeClr>
                </a:solidFill>
              </a:rPr>
              <a:t>mulheres</a:t>
            </a:r>
            <a:r>
              <a:rPr lang="es-ES" sz="2000" b="1" dirty="0">
                <a:solidFill>
                  <a:schemeClr val="accent6">
                    <a:lumMod val="50000"/>
                  </a:schemeClr>
                </a:solidFill>
              </a:rPr>
              <a:t> representa </a:t>
            </a:r>
            <a:r>
              <a:rPr lang="es-ES" sz="2000" b="1" dirty="0" err="1">
                <a:solidFill>
                  <a:schemeClr val="accent6">
                    <a:lumMod val="50000"/>
                  </a:schemeClr>
                </a:solidFill>
              </a:rPr>
              <a:t>um</a:t>
            </a:r>
            <a:r>
              <a:rPr lang="es-ES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s-ES" sz="2000" b="1" dirty="0" err="1">
                <a:solidFill>
                  <a:schemeClr val="accent6">
                    <a:lumMod val="50000"/>
                  </a:schemeClr>
                </a:solidFill>
              </a:rPr>
              <a:t>passo</a:t>
            </a:r>
            <a:r>
              <a:rPr lang="es-ES" sz="2000" b="1" dirty="0">
                <a:solidFill>
                  <a:schemeClr val="accent6">
                    <a:lumMod val="50000"/>
                  </a:schemeClr>
                </a:solidFill>
              </a:rPr>
              <a:t> importante, </a:t>
            </a:r>
            <a:r>
              <a:rPr lang="es-ES" sz="2000" b="1" dirty="0" err="1">
                <a:solidFill>
                  <a:schemeClr val="accent6">
                    <a:lumMod val="50000"/>
                  </a:schemeClr>
                </a:solidFill>
              </a:rPr>
              <a:t>uma</a:t>
            </a:r>
            <a:r>
              <a:rPr lang="es-ES" sz="2000" b="1" dirty="0">
                <a:solidFill>
                  <a:schemeClr val="accent6">
                    <a:lumMod val="50000"/>
                  </a:schemeClr>
                </a:solidFill>
              </a:rPr>
              <a:t> vez que </a:t>
            </a:r>
            <a:r>
              <a:rPr lang="es-ES" sz="2000" b="1" dirty="0" err="1">
                <a:solidFill>
                  <a:schemeClr val="accent6">
                    <a:lumMod val="50000"/>
                  </a:schemeClr>
                </a:solidFill>
              </a:rPr>
              <a:t>faltam</a:t>
            </a:r>
            <a:r>
              <a:rPr lang="es-ES" sz="2000" b="1" dirty="0">
                <a:solidFill>
                  <a:schemeClr val="accent6">
                    <a:lumMod val="50000"/>
                  </a:schemeClr>
                </a:solidFill>
              </a:rPr>
              <a:t> esquemas </a:t>
            </a:r>
            <a:r>
              <a:rPr lang="es-ES" sz="2000" b="1" dirty="0" err="1">
                <a:solidFill>
                  <a:schemeClr val="accent6">
                    <a:lumMod val="50000"/>
                  </a:schemeClr>
                </a:solidFill>
              </a:rPr>
              <a:t>referenciais</a:t>
            </a:r>
            <a:r>
              <a:rPr lang="es-ES" sz="2000" b="1" dirty="0">
                <a:solidFill>
                  <a:schemeClr val="accent6">
                    <a:lumMod val="50000"/>
                  </a:schemeClr>
                </a:solidFill>
              </a:rPr>
              <a:t> no tema para vislumbrar </a:t>
            </a:r>
            <a:r>
              <a:rPr lang="es-ES" sz="2000" b="1" dirty="0" err="1">
                <a:solidFill>
                  <a:schemeClr val="accent6">
                    <a:lumMod val="50000"/>
                  </a:schemeClr>
                </a:solidFill>
              </a:rPr>
              <a:t>ações</a:t>
            </a:r>
            <a:r>
              <a:rPr lang="es-ES" sz="2000" b="1" dirty="0">
                <a:solidFill>
                  <a:schemeClr val="accent6">
                    <a:lumMod val="50000"/>
                  </a:schemeClr>
                </a:solidFill>
              </a:rPr>
              <a:t> estratégicas e </a:t>
            </a:r>
            <a:r>
              <a:rPr lang="es-ES" sz="2000" b="1" dirty="0" err="1">
                <a:solidFill>
                  <a:schemeClr val="accent6">
                    <a:lumMod val="50000"/>
                  </a:schemeClr>
                </a:solidFill>
              </a:rPr>
              <a:t>embasar</a:t>
            </a:r>
            <a:r>
              <a:rPr lang="es-ES" sz="2000" b="1" dirty="0">
                <a:solidFill>
                  <a:schemeClr val="accent6">
                    <a:lumMod val="50000"/>
                  </a:schemeClr>
                </a:solidFill>
              </a:rPr>
              <a:t> políticas públicas.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É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importante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atentar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para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o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fato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de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que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a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internalização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de “boas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práticas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” se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efetiva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de forma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mais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eficiente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quando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são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praticadas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em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“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áreas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pilotas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”, o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que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também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é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um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eixo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central dos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projetos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em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análise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. </a:t>
            </a:r>
          </a:p>
          <a:p>
            <a:pPr marL="0" lvl="0" indent="0"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4997130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RECOMENDAÇÕES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2.   INTERCÂMBIOS: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Os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intercâmbios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entre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grupos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de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mulheres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inegavelmente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contribuem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para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seu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empoderamento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dentro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dos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processos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de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agroextrativismo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local e regional, e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tais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oportunidades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podem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ser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potencidalizadas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no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intuito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de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fomentar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experiências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inovadoras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e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sistematizar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“boas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práticas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”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dentro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dos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territórios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.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Uma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ressalva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que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se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faz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neste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sentido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é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em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relação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à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importância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de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garantir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que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atividades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como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Intercâmbios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sejam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acompanhadas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por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ações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afirmativas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tendo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em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vista a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necessidade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de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propiciar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socialização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do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trabalho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de “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cuidados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” e a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divisão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das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tarefas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domestica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16298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RECOMENDAÇÕES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8600" dirty="0">
                <a:solidFill>
                  <a:schemeClr val="accent6">
                    <a:lumMod val="75000"/>
                  </a:schemeClr>
                </a:solidFill>
              </a:rPr>
              <a:t>3. INCORPORAÇÃO DO ENFOQUE DE GÊNERO EM ABORDAGENS METODOLÓGICAS: </a:t>
            </a:r>
            <a:r>
              <a:rPr lang="en-US" sz="8600" dirty="0" err="1">
                <a:solidFill>
                  <a:schemeClr val="accent6">
                    <a:lumMod val="75000"/>
                  </a:schemeClr>
                </a:solidFill>
              </a:rPr>
              <a:t>É</a:t>
            </a:r>
            <a:r>
              <a:rPr lang="en-US" sz="8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8600" dirty="0" err="1">
                <a:solidFill>
                  <a:schemeClr val="accent6">
                    <a:lumMod val="75000"/>
                  </a:schemeClr>
                </a:solidFill>
              </a:rPr>
              <a:t>imprescindível</a:t>
            </a:r>
            <a:r>
              <a:rPr lang="en-US" sz="8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8600" dirty="0" err="1">
                <a:solidFill>
                  <a:schemeClr val="accent6">
                    <a:lumMod val="75000"/>
                  </a:schemeClr>
                </a:solidFill>
              </a:rPr>
              <a:t>garantir</a:t>
            </a:r>
            <a:r>
              <a:rPr lang="en-US" sz="8600" dirty="0">
                <a:solidFill>
                  <a:schemeClr val="accent6">
                    <a:lumMod val="75000"/>
                  </a:schemeClr>
                </a:solidFill>
              </a:rPr>
              <a:t> a </a:t>
            </a:r>
            <a:r>
              <a:rPr lang="en-US" sz="8600" dirty="0" err="1">
                <a:solidFill>
                  <a:schemeClr val="accent6">
                    <a:lumMod val="75000"/>
                  </a:schemeClr>
                </a:solidFill>
              </a:rPr>
              <a:t>incorporação</a:t>
            </a:r>
            <a:r>
              <a:rPr lang="en-US" sz="8600" dirty="0">
                <a:solidFill>
                  <a:schemeClr val="accent6">
                    <a:lumMod val="75000"/>
                  </a:schemeClr>
                </a:solidFill>
              </a:rPr>
              <a:t> do </a:t>
            </a:r>
            <a:r>
              <a:rPr lang="en-US" sz="8600" dirty="0" err="1">
                <a:solidFill>
                  <a:schemeClr val="accent6">
                    <a:lumMod val="75000"/>
                  </a:schemeClr>
                </a:solidFill>
              </a:rPr>
              <a:t>enfoque</a:t>
            </a:r>
            <a:r>
              <a:rPr lang="en-US" sz="8600" dirty="0">
                <a:solidFill>
                  <a:schemeClr val="accent6">
                    <a:lumMod val="75000"/>
                  </a:schemeClr>
                </a:solidFill>
              </a:rPr>
              <a:t> de </a:t>
            </a:r>
            <a:r>
              <a:rPr lang="en-US" sz="8600" dirty="0" err="1">
                <a:solidFill>
                  <a:schemeClr val="accent6">
                    <a:lumMod val="75000"/>
                  </a:schemeClr>
                </a:solidFill>
              </a:rPr>
              <a:t>gênero</a:t>
            </a:r>
            <a:r>
              <a:rPr lang="en-US" sz="8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8600" dirty="0" err="1">
                <a:solidFill>
                  <a:schemeClr val="accent6">
                    <a:lumMod val="75000"/>
                  </a:schemeClr>
                </a:solidFill>
              </a:rPr>
              <a:t>nas</a:t>
            </a:r>
            <a:r>
              <a:rPr lang="en-US" sz="8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8600" dirty="0" err="1">
                <a:solidFill>
                  <a:schemeClr val="accent6">
                    <a:lumMod val="75000"/>
                  </a:schemeClr>
                </a:solidFill>
              </a:rPr>
              <a:t>abordagens</a:t>
            </a:r>
            <a:r>
              <a:rPr lang="en-US" sz="8600" dirty="0">
                <a:solidFill>
                  <a:schemeClr val="accent6">
                    <a:lumMod val="75000"/>
                  </a:schemeClr>
                </a:solidFill>
              </a:rPr>
              <a:t> e </a:t>
            </a:r>
            <a:r>
              <a:rPr lang="en-US" sz="8600" dirty="0" err="1">
                <a:solidFill>
                  <a:schemeClr val="accent6">
                    <a:lumMod val="75000"/>
                  </a:schemeClr>
                </a:solidFill>
              </a:rPr>
              <a:t>instrumentos</a:t>
            </a:r>
            <a:r>
              <a:rPr lang="en-US" sz="8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8600" dirty="0" err="1">
                <a:solidFill>
                  <a:schemeClr val="accent6">
                    <a:lumMod val="75000"/>
                  </a:schemeClr>
                </a:solidFill>
              </a:rPr>
              <a:t>metodológicos</a:t>
            </a:r>
            <a:r>
              <a:rPr lang="en-US" sz="8600" dirty="0">
                <a:solidFill>
                  <a:schemeClr val="accent6">
                    <a:lumMod val="75000"/>
                  </a:schemeClr>
                </a:solidFill>
              </a:rPr>
              <a:t> (ex: DRP) </a:t>
            </a:r>
            <a:r>
              <a:rPr lang="en-US" sz="8600" dirty="0" err="1">
                <a:solidFill>
                  <a:schemeClr val="accent6">
                    <a:lumMod val="75000"/>
                  </a:schemeClr>
                </a:solidFill>
              </a:rPr>
              <a:t>que</a:t>
            </a:r>
            <a:r>
              <a:rPr lang="en-US" sz="8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8600" dirty="0" err="1">
                <a:solidFill>
                  <a:schemeClr val="accent6">
                    <a:lumMod val="75000"/>
                  </a:schemeClr>
                </a:solidFill>
              </a:rPr>
              <a:t>norteam</a:t>
            </a:r>
            <a:r>
              <a:rPr lang="en-US" sz="8600" dirty="0">
                <a:solidFill>
                  <a:schemeClr val="accent6">
                    <a:lumMod val="75000"/>
                  </a:schemeClr>
                </a:solidFill>
              </a:rPr>
              <a:t> as </a:t>
            </a:r>
            <a:r>
              <a:rPr lang="en-US" sz="8600" dirty="0" err="1">
                <a:solidFill>
                  <a:schemeClr val="accent6">
                    <a:lumMod val="75000"/>
                  </a:schemeClr>
                </a:solidFill>
              </a:rPr>
              <a:t>ações</a:t>
            </a:r>
            <a:r>
              <a:rPr lang="en-US" sz="8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8600" dirty="0" err="1">
                <a:solidFill>
                  <a:schemeClr val="accent6">
                    <a:lumMod val="75000"/>
                  </a:schemeClr>
                </a:solidFill>
              </a:rPr>
              <a:t>implementadas</a:t>
            </a:r>
            <a:r>
              <a:rPr lang="en-US" sz="8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8600" dirty="0" err="1">
                <a:solidFill>
                  <a:schemeClr val="accent6">
                    <a:lumMod val="75000"/>
                  </a:schemeClr>
                </a:solidFill>
              </a:rPr>
              <a:t>nos</a:t>
            </a:r>
            <a:r>
              <a:rPr lang="en-US" sz="8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8600" dirty="0" err="1">
                <a:solidFill>
                  <a:schemeClr val="accent6">
                    <a:lumMod val="75000"/>
                  </a:schemeClr>
                </a:solidFill>
              </a:rPr>
              <a:t>territórios</a:t>
            </a:r>
            <a:r>
              <a:rPr lang="en-US" sz="8600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en-US" sz="8600" dirty="0" err="1">
                <a:solidFill>
                  <a:schemeClr val="accent6">
                    <a:lumMod val="75000"/>
                  </a:schemeClr>
                </a:solidFill>
              </a:rPr>
              <a:t>Por</a:t>
            </a:r>
            <a:r>
              <a:rPr lang="en-US" sz="8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8600" dirty="0" err="1">
                <a:solidFill>
                  <a:schemeClr val="accent6">
                    <a:lumMod val="75000"/>
                  </a:schemeClr>
                </a:solidFill>
              </a:rPr>
              <a:t>exemplo</a:t>
            </a:r>
            <a:r>
              <a:rPr lang="en-US" sz="8600" dirty="0">
                <a:solidFill>
                  <a:schemeClr val="accent6">
                    <a:lumMod val="75000"/>
                  </a:schemeClr>
                </a:solidFill>
              </a:rPr>
              <a:t>, no </a:t>
            </a:r>
            <a:r>
              <a:rPr lang="en-US" sz="8600" dirty="0" err="1">
                <a:solidFill>
                  <a:schemeClr val="accent6">
                    <a:lumMod val="75000"/>
                  </a:schemeClr>
                </a:solidFill>
              </a:rPr>
              <a:t>caso</a:t>
            </a:r>
            <a:r>
              <a:rPr lang="en-US" sz="8600" dirty="0">
                <a:solidFill>
                  <a:schemeClr val="accent6">
                    <a:lumMod val="75000"/>
                  </a:schemeClr>
                </a:solidFill>
              </a:rPr>
              <a:t> do </a:t>
            </a:r>
            <a:r>
              <a:rPr lang="en-US" sz="8600" dirty="0" err="1">
                <a:solidFill>
                  <a:schemeClr val="accent6">
                    <a:lumMod val="75000"/>
                  </a:schemeClr>
                </a:solidFill>
              </a:rPr>
              <a:t>Projeto</a:t>
            </a:r>
            <a:r>
              <a:rPr lang="en-US" sz="8600" dirty="0">
                <a:solidFill>
                  <a:schemeClr val="accent6">
                    <a:lumMod val="75000"/>
                  </a:schemeClr>
                </a:solidFill>
              </a:rPr>
              <a:t> BEM DIVERSO: </a:t>
            </a:r>
            <a:r>
              <a:rPr lang="en-US" sz="8600" dirty="0" err="1">
                <a:solidFill>
                  <a:schemeClr val="accent6">
                    <a:lumMod val="75000"/>
                  </a:schemeClr>
                </a:solidFill>
              </a:rPr>
              <a:t>uma</a:t>
            </a:r>
            <a:r>
              <a:rPr lang="en-US" sz="8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8600" dirty="0" err="1">
                <a:solidFill>
                  <a:schemeClr val="accent6">
                    <a:lumMod val="75000"/>
                  </a:schemeClr>
                </a:solidFill>
              </a:rPr>
              <a:t>prioridade</a:t>
            </a:r>
            <a:r>
              <a:rPr lang="en-US" sz="8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8600" dirty="0" err="1">
                <a:solidFill>
                  <a:schemeClr val="accent6">
                    <a:lumMod val="75000"/>
                  </a:schemeClr>
                </a:solidFill>
              </a:rPr>
              <a:t>é</a:t>
            </a:r>
            <a:r>
              <a:rPr lang="en-US" sz="8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8600" dirty="0" err="1">
                <a:solidFill>
                  <a:schemeClr val="accent6">
                    <a:lumMod val="75000"/>
                  </a:schemeClr>
                </a:solidFill>
              </a:rPr>
              <a:t>trabalhar</a:t>
            </a:r>
            <a:r>
              <a:rPr lang="en-US" sz="8600" dirty="0">
                <a:solidFill>
                  <a:schemeClr val="accent6">
                    <a:lumMod val="75000"/>
                  </a:schemeClr>
                </a:solidFill>
              </a:rPr>
              <a:t> com a </a:t>
            </a:r>
            <a:r>
              <a:rPr lang="en-US" sz="8600" dirty="0" err="1">
                <a:solidFill>
                  <a:schemeClr val="accent6">
                    <a:lumMod val="75000"/>
                  </a:schemeClr>
                </a:solidFill>
              </a:rPr>
              <a:t>formulação</a:t>
            </a:r>
            <a:r>
              <a:rPr lang="en-US" sz="8600" dirty="0">
                <a:solidFill>
                  <a:schemeClr val="accent6">
                    <a:lumMod val="75000"/>
                  </a:schemeClr>
                </a:solidFill>
              </a:rPr>
              <a:t> de </a:t>
            </a:r>
            <a:r>
              <a:rPr lang="en-US" sz="8600" dirty="0" err="1">
                <a:solidFill>
                  <a:schemeClr val="accent6">
                    <a:lumMod val="75000"/>
                  </a:schemeClr>
                </a:solidFill>
              </a:rPr>
              <a:t>protocolos</a:t>
            </a:r>
            <a:r>
              <a:rPr lang="en-US" sz="8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8600" dirty="0" err="1">
                <a:solidFill>
                  <a:schemeClr val="accent6">
                    <a:lumMod val="75000"/>
                  </a:schemeClr>
                </a:solidFill>
              </a:rPr>
              <a:t>comunitários</a:t>
            </a:r>
            <a:r>
              <a:rPr lang="en-US" sz="8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8600" dirty="0" err="1">
                <a:solidFill>
                  <a:schemeClr val="accent6">
                    <a:lumMod val="75000"/>
                  </a:schemeClr>
                </a:solidFill>
              </a:rPr>
              <a:t>para</a:t>
            </a:r>
            <a:r>
              <a:rPr lang="en-US" sz="8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8600" dirty="0" err="1">
                <a:solidFill>
                  <a:schemeClr val="accent6">
                    <a:lumMod val="75000"/>
                  </a:schemeClr>
                </a:solidFill>
              </a:rPr>
              <a:t>manejo</a:t>
            </a:r>
            <a:r>
              <a:rPr lang="en-US" sz="8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8600" dirty="0" err="1">
                <a:solidFill>
                  <a:schemeClr val="accent6">
                    <a:lumMod val="75000"/>
                  </a:schemeClr>
                </a:solidFill>
              </a:rPr>
              <a:t>sustentavel</a:t>
            </a:r>
            <a:r>
              <a:rPr lang="en-US" sz="8600" dirty="0">
                <a:solidFill>
                  <a:schemeClr val="accent6">
                    <a:lumMod val="75000"/>
                  </a:schemeClr>
                </a:solidFill>
              </a:rPr>
              <a:t> das SAFs, </a:t>
            </a:r>
            <a:r>
              <a:rPr lang="en-US" sz="8600" dirty="0" err="1">
                <a:solidFill>
                  <a:schemeClr val="accent6">
                    <a:lumMod val="75000"/>
                  </a:schemeClr>
                </a:solidFill>
              </a:rPr>
              <a:t>como</a:t>
            </a:r>
            <a:r>
              <a:rPr lang="en-US" sz="8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8600" dirty="0" err="1">
                <a:solidFill>
                  <a:schemeClr val="accent6">
                    <a:lumMod val="75000"/>
                  </a:schemeClr>
                </a:solidFill>
              </a:rPr>
              <a:t>está</a:t>
            </a:r>
            <a:r>
              <a:rPr lang="en-US" sz="8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8600" dirty="0" err="1">
                <a:solidFill>
                  <a:schemeClr val="accent6">
                    <a:lumMod val="75000"/>
                  </a:schemeClr>
                </a:solidFill>
              </a:rPr>
              <a:t>previsto</a:t>
            </a:r>
            <a:r>
              <a:rPr lang="en-US" sz="8600" dirty="0">
                <a:solidFill>
                  <a:schemeClr val="accent6">
                    <a:lumMod val="75000"/>
                  </a:schemeClr>
                </a:solidFill>
              </a:rPr>
              <a:t> no </a:t>
            </a:r>
            <a:r>
              <a:rPr lang="en-US" sz="8600" dirty="0" err="1">
                <a:solidFill>
                  <a:schemeClr val="accent6">
                    <a:lumMod val="75000"/>
                  </a:schemeClr>
                </a:solidFill>
              </a:rPr>
              <a:t>plano</a:t>
            </a:r>
            <a:r>
              <a:rPr lang="en-US" sz="8600" dirty="0">
                <a:solidFill>
                  <a:schemeClr val="accent6">
                    <a:lumMod val="75000"/>
                  </a:schemeClr>
                </a:solidFill>
              </a:rPr>
              <a:t> de </a:t>
            </a:r>
            <a:r>
              <a:rPr lang="en-US" sz="8600" dirty="0" err="1">
                <a:solidFill>
                  <a:schemeClr val="accent6">
                    <a:lumMod val="75000"/>
                  </a:schemeClr>
                </a:solidFill>
              </a:rPr>
              <a:t>ação</a:t>
            </a:r>
            <a:r>
              <a:rPr lang="en-US" sz="8600" dirty="0">
                <a:solidFill>
                  <a:schemeClr val="accent6">
                    <a:lumMod val="75000"/>
                  </a:schemeClr>
                </a:solidFill>
              </a:rPr>
              <a:t> do TC </a:t>
            </a:r>
            <a:r>
              <a:rPr lang="en-US" sz="8600" dirty="0" err="1">
                <a:solidFill>
                  <a:schemeClr val="accent6">
                    <a:lumMod val="75000"/>
                  </a:schemeClr>
                </a:solidFill>
              </a:rPr>
              <a:t>Medio</a:t>
            </a:r>
            <a:r>
              <a:rPr lang="en-US" sz="8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8600" dirty="0" err="1">
                <a:solidFill>
                  <a:schemeClr val="accent6">
                    <a:lumMod val="75000"/>
                  </a:schemeClr>
                </a:solidFill>
              </a:rPr>
              <a:t>Mearim</a:t>
            </a:r>
            <a:r>
              <a:rPr lang="en-US" sz="8600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8600" dirty="0" err="1">
                <a:solidFill>
                  <a:schemeClr val="accent6">
                    <a:lumMod val="75000"/>
                  </a:schemeClr>
                </a:solidFill>
              </a:rPr>
              <a:t>que</a:t>
            </a:r>
            <a:r>
              <a:rPr lang="en-US" sz="8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8600" dirty="0" err="1">
                <a:solidFill>
                  <a:schemeClr val="accent6">
                    <a:lumMod val="75000"/>
                  </a:schemeClr>
                </a:solidFill>
              </a:rPr>
              <a:t>ressaltam</a:t>
            </a:r>
            <a:r>
              <a:rPr lang="en-US" sz="8600" dirty="0">
                <a:solidFill>
                  <a:schemeClr val="accent6">
                    <a:lumMod val="75000"/>
                  </a:schemeClr>
                </a:solidFill>
              </a:rPr>
              <a:t> o </a:t>
            </a:r>
            <a:r>
              <a:rPr lang="en-US" sz="8600" dirty="0" err="1">
                <a:solidFill>
                  <a:schemeClr val="accent6">
                    <a:lumMod val="75000"/>
                  </a:schemeClr>
                </a:solidFill>
              </a:rPr>
              <a:t>papel</a:t>
            </a:r>
            <a:r>
              <a:rPr lang="en-US" sz="8600" dirty="0">
                <a:solidFill>
                  <a:schemeClr val="accent6">
                    <a:lumMod val="75000"/>
                  </a:schemeClr>
                </a:solidFill>
              </a:rPr>
              <a:t> das </a:t>
            </a:r>
            <a:r>
              <a:rPr lang="en-US" sz="8600" dirty="0" err="1">
                <a:solidFill>
                  <a:schemeClr val="accent6">
                    <a:lumMod val="75000"/>
                  </a:schemeClr>
                </a:solidFill>
              </a:rPr>
              <a:t>mulheres</a:t>
            </a:r>
            <a:r>
              <a:rPr lang="en-US" sz="8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8600" dirty="0" err="1">
                <a:solidFill>
                  <a:schemeClr val="accent6">
                    <a:lumMod val="75000"/>
                  </a:schemeClr>
                </a:solidFill>
              </a:rPr>
              <a:t>como</a:t>
            </a:r>
            <a:r>
              <a:rPr lang="en-US" sz="8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8600" dirty="0" err="1">
                <a:solidFill>
                  <a:schemeClr val="accent6">
                    <a:lumMod val="75000"/>
                  </a:schemeClr>
                </a:solidFill>
              </a:rPr>
              <a:t>detentoras</a:t>
            </a:r>
            <a:r>
              <a:rPr lang="en-US" sz="8600" dirty="0">
                <a:solidFill>
                  <a:schemeClr val="accent6">
                    <a:lumMod val="75000"/>
                  </a:schemeClr>
                </a:solidFill>
              </a:rPr>
              <a:t> de </a:t>
            </a:r>
            <a:r>
              <a:rPr lang="en-US" sz="8600" dirty="0" err="1">
                <a:solidFill>
                  <a:schemeClr val="accent6">
                    <a:lumMod val="75000"/>
                  </a:schemeClr>
                </a:solidFill>
              </a:rPr>
              <a:t>conhecimento</a:t>
            </a:r>
            <a:r>
              <a:rPr lang="en-US" sz="8600" dirty="0">
                <a:solidFill>
                  <a:schemeClr val="accent6">
                    <a:lumMod val="75000"/>
                  </a:schemeClr>
                </a:solidFill>
              </a:rPr>
              <a:t> popular </a:t>
            </a:r>
            <a:r>
              <a:rPr lang="en-US" sz="8600" dirty="0" err="1">
                <a:solidFill>
                  <a:schemeClr val="accent6">
                    <a:lumMod val="75000"/>
                  </a:schemeClr>
                </a:solidFill>
              </a:rPr>
              <a:t>nas</a:t>
            </a:r>
            <a:r>
              <a:rPr lang="en-US" sz="8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8600" dirty="0" err="1">
                <a:solidFill>
                  <a:schemeClr val="accent6">
                    <a:lumMod val="75000"/>
                  </a:schemeClr>
                </a:solidFill>
              </a:rPr>
              <a:t>cadeias</a:t>
            </a:r>
            <a:r>
              <a:rPr lang="en-US" sz="8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8600" dirty="0" err="1">
                <a:solidFill>
                  <a:schemeClr val="accent6">
                    <a:lumMod val="75000"/>
                  </a:schemeClr>
                </a:solidFill>
              </a:rPr>
              <a:t>agroextrativistas</a:t>
            </a:r>
            <a:r>
              <a:rPr lang="en-US" sz="8600" dirty="0">
                <a:solidFill>
                  <a:schemeClr val="accent6">
                    <a:lumMod val="75000"/>
                  </a:schemeClr>
                </a:solidFill>
              </a:rPr>
              <a:t>.  </a:t>
            </a:r>
          </a:p>
          <a:p>
            <a:pPr marL="0" lvl="0" indent="0"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474799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660066"/>
                </a:solidFill>
              </a:rPr>
              <a:t>OBJETIVOS DO DIAGNÓSTICO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u"/>
            </a:pPr>
            <a:r>
              <a:rPr lang="pt-BR" sz="2400" dirty="0"/>
              <a:t>Efetivar uma análise do grau de incorporação do enfoque de gênero nos cinco projetos apoiados pelo GEF (</a:t>
            </a:r>
            <a:r>
              <a:rPr lang="en-US" sz="2400" dirty="0"/>
              <a:t>BRA/14/G31; BRA/14/G32; BRA/14/G33; BRA/12/G32; BRA/067/G32); </a:t>
            </a:r>
          </a:p>
          <a:p>
            <a:pPr>
              <a:buFont typeface="Wingdings" charset="2"/>
              <a:buChar char="u"/>
            </a:pPr>
            <a:r>
              <a:rPr lang="en-US" sz="2400" dirty="0" err="1"/>
              <a:t>Apontar</a:t>
            </a:r>
            <a:r>
              <a:rPr lang="en-US" sz="2400" dirty="0"/>
              <a:t> </a:t>
            </a:r>
            <a:r>
              <a:rPr lang="en-US" sz="2400" dirty="0" err="1"/>
              <a:t>os</a:t>
            </a:r>
            <a:r>
              <a:rPr lang="en-US" sz="2400" dirty="0"/>
              <a:t> </a:t>
            </a:r>
            <a:r>
              <a:rPr lang="en-US" sz="2400" dirty="0" err="1"/>
              <a:t>pontos</a:t>
            </a:r>
            <a:r>
              <a:rPr lang="en-US" sz="2400" dirty="0"/>
              <a:t> </a:t>
            </a:r>
            <a:r>
              <a:rPr lang="en-US" sz="2400" dirty="0" err="1"/>
              <a:t>frágeis</a:t>
            </a:r>
            <a:r>
              <a:rPr lang="en-US" sz="2400" dirty="0"/>
              <a:t> e as </a:t>
            </a:r>
            <a:r>
              <a:rPr lang="en-US" sz="2400" dirty="0" err="1"/>
              <a:t>fortalezas</a:t>
            </a:r>
            <a:r>
              <a:rPr lang="en-US" sz="2400" dirty="0"/>
              <a:t> dos </a:t>
            </a:r>
            <a:r>
              <a:rPr lang="en-US" sz="2400" dirty="0" err="1"/>
              <a:t>projetos</a:t>
            </a:r>
            <a:r>
              <a:rPr lang="en-US" sz="2400" dirty="0"/>
              <a:t> no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err="1"/>
              <a:t>diz</a:t>
            </a:r>
            <a:r>
              <a:rPr lang="en-US" sz="2400" dirty="0"/>
              <a:t> </a:t>
            </a:r>
            <a:r>
              <a:rPr lang="en-US" sz="2400" dirty="0" err="1"/>
              <a:t>respeito</a:t>
            </a:r>
            <a:r>
              <a:rPr lang="en-US" sz="2400" dirty="0"/>
              <a:t> </a:t>
            </a:r>
            <a:r>
              <a:rPr lang="en-US" sz="2400" dirty="0" err="1"/>
              <a:t>ao</a:t>
            </a:r>
            <a:r>
              <a:rPr lang="en-US" sz="2400" dirty="0"/>
              <a:t> </a:t>
            </a:r>
            <a:r>
              <a:rPr lang="en-US" sz="2400" dirty="0" err="1"/>
              <a:t>processo</a:t>
            </a:r>
            <a:r>
              <a:rPr lang="en-US" sz="2400" dirty="0"/>
              <a:t> de “</a:t>
            </a:r>
            <a:r>
              <a:rPr lang="en-US" sz="2400" dirty="0" err="1"/>
              <a:t>transversalização</a:t>
            </a:r>
            <a:r>
              <a:rPr lang="en-US" sz="2400" dirty="0"/>
              <a:t>” do </a:t>
            </a:r>
            <a:r>
              <a:rPr lang="en-US" sz="2400" dirty="0" err="1"/>
              <a:t>enfoque</a:t>
            </a:r>
            <a:r>
              <a:rPr lang="en-US" sz="2400" dirty="0"/>
              <a:t> de </a:t>
            </a:r>
            <a:r>
              <a:rPr lang="en-US" sz="2400" dirty="0" err="1"/>
              <a:t>gênero</a:t>
            </a:r>
            <a:r>
              <a:rPr lang="en-US" sz="2400" dirty="0"/>
              <a:t>;</a:t>
            </a:r>
          </a:p>
          <a:p>
            <a:pPr>
              <a:buFont typeface="Wingdings" charset="2"/>
              <a:buChar char="u"/>
            </a:pPr>
            <a:r>
              <a:rPr lang="en-US" sz="2400" dirty="0" err="1"/>
              <a:t>Identificar</a:t>
            </a:r>
            <a:r>
              <a:rPr lang="en-US" sz="2400" dirty="0"/>
              <a:t> as </a:t>
            </a:r>
            <a:r>
              <a:rPr lang="en-US" sz="2400" dirty="0" err="1"/>
              <a:t>inovações</a:t>
            </a:r>
            <a:r>
              <a:rPr lang="en-US" sz="2400" dirty="0"/>
              <a:t> </a:t>
            </a:r>
            <a:r>
              <a:rPr lang="en-US" sz="2400" dirty="0" err="1"/>
              <a:t>metodológicas</a:t>
            </a:r>
            <a:r>
              <a:rPr lang="en-US" sz="2400" dirty="0"/>
              <a:t> e </a:t>
            </a:r>
            <a:r>
              <a:rPr lang="en-US" sz="2400" dirty="0" err="1"/>
              <a:t>tecnológicas</a:t>
            </a:r>
            <a:r>
              <a:rPr lang="en-US" sz="2400" dirty="0"/>
              <a:t>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err="1"/>
              <a:t>vem</a:t>
            </a:r>
            <a:r>
              <a:rPr lang="en-US" sz="2400" dirty="0"/>
              <a:t> </a:t>
            </a:r>
            <a:r>
              <a:rPr lang="en-US" sz="2400" dirty="0" err="1"/>
              <a:t>contribuindo</a:t>
            </a:r>
            <a:r>
              <a:rPr lang="en-US" sz="2400" dirty="0"/>
              <a:t> </a:t>
            </a:r>
            <a:r>
              <a:rPr lang="en-US" sz="2400" dirty="0" err="1"/>
              <a:t>para</a:t>
            </a:r>
            <a:r>
              <a:rPr lang="en-US" sz="2400" dirty="0"/>
              <a:t> o </a:t>
            </a:r>
            <a:r>
              <a:rPr lang="en-US" sz="2400" dirty="0" err="1"/>
              <a:t>empoderamento</a:t>
            </a:r>
            <a:r>
              <a:rPr lang="en-US" sz="2400" dirty="0"/>
              <a:t> das </a:t>
            </a:r>
            <a:r>
              <a:rPr lang="en-US" sz="2400" dirty="0" err="1"/>
              <a:t>mulheres</a:t>
            </a:r>
            <a:r>
              <a:rPr lang="en-US" sz="2400" dirty="0"/>
              <a:t> </a:t>
            </a:r>
            <a:r>
              <a:rPr lang="en-US" sz="2400" dirty="0" err="1"/>
              <a:t>rurais</a:t>
            </a:r>
            <a:r>
              <a:rPr lang="en-US" sz="2400" dirty="0"/>
              <a:t> (“boas </a:t>
            </a:r>
            <a:r>
              <a:rPr lang="en-US" sz="2400" dirty="0" err="1"/>
              <a:t>práticas</a:t>
            </a:r>
            <a:r>
              <a:rPr lang="en-US" sz="2400" dirty="0"/>
              <a:t>”);</a:t>
            </a:r>
          </a:p>
          <a:p>
            <a:pPr>
              <a:buFont typeface="Wingdings" charset="2"/>
              <a:buChar char="u"/>
            </a:pPr>
            <a:r>
              <a:rPr lang="en-US" sz="2400" dirty="0" err="1"/>
              <a:t>Fazer</a:t>
            </a:r>
            <a:r>
              <a:rPr lang="en-US" sz="2400" dirty="0"/>
              <a:t> </a:t>
            </a:r>
            <a:r>
              <a:rPr lang="en-US" sz="2400" dirty="0" err="1"/>
              <a:t>algumas</a:t>
            </a:r>
            <a:r>
              <a:rPr lang="en-US" sz="2400" dirty="0"/>
              <a:t> </a:t>
            </a:r>
            <a:r>
              <a:rPr lang="en-US" sz="2400" dirty="0" err="1"/>
              <a:t>recomendações</a:t>
            </a:r>
            <a:r>
              <a:rPr lang="en-US" sz="2400" dirty="0"/>
              <a:t>, </a:t>
            </a:r>
            <a:r>
              <a:rPr lang="en-US" sz="2400" dirty="0" err="1"/>
              <a:t>visando</a:t>
            </a:r>
            <a:r>
              <a:rPr lang="en-US" sz="2400" dirty="0"/>
              <a:t> a </a:t>
            </a:r>
            <a:r>
              <a:rPr lang="en-US" sz="2400" dirty="0" err="1"/>
              <a:t>qualificação</a:t>
            </a:r>
            <a:r>
              <a:rPr lang="en-US" sz="2400" dirty="0"/>
              <a:t> dos </a:t>
            </a:r>
            <a:r>
              <a:rPr lang="en-US" sz="2400" dirty="0" err="1"/>
              <a:t>projetos</a:t>
            </a:r>
            <a:r>
              <a:rPr lang="en-US" sz="2400" dirty="0"/>
              <a:t> </a:t>
            </a:r>
            <a:r>
              <a:rPr lang="en-US" sz="2400" dirty="0" err="1"/>
              <a:t>ainda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vias</a:t>
            </a:r>
            <a:r>
              <a:rPr lang="en-US" sz="2400" dirty="0"/>
              <a:t> de </a:t>
            </a:r>
            <a:r>
              <a:rPr lang="en-US" sz="2400" dirty="0" err="1"/>
              <a:t>implementação</a:t>
            </a:r>
            <a:r>
              <a:rPr lang="en-US" sz="2400" dirty="0"/>
              <a:t>.</a:t>
            </a:r>
          </a:p>
          <a:p>
            <a:pPr>
              <a:buFont typeface="Wingdings" charset="2"/>
              <a:buChar char="u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22729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RECOMENDAÇÕES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rgbClr val="FF6600"/>
                </a:solidFill>
              </a:rPr>
              <a:t>E </a:t>
            </a:r>
            <a:r>
              <a:rPr lang="en-US" b="1" dirty="0" err="1">
                <a:solidFill>
                  <a:srgbClr val="FF6600"/>
                </a:solidFill>
              </a:rPr>
              <a:t>nos</a:t>
            </a:r>
            <a:r>
              <a:rPr lang="en-US" b="1" dirty="0">
                <a:solidFill>
                  <a:srgbClr val="FF6600"/>
                </a:solidFill>
              </a:rPr>
              <a:t> </a:t>
            </a:r>
            <a:r>
              <a:rPr lang="en-US" b="1" dirty="0" err="1">
                <a:solidFill>
                  <a:srgbClr val="FF6600"/>
                </a:solidFill>
              </a:rPr>
              <a:t>processos</a:t>
            </a:r>
            <a:r>
              <a:rPr lang="en-US" b="1" dirty="0">
                <a:solidFill>
                  <a:srgbClr val="FF6600"/>
                </a:solidFill>
              </a:rPr>
              <a:t> de </a:t>
            </a:r>
            <a:r>
              <a:rPr lang="en-US" b="1" dirty="0" err="1">
                <a:solidFill>
                  <a:srgbClr val="FF6600"/>
                </a:solidFill>
              </a:rPr>
              <a:t>planejamento</a:t>
            </a:r>
            <a:r>
              <a:rPr lang="en-US" b="1" dirty="0">
                <a:solidFill>
                  <a:srgbClr val="FF6600"/>
                </a:solidFill>
              </a:rPr>
              <a:t> </a:t>
            </a:r>
            <a:r>
              <a:rPr lang="en-US" b="1" dirty="0" err="1">
                <a:solidFill>
                  <a:srgbClr val="FF6600"/>
                </a:solidFill>
              </a:rPr>
              <a:t>participativo</a:t>
            </a:r>
            <a:r>
              <a:rPr lang="en-US" b="1" dirty="0">
                <a:solidFill>
                  <a:srgbClr val="FF6600"/>
                </a:solidFill>
              </a:rPr>
              <a:t>: </a:t>
            </a:r>
            <a:r>
              <a:rPr lang="en-US" b="1" dirty="0" err="1">
                <a:solidFill>
                  <a:srgbClr val="FF6600"/>
                </a:solidFill>
              </a:rPr>
              <a:t>sugere</a:t>
            </a:r>
            <a:r>
              <a:rPr lang="en-US" b="1" dirty="0">
                <a:solidFill>
                  <a:srgbClr val="FF6600"/>
                </a:solidFill>
              </a:rPr>
              <a:t>-se </a:t>
            </a:r>
            <a:r>
              <a:rPr lang="en-US" b="1" dirty="0" err="1">
                <a:solidFill>
                  <a:srgbClr val="FF6600"/>
                </a:solidFill>
              </a:rPr>
              <a:t>que</a:t>
            </a:r>
            <a:r>
              <a:rPr lang="en-US" b="1" dirty="0">
                <a:solidFill>
                  <a:srgbClr val="FF6600"/>
                </a:solidFill>
              </a:rPr>
              <a:t> as </a:t>
            </a:r>
            <a:r>
              <a:rPr lang="en-US" b="1" dirty="0" err="1">
                <a:solidFill>
                  <a:srgbClr val="FF6600"/>
                </a:solidFill>
              </a:rPr>
              <a:t>particularidades</a:t>
            </a:r>
            <a:r>
              <a:rPr lang="en-US" b="1" dirty="0">
                <a:solidFill>
                  <a:srgbClr val="FF6600"/>
                </a:solidFill>
              </a:rPr>
              <a:t> de </a:t>
            </a:r>
            <a:r>
              <a:rPr lang="en-US" b="1" dirty="0" err="1">
                <a:solidFill>
                  <a:srgbClr val="FF6600"/>
                </a:solidFill>
              </a:rPr>
              <a:t>diversas</a:t>
            </a:r>
            <a:r>
              <a:rPr lang="en-US" b="1" dirty="0">
                <a:solidFill>
                  <a:srgbClr val="FF6600"/>
                </a:solidFill>
              </a:rPr>
              <a:t> </a:t>
            </a:r>
            <a:r>
              <a:rPr lang="en-US" b="1" dirty="0" err="1">
                <a:solidFill>
                  <a:srgbClr val="FF6600"/>
                </a:solidFill>
              </a:rPr>
              <a:t>cadeias</a:t>
            </a:r>
            <a:r>
              <a:rPr lang="en-US" b="1" dirty="0">
                <a:solidFill>
                  <a:srgbClr val="FF6600"/>
                </a:solidFill>
              </a:rPr>
              <a:t> </a:t>
            </a:r>
            <a:r>
              <a:rPr lang="en-US" b="1" dirty="0" err="1">
                <a:solidFill>
                  <a:srgbClr val="FF6600"/>
                </a:solidFill>
              </a:rPr>
              <a:t>produtivas</a:t>
            </a:r>
            <a:r>
              <a:rPr lang="en-US" b="1" dirty="0">
                <a:solidFill>
                  <a:srgbClr val="FF6600"/>
                </a:solidFill>
              </a:rPr>
              <a:t> (</a:t>
            </a:r>
            <a:r>
              <a:rPr lang="en-US" b="1" dirty="0" err="1">
                <a:solidFill>
                  <a:srgbClr val="FF6600"/>
                </a:solidFill>
              </a:rPr>
              <a:t>castanha</a:t>
            </a:r>
            <a:r>
              <a:rPr lang="en-US" b="1" dirty="0">
                <a:solidFill>
                  <a:srgbClr val="FF6600"/>
                </a:solidFill>
              </a:rPr>
              <a:t>, acai, etc.) </a:t>
            </a:r>
            <a:r>
              <a:rPr lang="en-US" b="1" dirty="0" err="1">
                <a:solidFill>
                  <a:srgbClr val="FF6600"/>
                </a:solidFill>
              </a:rPr>
              <a:t>sejam</a:t>
            </a:r>
            <a:r>
              <a:rPr lang="en-US" b="1" dirty="0">
                <a:solidFill>
                  <a:srgbClr val="FF6600"/>
                </a:solidFill>
              </a:rPr>
              <a:t> </a:t>
            </a:r>
            <a:r>
              <a:rPr lang="en-US" b="1" dirty="0" err="1">
                <a:solidFill>
                  <a:srgbClr val="FF6600"/>
                </a:solidFill>
              </a:rPr>
              <a:t>abordadas</a:t>
            </a:r>
            <a:r>
              <a:rPr lang="en-US" b="1" dirty="0">
                <a:solidFill>
                  <a:srgbClr val="FF6600"/>
                </a:solidFill>
              </a:rPr>
              <a:t> a </a:t>
            </a:r>
            <a:r>
              <a:rPr lang="en-US" b="1" dirty="0" err="1">
                <a:solidFill>
                  <a:srgbClr val="FF6600"/>
                </a:solidFill>
              </a:rPr>
              <a:t>partir</a:t>
            </a:r>
            <a:r>
              <a:rPr lang="en-US" b="1" dirty="0">
                <a:solidFill>
                  <a:srgbClr val="FF6600"/>
                </a:solidFill>
              </a:rPr>
              <a:t> da </a:t>
            </a:r>
            <a:r>
              <a:rPr lang="en-US" b="1" dirty="0" err="1">
                <a:solidFill>
                  <a:srgbClr val="FF6600"/>
                </a:solidFill>
              </a:rPr>
              <a:t>perspectiva</a:t>
            </a:r>
            <a:r>
              <a:rPr lang="en-US" b="1" dirty="0">
                <a:solidFill>
                  <a:srgbClr val="FF6600"/>
                </a:solidFill>
              </a:rPr>
              <a:t> de </a:t>
            </a:r>
            <a:r>
              <a:rPr lang="en-US" b="1" dirty="0" err="1">
                <a:solidFill>
                  <a:srgbClr val="FF6600"/>
                </a:solidFill>
              </a:rPr>
              <a:t>gênero</a:t>
            </a:r>
            <a:r>
              <a:rPr lang="en-US" b="1" dirty="0">
                <a:solidFill>
                  <a:srgbClr val="FF6600"/>
                </a:solidFill>
              </a:rPr>
              <a:t>, de </a:t>
            </a:r>
            <a:r>
              <a:rPr lang="en-US" b="1" dirty="0" err="1">
                <a:solidFill>
                  <a:srgbClr val="FF6600"/>
                </a:solidFill>
              </a:rPr>
              <a:t>modo</a:t>
            </a:r>
            <a:r>
              <a:rPr lang="en-US" b="1" dirty="0">
                <a:solidFill>
                  <a:srgbClr val="FF6600"/>
                </a:solidFill>
              </a:rPr>
              <a:t> </a:t>
            </a:r>
            <a:r>
              <a:rPr lang="en-US" b="1" dirty="0" err="1">
                <a:solidFill>
                  <a:srgbClr val="FF6600"/>
                </a:solidFill>
              </a:rPr>
              <a:t>que</a:t>
            </a:r>
            <a:r>
              <a:rPr lang="en-US" b="1" dirty="0">
                <a:solidFill>
                  <a:srgbClr val="FF6600"/>
                </a:solidFill>
              </a:rPr>
              <a:t> </a:t>
            </a:r>
            <a:r>
              <a:rPr lang="en-US" b="1" dirty="0" err="1">
                <a:solidFill>
                  <a:srgbClr val="FF6600"/>
                </a:solidFill>
              </a:rPr>
              <a:t>dentro</a:t>
            </a:r>
            <a:r>
              <a:rPr lang="en-US" b="1" dirty="0">
                <a:solidFill>
                  <a:srgbClr val="FF6600"/>
                </a:solidFill>
              </a:rPr>
              <a:t> das </a:t>
            </a:r>
            <a:r>
              <a:rPr lang="en-US" b="1" dirty="0" err="1">
                <a:solidFill>
                  <a:srgbClr val="FF6600"/>
                </a:solidFill>
              </a:rPr>
              <a:t>ações</a:t>
            </a:r>
            <a:r>
              <a:rPr lang="en-US" b="1" dirty="0">
                <a:solidFill>
                  <a:srgbClr val="FF6600"/>
                </a:solidFill>
              </a:rPr>
              <a:t> de </a:t>
            </a:r>
            <a:r>
              <a:rPr lang="en-US" b="1" dirty="0" err="1">
                <a:solidFill>
                  <a:srgbClr val="FF6600"/>
                </a:solidFill>
              </a:rPr>
              <a:t>capacitação</a:t>
            </a:r>
            <a:r>
              <a:rPr lang="en-US" b="1" dirty="0">
                <a:solidFill>
                  <a:srgbClr val="FF6600"/>
                </a:solidFill>
              </a:rPr>
              <a:t>, </a:t>
            </a:r>
            <a:r>
              <a:rPr lang="en-US" b="1" dirty="0" err="1">
                <a:solidFill>
                  <a:srgbClr val="FF6600"/>
                </a:solidFill>
              </a:rPr>
              <a:t>seja</a:t>
            </a:r>
            <a:r>
              <a:rPr lang="en-US" b="1" dirty="0">
                <a:solidFill>
                  <a:srgbClr val="FF6600"/>
                </a:solidFill>
              </a:rPr>
              <a:t> </a:t>
            </a:r>
            <a:r>
              <a:rPr lang="en-US" b="1" dirty="0" err="1">
                <a:solidFill>
                  <a:srgbClr val="FF6600"/>
                </a:solidFill>
              </a:rPr>
              <a:t>possível</a:t>
            </a:r>
            <a:r>
              <a:rPr lang="en-US" b="1" dirty="0">
                <a:solidFill>
                  <a:srgbClr val="FF6600"/>
                </a:solidFill>
              </a:rPr>
              <a:t> </a:t>
            </a:r>
            <a:r>
              <a:rPr lang="en-US" b="1" dirty="0" err="1">
                <a:solidFill>
                  <a:srgbClr val="FF6600"/>
                </a:solidFill>
              </a:rPr>
              <a:t>identificar</a:t>
            </a:r>
            <a:r>
              <a:rPr lang="en-US" b="1" dirty="0">
                <a:solidFill>
                  <a:srgbClr val="FF6600"/>
                </a:solidFill>
              </a:rPr>
              <a:t> </a:t>
            </a:r>
            <a:r>
              <a:rPr lang="en-US" b="1" dirty="0" err="1">
                <a:solidFill>
                  <a:srgbClr val="FF6600"/>
                </a:solidFill>
              </a:rPr>
              <a:t>os</a:t>
            </a:r>
            <a:r>
              <a:rPr lang="en-US" b="1" dirty="0">
                <a:solidFill>
                  <a:srgbClr val="FF6600"/>
                </a:solidFill>
              </a:rPr>
              <a:t> </a:t>
            </a:r>
            <a:r>
              <a:rPr lang="en-US" b="1" dirty="0" err="1">
                <a:solidFill>
                  <a:srgbClr val="FF6600"/>
                </a:solidFill>
              </a:rPr>
              <a:t>diferentes</a:t>
            </a:r>
            <a:r>
              <a:rPr lang="en-US" b="1" dirty="0">
                <a:solidFill>
                  <a:srgbClr val="FF6600"/>
                </a:solidFill>
              </a:rPr>
              <a:t> </a:t>
            </a:r>
            <a:r>
              <a:rPr lang="en-US" b="1" dirty="0" err="1">
                <a:solidFill>
                  <a:srgbClr val="FF6600"/>
                </a:solidFill>
              </a:rPr>
              <a:t>tipos</a:t>
            </a:r>
            <a:r>
              <a:rPr lang="en-US" b="1" dirty="0">
                <a:solidFill>
                  <a:srgbClr val="FF6600"/>
                </a:solidFill>
              </a:rPr>
              <a:t> de </a:t>
            </a:r>
            <a:r>
              <a:rPr lang="en-US" b="1" dirty="0" err="1">
                <a:solidFill>
                  <a:srgbClr val="FF6600"/>
                </a:solidFill>
              </a:rPr>
              <a:t>participação</a:t>
            </a:r>
            <a:r>
              <a:rPr lang="en-US" b="1" dirty="0">
                <a:solidFill>
                  <a:srgbClr val="FF6600"/>
                </a:solidFill>
              </a:rPr>
              <a:t> de </a:t>
            </a:r>
            <a:r>
              <a:rPr lang="en-US" b="1" dirty="0" err="1">
                <a:solidFill>
                  <a:srgbClr val="FF6600"/>
                </a:solidFill>
              </a:rPr>
              <a:t>cada</a:t>
            </a:r>
            <a:r>
              <a:rPr lang="en-US" b="1" dirty="0">
                <a:solidFill>
                  <a:srgbClr val="FF6600"/>
                </a:solidFill>
              </a:rPr>
              <a:t> </a:t>
            </a:r>
            <a:r>
              <a:rPr lang="en-US" b="1" dirty="0" err="1">
                <a:solidFill>
                  <a:srgbClr val="FF6600"/>
                </a:solidFill>
              </a:rPr>
              <a:t>ator</a:t>
            </a:r>
            <a:r>
              <a:rPr lang="en-US" b="1" dirty="0">
                <a:solidFill>
                  <a:srgbClr val="FF6600"/>
                </a:solidFill>
              </a:rPr>
              <a:t> social </a:t>
            </a:r>
            <a:r>
              <a:rPr lang="en-US" b="1" dirty="0" err="1">
                <a:solidFill>
                  <a:srgbClr val="FF6600"/>
                </a:solidFill>
              </a:rPr>
              <a:t>nas</a:t>
            </a:r>
            <a:r>
              <a:rPr lang="en-US" b="1" dirty="0">
                <a:solidFill>
                  <a:srgbClr val="FF6600"/>
                </a:solidFill>
              </a:rPr>
              <a:t> </a:t>
            </a:r>
            <a:r>
              <a:rPr lang="en-US" b="1" dirty="0" err="1">
                <a:solidFill>
                  <a:srgbClr val="FF6600"/>
                </a:solidFill>
              </a:rPr>
              <a:t>suas</a:t>
            </a:r>
            <a:r>
              <a:rPr lang="en-US" b="1" dirty="0">
                <a:solidFill>
                  <a:srgbClr val="FF6600"/>
                </a:solidFill>
              </a:rPr>
              <a:t> </a:t>
            </a:r>
            <a:r>
              <a:rPr lang="en-US" b="1" dirty="0" err="1">
                <a:solidFill>
                  <a:srgbClr val="FF6600"/>
                </a:solidFill>
              </a:rPr>
              <a:t>distintas</a:t>
            </a:r>
            <a:r>
              <a:rPr lang="en-US" b="1" dirty="0">
                <a:solidFill>
                  <a:srgbClr val="FF6600"/>
                </a:solidFill>
              </a:rPr>
              <a:t> </a:t>
            </a:r>
            <a:r>
              <a:rPr lang="en-US" b="1" dirty="0" err="1">
                <a:solidFill>
                  <a:srgbClr val="FF6600"/>
                </a:solidFill>
              </a:rPr>
              <a:t>fases</a:t>
            </a:r>
            <a:r>
              <a:rPr lang="en-US" b="1" dirty="0">
                <a:solidFill>
                  <a:srgbClr val="FF6600"/>
                </a:solidFill>
              </a:rPr>
              <a:t>. </a:t>
            </a:r>
            <a:r>
              <a:rPr lang="en-US" b="1" dirty="0" err="1">
                <a:solidFill>
                  <a:srgbClr val="FF6600"/>
                </a:solidFill>
              </a:rPr>
              <a:t>Permite</a:t>
            </a:r>
            <a:r>
              <a:rPr lang="en-US" b="1" dirty="0">
                <a:solidFill>
                  <a:srgbClr val="FF6600"/>
                </a:solidFill>
              </a:rPr>
              <a:t> </a:t>
            </a:r>
            <a:r>
              <a:rPr lang="en-US" b="1" dirty="0" err="1">
                <a:solidFill>
                  <a:srgbClr val="FF6600"/>
                </a:solidFill>
              </a:rPr>
              <a:t>identificar</a:t>
            </a:r>
            <a:r>
              <a:rPr lang="en-US" b="1" dirty="0">
                <a:solidFill>
                  <a:srgbClr val="FF6600"/>
                </a:solidFill>
              </a:rPr>
              <a:t> </a:t>
            </a:r>
            <a:r>
              <a:rPr lang="en-US" b="1" dirty="0" err="1">
                <a:solidFill>
                  <a:srgbClr val="FF6600"/>
                </a:solidFill>
              </a:rPr>
              <a:t>os</a:t>
            </a:r>
            <a:r>
              <a:rPr lang="en-US" b="1" dirty="0">
                <a:solidFill>
                  <a:srgbClr val="FF6600"/>
                </a:solidFill>
              </a:rPr>
              <a:t> </a:t>
            </a:r>
            <a:r>
              <a:rPr lang="en-US" b="1" dirty="0" err="1">
                <a:solidFill>
                  <a:srgbClr val="FF6600"/>
                </a:solidFill>
              </a:rPr>
              <a:t>fatores</a:t>
            </a:r>
            <a:r>
              <a:rPr lang="en-US" b="1" dirty="0">
                <a:solidFill>
                  <a:srgbClr val="FF6600"/>
                </a:solidFill>
              </a:rPr>
              <a:t> </a:t>
            </a:r>
            <a:r>
              <a:rPr lang="en-US" b="1" dirty="0" err="1">
                <a:solidFill>
                  <a:srgbClr val="FF6600"/>
                </a:solidFill>
              </a:rPr>
              <a:t>que</a:t>
            </a:r>
            <a:r>
              <a:rPr lang="en-US" b="1" dirty="0">
                <a:solidFill>
                  <a:srgbClr val="FF6600"/>
                </a:solidFill>
              </a:rPr>
              <a:t> </a:t>
            </a:r>
            <a:r>
              <a:rPr lang="en-US" b="1" dirty="0" err="1">
                <a:solidFill>
                  <a:srgbClr val="FF6600"/>
                </a:solidFill>
              </a:rPr>
              <a:t>impedem</a:t>
            </a:r>
            <a:r>
              <a:rPr lang="en-US" b="1" dirty="0">
                <a:solidFill>
                  <a:srgbClr val="FF6600"/>
                </a:solidFill>
              </a:rPr>
              <a:t> a </a:t>
            </a:r>
            <a:r>
              <a:rPr lang="en-US" b="1" dirty="0" err="1">
                <a:solidFill>
                  <a:srgbClr val="FF6600"/>
                </a:solidFill>
              </a:rPr>
              <a:t>integração</a:t>
            </a:r>
            <a:r>
              <a:rPr lang="en-US" b="1" dirty="0">
                <a:solidFill>
                  <a:srgbClr val="FF6600"/>
                </a:solidFill>
              </a:rPr>
              <a:t> entre ambos </a:t>
            </a:r>
            <a:r>
              <a:rPr lang="en-US" b="1" dirty="0" err="1">
                <a:solidFill>
                  <a:srgbClr val="FF6600"/>
                </a:solidFill>
              </a:rPr>
              <a:t>os</a:t>
            </a:r>
            <a:r>
              <a:rPr lang="en-US" b="1" dirty="0">
                <a:solidFill>
                  <a:srgbClr val="FF6600"/>
                </a:solidFill>
              </a:rPr>
              <a:t> </a:t>
            </a:r>
            <a:r>
              <a:rPr lang="en-US" b="1" dirty="0" err="1">
                <a:solidFill>
                  <a:srgbClr val="FF6600"/>
                </a:solidFill>
              </a:rPr>
              <a:t>sexos</a:t>
            </a:r>
            <a:r>
              <a:rPr lang="en-US" b="1" dirty="0">
                <a:solidFill>
                  <a:srgbClr val="FF6600"/>
                </a:solidFill>
              </a:rPr>
              <a:t> </a:t>
            </a:r>
            <a:r>
              <a:rPr lang="en-US" b="1" dirty="0" err="1">
                <a:solidFill>
                  <a:srgbClr val="FF6600"/>
                </a:solidFill>
              </a:rPr>
              <a:t>dentro</a:t>
            </a:r>
            <a:r>
              <a:rPr lang="en-US" b="1" dirty="0">
                <a:solidFill>
                  <a:srgbClr val="FF6600"/>
                </a:solidFill>
              </a:rPr>
              <a:t> das </a:t>
            </a:r>
            <a:r>
              <a:rPr lang="en-US" b="1" dirty="0" err="1">
                <a:solidFill>
                  <a:srgbClr val="FF6600"/>
                </a:solidFill>
              </a:rPr>
              <a:t>cadeias</a:t>
            </a:r>
            <a:r>
              <a:rPr lang="en-US" b="1" dirty="0">
                <a:solidFill>
                  <a:srgbClr val="FF6600"/>
                </a:solidFill>
              </a:rPr>
              <a:t> </a:t>
            </a:r>
            <a:r>
              <a:rPr lang="en-US" b="1" dirty="0" err="1">
                <a:solidFill>
                  <a:srgbClr val="FF6600"/>
                </a:solidFill>
              </a:rPr>
              <a:t>agroextrativistas</a:t>
            </a:r>
            <a:r>
              <a:rPr lang="en-US" b="1" dirty="0">
                <a:solidFill>
                  <a:srgbClr val="FF6600"/>
                </a:solidFill>
              </a:rPr>
              <a:t>, </a:t>
            </a:r>
            <a:r>
              <a:rPr lang="en-US" b="1" dirty="0" err="1">
                <a:solidFill>
                  <a:srgbClr val="FF6600"/>
                </a:solidFill>
              </a:rPr>
              <a:t>visando</a:t>
            </a:r>
            <a:r>
              <a:rPr lang="en-US" b="1" dirty="0">
                <a:solidFill>
                  <a:srgbClr val="FF6600"/>
                </a:solidFill>
              </a:rPr>
              <a:t> a </a:t>
            </a:r>
            <a:r>
              <a:rPr lang="en-US" b="1" dirty="0" err="1">
                <a:solidFill>
                  <a:srgbClr val="FF6600"/>
                </a:solidFill>
              </a:rPr>
              <a:t>melhor</a:t>
            </a:r>
            <a:r>
              <a:rPr lang="en-US" b="1" dirty="0">
                <a:solidFill>
                  <a:srgbClr val="FF6600"/>
                </a:solidFill>
              </a:rPr>
              <a:t> </a:t>
            </a:r>
            <a:r>
              <a:rPr lang="en-US" b="1" dirty="0" err="1">
                <a:solidFill>
                  <a:srgbClr val="FF6600"/>
                </a:solidFill>
              </a:rPr>
              <a:t>operacionalização</a:t>
            </a:r>
            <a:r>
              <a:rPr lang="en-US" b="1" dirty="0">
                <a:solidFill>
                  <a:srgbClr val="FF6600"/>
                </a:solidFill>
              </a:rPr>
              <a:t> das </a:t>
            </a:r>
            <a:r>
              <a:rPr lang="en-US" b="1" dirty="0" err="1">
                <a:solidFill>
                  <a:srgbClr val="FF6600"/>
                </a:solidFill>
              </a:rPr>
              <a:t>atividades</a:t>
            </a:r>
            <a:r>
              <a:rPr lang="en-US" b="1" dirty="0">
                <a:solidFill>
                  <a:srgbClr val="FF6600"/>
                </a:solidFill>
              </a:rPr>
              <a:t> </a:t>
            </a:r>
            <a:r>
              <a:rPr lang="en-US" b="1" dirty="0" err="1">
                <a:solidFill>
                  <a:srgbClr val="FF6600"/>
                </a:solidFill>
              </a:rPr>
              <a:t>produtivas</a:t>
            </a:r>
            <a:r>
              <a:rPr lang="en-US" b="1" dirty="0">
                <a:solidFill>
                  <a:srgbClr val="FF6600"/>
                </a:solidFill>
              </a:rPr>
              <a:t>. </a:t>
            </a:r>
            <a:r>
              <a:rPr lang="en-US" b="1" dirty="0" err="1">
                <a:solidFill>
                  <a:srgbClr val="FF6600"/>
                </a:solidFill>
              </a:rPr>
              <a:t>Fatores</a:t>
            </a:r>
            <a:r>
              <a:rPr lang="en-US" b="1" dirty="0">
                <a:solidFill>
                  <a:srgbClr val="FF6600"/>
                </a:solidFill>
              </a:rPr>
              <a:t> </a:t>
            </a:r>
            <a:r>
              <a:rPr lang="en-US" b="1" dirty="0" err="1">
                <a:solidFill>
                  <a:srgbClr val="FF6600"/>
                </a:solidFill>
              </a:rPr>
              <a:t>como</a:t>
            </a:r>
            <a:r>
              <a:rPr lang="en-US" b="1" dirty="0">
                <a:solidFill>
                  <a:srgbClr val="FF6600"/>
                </a:solidFill>
              </a:rPr>
              <a:t> a </a:t>
            </a:r>
            <a:r>
              <a:rPr lang="en-US" b="1" dirty="0" err="1">
                <a:solidFill>
                  <a:srgbClr val="FF6600"/>
                </a:solidFill>
              </a:rPr>
              <a:t>conciliação</a:t>
            </a:r>
            <a:r>
              <a:rPr lang="en-US" b="1" dirty="0">
                <a:solidFill>
                  <a:srgbClr val="FF6600"/>
                </a:solidFill>
              </a:rPr>
              <a:t> das </a:t>
            </a:r>
            <a:r>
              <a:rPr lang="en-US" b="1" dirty="0" err="1">
                <a:solidFill>
                  <a:srgbClr val="FF6600"/>
                </a:solidFill>
              </a:rPr>
              <a:t>tarefas</a:t>
            </a:r>
            <a:r>
              <a:rPr lang="en-US" b="1" dirty="0">
                <a:solidFill>
                  <a:srgbClr val="FF6600"/>
                </a:solidFill>
              </a:rPr>
              <a:t> </a:t>
            </a:r>
            <a:r>
              <a:rPr lang="en-US" b="1" dirty="0" err="1">
                <a:solidFill>
                  <a:srgbClr val="FF6600"/>
                </a:solidFill>
              </a:rPr>
              <a:t>nos</a:t>
            </a:r>
            <a:r>
              <a:rPr lang="en-US" b="1" dirty="0">
                <a:solidFill>
                  <a:srgbClr val="FF6600"/>
                </a:solidFill>
              </a:rPr>
              <a:t> </a:t>
            </a:r>
            <a:r>
              <a:rPr lang="en-US" b="1" dirty="0" err="1">
                <a:solidFill>
                  <a:srgbClr val="FF6600"/>
                </a:solidFill>
              </a:rPr>
              <a:t>campos</a:t>
            </a:r>
            <a:r>
              <a:rPr lang="en-US" b="1" dirty="0">
                <a:solidFill>
                  <a:srgbClr val="FF6600"/>
                </a:solidFill>
              </a:rPr>
              <a:t> </a:t>
            </a:r>
            <a:r>
              <a:rPr lang="en-US" b="1" dirty="0" err="1">
                <a:solidFill>
                  <a:srgbClr val="FF6600"/>
                </a:solidFill>
              </a:rPr>
              <a:t>produtivo</a:t>
            </a:r>
            <a:r>
              <a:rPr lang="en-US" b="1" dirty="0">
                <a:solidFill>
                  <a:srgbClr val="FF6600"/>
                </a:solidFill>
              </a:rPr>
              <a:t> e </a:t>
            </a:r>
            <a:r>
              <a:rPr lang="en-US" b="1" dirty="0" err="1">
                <a:solidFill>
                  <a:srgbClr val="FF6600"/>
                </a:solidFill>
              </a:rPr>
              <a:t>reprodutivo</a:t>
            </a:r>
            <a:r>
              <a:rPr lang="en-US" b="1" dirty="0">
                <a:solidFill>
                  <a:srgbClr val="FF6600"/>
                </a:solidFill>
              </a:rPr>
              <a:t> e o </a:t>
            </a:r>
            <a:r>
              <a:rPr lang="en-US" b="1" dirty="0" err="1">
                <a:solidFill>
                  <a:srgbClr val="FF6600"/>
                </a:solidFill>
              </a:rPr>
              <a:t>trabalho</a:t>
            </a:r>
            <a:r>
              <a:rPr lang="en-US" b="1" dirty="0">
                <a:solidFill>
                  <a:srgbClr val="FF6600"/>
                </a:solidFill>
              </a:rPr>
              <a:t> dos </a:t>
            </a:r>
            <a:r>
              <a:rPr lang="en-US" b="1" dirty="0" err="1">
                <a:solidFill>
                  <a:srgbClr val="FF6600"/>
                </a:solidFill>
              </a:rPr>
              <a:t>cuidados</a:t>
            </a:r>
            <a:r>
              <a:rPr lang="en-US" b="1" dirty="0">
                <a:solidFill>
                  <a:srgbClr val="FF6600"/>
                </a:solidFill>
              </a:rPr>
              <a:t> de </a:t>
            </a:r>
            <a:r>
              <a:rPr lang="en-US" b="1" dirty="0" err="1">
                <a:solidFill>
                  <a:srgbClr val="FF6600"/>
                </a:solidFill>
              </a:rPr>
              <a:t>terceiros</a:t>
            </a:r>
            <a:r>
              <a:rPr lang="en-US" b="1" dirty="0">
                <a:solidFill>
                  <a:srgbClr val="FF6600"/>
                </a:solidFill>
              </a:rPr>
              <a:t> (</a:t>
            </a:r>
            <a:r>
              <a:rPr lang="en-US" b="1" dirty="0" err="1">
                <a:solidFill>
                  <a:srgbClr val="FF6600"/>
                </a:solidFill>
              </a:rPr>
              <a:t>doentes</a:t>
            </a:r>
            <a:r>
              <a:rPr lang="en-US" b="1" dirty="0">
                <a:solidFill>
                  <a:srgbClr val="FF6600"/>
                </a:solidFill>
              </a:rPr>
              <a:t>, </a:t>
            </a:r>
            <a:r>
              <a:rPr lang="en-US" b="1" dirty="0" err="1">
                <a:solidFill>
                  <a:srgbClr val="FF6600"/>
                </a:solidFill>
              </a:rPr>
              <a:t>idosos</a:t>
            </a:r>
            <a:r>
              <a:rPr lang="en-US" b="1" dirty="0">
                <a:solidFill>
                  <a:srgbClr val="FF6600"/>
                </a:solidFill>
              </a:rPr>
              <a:t>, </a:t>
            </a:r>
            <a:r>
              <a:rPr lang="en-US" b="1" dirty="0" err="1">
                <a:solidFill>
                  <a:srgbClr val="FF6600"/>
                </a:solidFill>
              </a:rPr>
              <a:t>crianças</a:t>
            </a:r>
            <a:r>
              <a:rPr lang="en-US" b="1" dirty="0">
                <a:solidFill>
                  <a:srgbClr val="FF6600"/>
                </a:solidFill>
              </a:rPr>
              <a:t>) </a:t>
            </a:r>
            <a:r>
              <a:rPr lang="en-US" b="1" dirty="0" err="1">
                <a:solidFill>
                  <a:srgbClr val="FF6600"/>
                </a:solidFill>
              </a:rPr>
              <a:t>devem</a:t>
            </a:r>
            <a:r>
              <a:rPr lang="en-US" b="1" dirty="0">
                <a:solidFill>
                  <a:srgbClr val="FF6600"/>
                </a:solidFill>
              </a:rPr>
              <a:t> </a:t>
            </a:r>
            <a:r>
              <a:rPr lang="en-US" b="1" dirty="0" err="1">
                <a:solidFill>
                  <a:srgbClr val="FF6600"/>
                </a:solidFill>
              </a:rPr>
              <a:t>ser</a:t>
            </a:r>
            <a:r>
              <a:rPr lang="en-US" b="1" dirty="0">
                <a:solidFill>
                  <a:srgbClr val="FF6600"/>
                </a:solidFill>
              </a:rPr>
              <a:t> </a:t>
            </a:r>
            <a:r>
              <a:rPr lang="en-US" b="1" dirty="0" err="1">
                <a:solidFill>
                  <a:srgbClr val="FF6600"/>
                </a:solidFill>
              </a:rPr>
              <a:t>considerados</a:t>
            </a:r>
            <a:r>
              <a:rPr lang="en-US" b="1" dirty="0">
                <a:solidFill>
                  <a:srgbClr val="FF6600"/>
                </a:solidFill>
              </a:rPr>
              <a:t> no </a:t>
            </a:r>
            <a:r>
              <a:rPr lang="en-US" b="1" dirty="0" err="1">
                <a:solidFill>
                  <a:srgbClr val="FF6600"/>
                </a:solidFill>
              </a:rPr>
              <a:t>planejamento</a:t>
            </a:r>
            <a:r>
              <a:rPr lang="en-US" b="1" dirty="0">
                <a:solidFill>
                  <a:srgbClr val="FF6600"/>
                </a:solidFill>
              </a:rPr>
              <a:t> do </a:t>
            </a:r>
            <a:r>
              <a:rPr lang="en-US" b="1" dirty="0" err="1">
                <a:solidFill>
                  <a:srgbClr val="FF6600"/>
                </a:solidFill>
              </a:rPr>
              <a:t>trabalho</a:t>
            </a:r>
            <a:r>
              <a:rPr lang="en-US" b="1" dirty="0">
                <a:solidFill>
                  <a:srgbClr val="FF6600"/>
                </a:solidFill>
              </a:rPr>
              <a:t> </a:t>
            </a:r>
            <a:r>
              <a:rPr lang="en-US" b="1" dirty="0" err="1">
                <a:solidFill>
                  <a:srgbClr val="FF6600"/>
                </a:solidFill>
              </a:rPr>
              <a:t>dentro</a:t>
            </a:r>
            <a:r>
              <a:rPr lang="en-US" b="1" dirty="0">
                <a:solidFill>
                  <a:srgbClr val="FF6600"/>
                </a:solidFill>
              </a:rPr>
              <a:t> das </a:t>
            </a:r>
            <a:r>
              <a:rPr lang="en-US" b="1" dirty="0" err="1">
                <a:solidFill>
                  <a:srgbClr val="FF6600"/>
                </a:solidFill>
              </a:rPr>
              <a:t>associações</a:t>
            </a:r>
            <a:r>
              <a:rPr lang="en-US" b="1" dirty="0">
                <a:solidFill>
                  <a:srgbClr val="FF6600"/>
                </a:solidFill>
              </a:rPr>
              <a:t>, </a:t>
            </a:r>
            <a:r>
              <a:rPr lang="en-US" b="1" dirty="0" err="1">
                <a:solidFill>
                  <a:srgbClr val="FF6600"/>
                </a:solidFill>
              </a:rPr>
              <a:t>cooperativas</a:t>
            </a:r>
            <a:r>
              <a:rPr lang="en-US" b="1" dirty="0">
                <a:solidFill>
                  <a:srgbClr val="FF6600"/>
                </a:solidFill>
              </a:rPr>
              <a:t> e </a:t>
            </a:r>
            <a:r>
              <a:rPr lang="en-US" b="1" dirty="0" err="1">
                <a:solidFill>
                  <a:srgbClr val="FF6600"/>
                </a:solidFill>
              </a:rPr>
              <a:t>grupos</a:t>
            </a:r>
            <a:r>
              <a:rPr lang="en-US" b="1" dirty="0">
                <a:solidFill>
                  <a:srgbClr val="FF6600"/>
                </a:solidFill>
              </a:rPr>
              <a:t> </a:t>
            </a:r>
            <a:r>
              <a:rPr lang="en-US" b="1" dirty="0" err="1">
                <a:solidFill>
                  <a:srgbClr val="FF6600"/>
                </a:solidFill>
              </a:rPr>
              <a:t>produtivos</a:t>
            </a:r>
            <a:r>
              <a:rPr lang="en-US" b="1" dirty="0">
                <a:solidFill>
                  <a:srgbClr val="FF6600"/>
                </a:solidFill>
              </a:rPr>
              <a:t>.</a:t>
            </a:r>
            <a:r>
              <a:rPr lang="en-US" b="1" dirty="0">
                <a:solidFill>
                  <a:srgbClr val="FF6600"/>
                </a:solidFill>
                <a:effectLst/>
              </a:rPr>
              <a:t> </a:t>
            </a:r>
            <a:endParaRPr lang="en-US" b="1" dirty="0">
              <a:solidFill>
                <a:srgbClr val="FF66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8933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RECOMENDAÇÕES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dirty="0"/>
              <a:t>4. EFETIVAR UMA “ANÁLISE SOCIAL” DAS TECNOLOGIAS A SEREM INCORPORADAS:</a:t>
            </a:r>
          </a:p>
          <a:p>
            <a:pPr marL="0" lvl="0" indent="0">
              <a:buNone/>
            </a:pPr>
            <a:r>
              <a:rPr lang="en-US" sz="2800" b="1" dirty="0">
                <a:solidFill>
                  <a:srgbClr val="800000"/>
                </a:solidFill>
              </a:rPr>
              <a:t>Na </a:t>
            </a:r>
            <a:r>
              <a:rPr lang="en-US" sz="2800" b="1" dirty="0" err="1">
                <a:solidFill>
                  <a:srgbClr val="800000"/>
                </a:solidFill>
              </a:rPr>
              <a:t>discussão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sobre</a:t>
            </a:r>
            <a:r>
              <a:rPr lang="en-US" sz="2800" b="1" dirty="0">
                <a:solidFill>
                  <a:srgbClr val="800000"/>
                </a:solidFill>
              </a:rPr>
              <a:t> as </a:t>
            </a:r>
            <a:r>
              <a:rPr lang="en-US" sz="2800" b="1" dirty="0" err="1">
                <a:solidFill>
                  <a:srgbClr val="800000"/>
                </a:solidFill>
              </a:rPr>
              <a:t>tecnologias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indicadas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para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cada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processo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produtivo</a:t>
            </a:r>
            <a:r>
              <a:rPr lang="en-US" sz="2800" b="1" dirty="0">
                <a:solidFill>
                  <a:srgbClr val="800000"/>
                </a:solidFill>
              </a:rPr>
              <a:t>, </a:t>
            </a:r>
            <a:r>
              <a:rPr lang="en-US" sz="2800" b="1" dirty="0" err="1">
                <a:solidFill>
                  <a:srgbClr val="800000"/>
                </a:solidFill>
              </a:rPr>
              <a:t>é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importante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contextualizar</a:t>
            </a:r>
            <a:r>
              <a:rPr lang="en-US" sz="2800" b="1" dirty="0">
                <a:solidFill>
                  <a:srgbClr val="800000"/>
                </a:solidFill>
              </a:rPr>
              <a:t> o </a:t>
            </a:r>
            <a:r>
              <a:rPr lang="en-US" sz="2800" b="1" dirty="0" err="1">
                <a:solidFill>
                  <a:srgbClr val="800000"/>
                </a:solidFill>
              </a:rPr>
              <a:t>uso</a:t>
            </a:r>
            <a:r>
              <a:rPr lang="en-US" sz="2800" b="1" dirty="0">
                <a:solidFill>
                  <a:srgbClr val="800000"/>
                </a:solidFill>
              </a:rPr>
              <a:t> das </a:t>
            </a:r>
            <a:r>
              <a:rPr lang="en-US" sz="2800" b="1" dirty="0" err="1">
                <a:solidFill>
                  <a:srgbClr val="800000"/>
                </a:solidFill>
              </a:rPr>
              <a:t>mesmas</a:t>
            </a:r>
            <a:r>
              <a:rPr lang="en-US" sz="2800" b="1" dirty="0">
                <a:solidFill>
                  <a:srgbClr val="800000"/>
                </a:solidFill>
              </a:rPr>
              <a:t>, se </a:t>
            </a:r>
            <a:r>
              <a:rPr lang="en-US" sz="2800" b="1" dirty="0" err="1">
                <a:solidFill>
                  <a:srgbClr val="800000"/>
                </a:solidFill>
              </a:rPr>
              <a:t>atentando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para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diversos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fatores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que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pesam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na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decisão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sobre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sua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adequação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para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cada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contexto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socioambiental</a:t>
            </a:r>
            <a:r>
              <a:rPr lang="en-US" sz="2800" b="1" dirty="0">
                <a:solidFill>
                  <a:srgbClr val="800000"/>
                </a:solidFill>
              </a:rPr>
              <a:t>. </a:t>
            </a:r>
            <a:r>
              <a:rPr lang="en-US" sz="2800" b="1" dirty="0" err="1">
                <a:solidFill>
                  <a:srgbClr val="800000"/>
                </a:solidFill>
              </a:rPr>
              <a:t>Ao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enfrentar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os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gargalhos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tecnológicos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que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dificultam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os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processos</a:t>
            </a:r>
            <a:r>
              <a:rPr lang="en-US" sz="2800" b="1" dirty="0">
                <a:solidFill>
                  <a:srgbClr val="800000"/>
                </a:solidFill>
              </a:rPr>
              <a:t> de </a:t>
            </a:r>
            <a:r>
              <a:rPr lang="en-US" sz="2800" b="1" dirty="0" err="1">
                <a:solidFill>
                  <a:srgbClr val="800000"/>
                </a:solidFill>
              </a:rPr>
              <a:t>comercializacão</a:t>
            </a:r>
            <a:r>
              <a:rPr lang="en-US" sz="2800" b="1" dirty="0">
                <a:solidFill>
                  <a:srgbClr val="800000"/>
                </a:solidFill>
              </a:rPr>
              <a:t> dos </a:t>
            </a:r>
            <a:r>
              <a:rPr lang="en-US" sz="2800" b="1" dirty="0" err="1">
                <a:solidFill>
                  <a:srgbClr val="800000"/>
                </a:solidFill>
              </a:rPr>
              <a:t>produtos</a:t>
            </a:r>
            <a:r>
              <a:rPr lang="en-US" sz="2800" b="1" dirty="0">
                <a:solidFill>
                  <a:srgbClr val="800000"/>
                </a:solidFill>
              </a:rPr>
              <a:t> (um </a:t>
            </a:r>
            <a:r>
              <a:rPr lang="en-US" sz="2800" b="1" dirty="0" err="1">
                <a:solidFill>
                  <a:srgbClr val="800000"/>
                </a:solidFill>
              </a:rPr>
              <a:t>desafio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que</a:t>
            </a:r>
            <a:r>
              <a:rPr lang="en-US" sz="2800" b="1" dirty="0">
                <a:solidFill>
                  <a:srgbClr val="800000"/>
                </a:solidFill>
              </a:rPr>
              <a:t> tem </a:t>
            </a:r>
            <a:r>
              <a:rPr lang="en-US" sz="2800" b="1" dirty="0" err="1">
                <a:solidFill>
                  <a:srgbClr val="800000"/>
                </a:solidFill>
              </a:rPr>
              <a:t>sido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enfrentado</a:t>
            </a:r>
            <a:r>
              <a:rPr lang="en-US" sz="2800" b="1" dirty="0">
                <a:solidFill>
                  <a:srgbClr val="800000"/>
                </a:solidFill>
              </a:rPr>
              <a:t> a </a:t>
            </a:r>
            <a:r>
              <a:rPr lang="en-US" sz="2800" b="1" dirty="0" err="1">
                <a:solidFill>
                  <a:srgbClr val="800000"/>
                </a:solidFill>
              </a:rPr>
              <a:t>partir</a:t>
            </a:r>
            <a:r>
              <a:rPr lang="en-US" sz="2800" b="1" dirty="0">
                <a:solidFill>
                  <a:srgbClr val="800000"/>
                </a:solidFill>
              </a:rPr>
              <a:t> da </a:t>
            </a:r>
            <a:r>
              <a:rPr lang="en-US" sz="2800" b="1" dirty="0" err="1">
                <a:solidFill>
                  <a:srgbClr val="800000"/>
                </a:solidFill>
              </a:rPr>
              <a:t>assessoria</a:t>
            </a:r>
            <a:r>
              <a:rPr lang="en-US" sz="2800" b="1" dirty="0">
                <a:solidFill>
                  <a:srgbClr val="800000"/>
                </a:solidFill>
              </a:rPr>
              <a:t> da </a:t>
            </a:r>
            <a:r>
              <a:rPr lang="en-US" sz="2800" b="1" dirty="0" err="1">
                <a:solidFill>
                  <a:srgbClr val="800000"/>
                </a:solidFill>
              </a:rPr>
              <a:t>Embrapa</a:t>
            </a:r>
            <a:r>
              <a:rPr lang="en-US" sz="2800" b="1" dirty="0">
                <a:solidFill>
                  <a:srgbClr val="800000"/>
                </a:solidFill>
              </a:rPr>
              <a:t> no </a:t>
            </a:r>
            <a:r>
              <a:rPr lang="en-US" sz="2800" b="1" dirty="0" err="1">
                <a:solidFill>
                  <a:srgbClr val="800000"/>
                </a:solidFill>
              </a:rPr>
              <a:t>caso</a:t>
            </a:r>
            <a:r>
              <a:rPr lang="en-US" sz="2800" b="1" dirty="0">
                <a:solidFill>
                  <a:srgbClr val="800000"/>
                </a:solidFill>
              </a:rPr>
              <a:t> do </a:t>
            </a:r>
            <a:r>
              <a:rPr lang="en-US" sz="2800" b="1" dirty="0" err="1">
                <a:solidFill>
                  <a:srgbClr val="800000"/>
                </a:solidFill>
              </a:rPr>
              <a:t>Projeto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Bem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Diverso</a:t>
            </a:r>
            <a:r>
              <a:rPr lang="en-US" sz="2800" b="1" dirty="0">
                <a:solidFill>
                  <a:srgbClr val="800000"/>
                </a:solidFill>
              </a:rPr>
              <a:t>), </a:t>
            </a:r>
            <a:r>
              <a:rPr lang="en-US" sz="2800" b="1" dirty="0" err="1">
                <a:solidFill>
                  <a:srgbClr val="800000"/>
                </a:solidFill>
              </a:rPr>
              <a:t>deve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haver</a:t>
            </a:r>
            <a:r>
              <a:rPr lang="en-US" sz="2800" b="1" dirty="0">
                <a:solidFill>
                  <a:srgbClr val="800000"/>
                </a:solidFill>
              </a:rPr>
              <a:t> um </a:t>
            </a:r>
            <a:r>
              <a:rPr lang="en-US" sz="2800" b="1" dirty="0" err="1">
                <a:solidFill>
                  <a:srgbClr val="800000"/>
                </a:solidFill>
              </a:rPr>
              <a:t>cuidado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para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questões</a:t>
            </a:r>
            <a:r>
              <a:rPr lang="en-US" sz="2800" b="1" dirty="0">
                <a:solidFill>
                  <a:srgbClr val="800000"/>
                </a:solidFill>
              </a:rPr>
              <a:t> de </a:t>
            </a:r>
            <a:r>
              <a:rPr lang="en-US" sz="2800" b="1" dirty="0" err="1">
                <a:solidFill>
                  <a:srgbClr val="800000"/>
                </a:solidFill>
              </a:rPr>
              <a:t>gênero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que</a:t>
            </a: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err="1">
                <a:solidFill>
                  <a:srgbClr val="800000"/>
                </a:solidFill>
              </a:rPr>
              <a:t>interferem</a:t>
            </a:r>
            <a:r>
              <a:rPr lang="en-US" sz="2800" b="1" dirty="0">
                <a:solidFill>
                  <a:srgbClr val="800000"/>
                </a:solidFill>
              </a:rPr>
              <a:t> no </a:t>
            </a:r>
            <a:r>
              <a:rPr lang="en-US" sz="2800" b="1" dirty="0" err="1">
                <a:solidFill>
                  <a:srgbClr val="800000"/>
                </a:solidFill>
              </a:rPr>
              <a:t>uso</a:t>
            </a:r>
            <a:r>
              <a:rPr lang="en-US" sz="2800" b="1" dirty="0">
                <a:solidFill>
                  <a:srgbClr val="800000"/>
                </a:solidFill>
              </a:rPr>
              <a:t> das </a:t>
            </a:r>
            <a:r>
              <a:rPr lang="en-US" sz="2800" b="1" dirty="0" err="1">
                <a:solidFill>
                  <a:srgbClr val="800000"/>
                </a:solidFill>
              </a:rPr>
              <a:t>tecnologias</a:t>
            </a:r>
            <a:r>
              <a:rPr lang="en-US" sz="2800" b="1" dirty="0">
                <a:solidFill>
                  <a:srgbClr val="80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780421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800000"/>
                </a:solidFill>
              </a:rPr>
              <a:t>RECOMENDAÇÕES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Partindo</a:t>
            </a:r>
            <a:r>
              <a:rPr lang="en-US" dirty="0"/>
              <a:t> do </a:t>
            </a:r>
            <a:r>
              <a:rPr lang="en-US" dirty="0" err="1"/>
              <a:t>pressuposto</a:t>
            </a:r>
            <a:r>
              <a:rPr lang="en-US" dirty="0"/>
              <a:t> de </a:t>
            </a:r>
            <a:r>
              <a:rPr lang="en-US" dirty="0" err="1"/>
              <a:t>que</a:t>
            </a:r>
            <a:r>
              <a:rPr lang="en-US" dirty="0"/>
              <a:t> a </a:t>
            </a:r>
            <a:r>
              <a:rPr lang="en-US" dirty="0" err="1"/>
              <a:t>introdução</a:t>
            </a:r>
            <a:r>
              <a:rPr lang="en-US" dirty="0"/>
              <a:t> de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qualquer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inovação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tecnológica</a:t>
            </a:r>
            <a:r>
              <a:rPr lang="en-US" dirty="0"/>
              <a:t> </a:t>
            </a:r>
            <a:r>
              <a:rPr lang="en-US" dirty="0" err="1"/>
              <a:t>acarreta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mudanças</a:t>
            </a:r>
            <a:r>
              <a:rPr lang="en-US" dirty="0"/>
              <a:t> </a:t>
            </a:r>
            <a:r>
              <a:rPr lang="en-US" dirty="0" err="1"/>
              <a:t>nas</a:t>
            </a:r>
            <a:r>
              <a:rPr lang="en-US" dirty="0"/>
              <a:t> </a:t>
            </a:r>
            <a:r>
              <a:rPr lang="en-US" dirty="0" err="1"/>
              <a:t>vidas</a:t>
            </a:r>
            <a:r>
              <a:rPr lang="en-US" dirty="0"/>
              <a:t> das </a:t>
            </a:r>
            <a:r>
              <a:rPr lang="en-US" dirty="0" err="1"/>
              <a:t>pessoas</a:t>
            </a:r>
            <a:r>
              <a:rPr lang="en-US" dirty="0"/>
              <a:t> </a:t>
            </a:r>
            <a:r>
              <a:rPr lang="en-US" dirty="0" err="1"/>
              <a:t>envolvidas</a:t>
            </a:r>
            <a:r>
              <a:rPr lang="en-US" dirty="0"/>
              <a:t>, </a:t>
            </a:r>
            <a:r>
              <a:rPr lang="en-US" dirty="0" err="1"/>
              <a:t>tendo</a:t>
            </a:r>
            <a:r>
              <a:rPr lang="en-US" dirty="0"/>
              <a:t> </a:t>
            </a:r>
            <a:r>
              <a:rPr lang="en-US" dirty="0" err="1"/>
              <a:t>impactos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a </a:t>
            </a:r>
            <a:r>
              <a:rPr lang="en-US" dirty="0" err="1"/>
              <a:t>inclusão</a:t>
            </a:r>
            <a:r>
              <a:rPr lang="en-US" dirty="0"/>
              <a:t> social, as </a:t>
            </a:r>
            <a:r>
              <a:rPr lang="en-US" dirty="0" err="1"/>
              <a:t>relações</a:t>
            </a:r>
            <a:r>
              <a:rPr lang="en-US" dirty="0"/>
              <a:t> </a:t>
            </a:r>
            <a:r>
              <a:rPr lang="en-US" dirty="0" err="1"/>
              <a:t>sociais</a:t>
            </a:r>
            <a:r>
              <a:rPr lang="en-US" dirty="0"/>
              <a:t> de </a:t>
            </a:r>
            <a:r>
              <a:rPr lang="en-US" dirty="0" err="1"/>
              <a:t>gênero</a:t>
            </a:r>
            <a:r>
              <a:rPr lang="en-US" dirty="0"/>
              <a:t>, a </a:t>
            </a:r>
            <a:r>
              <a:rPr lang="en-US" dirty="0" err="1"/>
              <a:t>geração</a:t>
            </a:r>
            <a:r>
              <a:rPr lang="en-US" dirty="0"/>
              <a:t> de </a:t>
            </a:r>
            <a:r>
              <a:rPr lang="en-US" dirty="0" err="1"/>
              <a:t>renda</a:t>
            </a:r>
            <a:r>
              <a:rPr lang="en-US" dirty="0"/>
              <a:t> e as </a:t>
            </a:r>
            <a:r>
              <a:rPr lang="en-US" dirty="0" err="1"/>
              <a:t>relações</a:t>
            </a:r>
            <a:r>
              <a:rPr lang="en-US" dirty="0"/>
              <a:t> </a:t>
            </a:r>
            <a:r>
              <a:rPr lang="en-US" dirty="0" err="1"/>
              <a:t>costuradas</a:t>
            </a:r>
            <a:r>
              <a:rPr lang="en-US" dirty="0"/>
              <a:t> com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recursos</a:t>
            </a:r>
            <a:r>
              <a:rPr lang="en-US" dirty="0"/>
              <a:t> </a:t>
            </a:r>
            <a:r>
              <a:rPr lang="en-US" dirty="0" err="1"/>
              <a:t>naturais</a:t>
            </a:r>
            <a:r>
              <a:rPr lang="en-US" dirty="0"/>
              <a:t>. </a:t>
            </a:r>
            <a:r>
              <a:rPr lang="en-US" dirty="0" err="1"/>
              <a:t>Fatores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momentos</a:t>
            </a:r>
            <a:r>
              <a:rPr lang="en-US" dirty="0"/>
              <a:t> e </a:t>
            </a:r>
            <a:r>
              <a:rPr lang="en-US" dirty="0" err="1"/>
              <a:t>espaços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socialização</a:t>
            </a:r>
            <a:r>
              <a:rPr lang="en-US" dirty="0"/>
              <a:t> e </a:t>
            </a:r>
            <a:r>
              <a:rPr lang="en-US" dirty="0" err="1"/>
              <a:t>lazer</a:t>
            </a:r>
            <a:r>
              <a:rPr lang="en-US" dirty="0"/>
              <a:t> </a:t>
            </a:r>
            <a:r>
              <a:rPr lang="en-US" dirty="0" err="1"/>
              <a:t>também</a:t>
            </a:r>
            <a:r>
              <a:rPr lang="en-US" dirty="0"/>
              <a:t> </a:t>
            </a:r>
            <a:r>
              <a:rPr lang="en-US" dirty="0" err="1"/>
              <a:t>devem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considerados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escolha</a:t>
            </a:r>
            <a:r>
              <a:rPr lang="en-US" dirty="0"/>
              <a:t> das </a:t>
            </a:r>
            <a:r>
              <a:rPr lang="en-US" dirty="0" err="1"/>
              <a:t>tecnologias</a:t>
            </a:r>
            <a:r>
              <a:rPr lang="en-US" dirty="0"/>
              <a:t> a </a:t>
            </a:r>
            <a:r>
              <a:rPr lang="en-US" dirty="0" err="1"/>
              <a:t>serem</a:t>
            </a:r>
            <a:r>
              <a:rPr lang="en-US" dirty="0"/>
              <a:t> </a:t>
            </a:r>
            <a:r>
              <a:rPr lang="en-US" dirty="0" err="1"/>
              <a:t>implementadas</a:t>
            </a:r>
            <a:r>
              <a:rPr lang="en-US" dirty="0"/>
              <a:t> 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avaliação</a:t>
            </a:r>
            <a:r>
              <a:rPr lang="en-US" dirty="0"/>
              <a:t> de </a:t>
            </a:r>
            <a:r>
              <a:rPr lang="en-US" dirty="0" err="1"/>
              <a:t>suas</a:t>
            </a:r>
            <a:r>
              <a:rPr lang="en-US" dirty="0"/>
              <a:t> </a:t>
            </a:r>
            <a:r>
              <a:rPr lang="en-US" dirty="0" err="1"/>
              <a:t>particularidades</a:t>
            </a:r>
            <a:r>
              <a:rPr lang="en-US" dirty="0"/>
              <a:t>.  (EX: </a:t>
            </a:r>
            <a:r>
              <a:rPr lang="en-US" dirty="0" err="1"/>
              <a:t>experiência</a:t>
            </a:r>
            <a:r>
              <a:rPr lang="en-US" dirty="0"/>
              <a:t> </a:t>
            </a:r>
            <a:r>
              <a:rPr lang="en-US" dirty="0" err="1"/>
              <a:t>concreta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ocorreu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longo</a:t>
            </a:r>
            <a:r>
              <a:rPr lang="en-US" dirty="0"/>
              <a:t> da </a:t>
            </a:r>
            <a:r>
              <a:rPr lang="en-US" dirty="0" err="1"/>
              <a:t>execução</a:t>
            </a:r>
            <a:r>
              <a:rPr lang="en-US" dirty="0"/>
              <a:t> do </a:t>
            </a:r>
            <a:r>
              <a:rPr lang="en-US" i="1" dirty="0" err="1"/>
              <a:t>Projeto</a:t>
            </a:r>
            <a:r>
              <a:rPr lang="en-US" i="1" dirty="0"/>
              <a:t> </a:t>
            </a:r>
            <a:r>
              <a:rPr lang="en-US" i="1" dirty="0" err="1"/>
              <a:t>Bem</a:t>
            </a:r>
            <a:r>
              <a:rPr lang="en-US" i="1" dirty="0"/>
              <a:t> </a:t>
            </a:r>
            <a:r>
              <a:rPr lang="en-US" i="1" dirty="0" err="1"/>
              <a:t>Diverso</a:t>
            </a:r>
            <a:r>
              <a:rPr lang="en-US" i="1" dirty="0"/>
              <a:t>,</a:t>
            </a:r>
            <a:r>
              <a:rPr lang="en-US" dirty="0"/>
              <a:t> a </a:t>
            </a:r>
            <a:r>
              <a:rPr lang="en-US" dirty="0" err="1"/>
              <a:t>partir</a:t>
            </a:r>
            <a:r>
              <a:rPr lang="en-US" dirty="0"/>
              <a:t> de um </a:t>
            </a:r>
            <a:r>
              <a:rPr lang="en-US" dirty="0" err="1"/>
              <a:t>processo</a:t>
            </a:r>
            <a:r>
              <a:rPr lang="en-US" dirty="0"/>
              <a:t> de </a:t>
            </a:r>
            <a:r>
              <a:rPr lang="en-US" dirty="0" err="1"/>
              <a:t>planejamento</a:t>
            </a:r>
            <a:r>
              <a:rPr lang="en-US" dirty="0"/>
              <a:t> do </a:t>
            </a:r>
            <a:r>
              <a:rPr lang="en-US" dirty="0" err="1"/>
              <a:t>processo</a:t>
            </a:r>
            <a:r>
              <a:rPr lang="en-US" dirty="0"/>
              <a:t> </a:t>
            </a:r>
            <a:r>
              <a:rPr lang="en-US" dirty="0" err="1"/>
              <a:t>produtivo</a:t>
            </a:r>
            <a:r>
              <a:rPr lang="en-US" dirty="0"/>
              <a:t> do coco </a:t>
            </a:r>
            <a:r>
              <a:rPr lang="en-US" dirty="0" err="1"/>
              <a:t>babaçu</a:t>
            </a:r>
            <a:r>
              <a:rPr lang="en-US" dirty="0"/>
              <a:t> com as </a:t>
            </a:r>
            <a:r>
              <a:rPr lang="en-US" dirty="0" err="1"/>
              <a:t>quebradeiras</a:t>
            </a:r>
            <a:r>
              <a:rPr lang="en-US" dirty="0"/>
              <a:t> de coco no </a:t>
            </a:r>
            <a:r>
              <a:rPr lang="en-US" dirty="0" err="1"/>
              <a:t>Território</a:t>
            </a:r>
            <a:r>
              <a:rPr lang="en-US" dirty="0"/>
              <a:t> de </a:t>
            </a:r>
            <a:r>
              <a:rPr lang="en-US" dirty="0" err="1"/>
              <a:t>Médio</a:t>
            </a:r>
            <a:r>
              <a:rPr lang="en-US" dirty="0"/>
              <a:t> </a:t>
            </a:r>
            <a:r>
              <a:rPr lang="en-US" dirty="0" err="1"/>
              <a:t>Mearim</a:t>
            </a:r>
            <a:r>
              <a:rPr lang="en-US" dirty="0"/>
              <a:t>: </a:t>
            </a:r>
            <a:r>
              <a:rPr lang="en-US" dirty="0" err="1"/>
              <a:t>receios</a:t>
            </a:r>
            <a:r>
              <a:rPr lang="en-US" dirty="0"/>
              <a:t> </a:t>
            </a:r>
            <a:r>
              <a:rPr lang="en-US" dirty="0" err="1"/>
              <a:t>foram</a:t>
            </a:r>
            <a:r>
              <a:rPr lang="en-US" dirty="0"/>
              <a:t> </a:t>
            </a:r>
            <a:r>
              <a:rPr lang="en-US" dirty="0" err="1"/>
              <a:t>expressos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relação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contingência</a:t>
            </a:r>
            <a:r>
              <a:rPr lang="en-US" dirty="0"/>
              <a:t> de </a:t>
            </a:r>
            <a:r>
              <a:rPr lang="en-US" dirty="0" err="1"/>
              <a:t>perder</a:t>
            </a:r>
            <a:r>
              <a:rPr lang="en-US" dirty="0"/>
              <a:t> </a:t>
            </a:r>
            <a:r>
              <a:rPr lang="en-US" dirty="0" err="1"/>
              <a:t>espaços</a:t>
            </a:r>
            <a:r>
              <a:rPr lang="en-US" dirty="0"/>
              <a:t> de </a:t>
            </a:r>
            <a:r>
              <a:rPr lang="en-US" dirty="0" err="1"/>
              <a:t>socialização</a:t>
            </a:r>
            <a:r>
              <a:rPr lang="en-US" dirty="0"/>
              <a:t> e </a:t>
            </a:r>
            <a:r>
              <a:rPr lang="en-US" dirty="0" err="1"/>
              <a:t>vinculação</a:t>
            </a:r>
            <a:r>
              <a:rPr lang="en-US" dirty="0"/>
              <a:t> </a:t>
            </a:r>
            <a:r>
              <a:rPr lang="en-US" dirty="0" err="1"/>
              <a:t>afetiva</a:t>
            </a:r>
            <a:r>
              <a:rPr lang="en-US" dirty="0"/>
              <a:t>). </a:t>
            </a:r>
            <a:r>
              <a:rPr lang="en-US" dirty="0" err="1"/>
              <a:t>Deve</a:t>
            </a:r>
            <a:r>
              <a:rPr lang="en-US" dirty="0"/>
              <a:t> </a:t>
            </a:r>
            <a:r>
              <a:rPr lang="en-US" dirty="0" err="1"/>
              <a:t>haver</a:t>
            </a:r>
            <a:r>
              <a:rPr lang="en-US" dirty="0"/>
              <a:t> </a:t>
            </a:r>
            <a:r>
              <a:rPr lang="en-US" dirty="0" err="1"/>
              <a:t>espaço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tipo</a:t>
            </a:r>
            <a:r>
              <a:rPr lang="en-US" dirty="0"/>
              <a:t> de </a:t>
            </a:r>
            <a:r>
              <a:rPr lang="en-US" dirty="0" err="1"/>
              <a:t>reflexão</a:t>
            </a:r>
            <a:r>
              <a:rPr lang="en-US" dirty="0"/>
              <a:t> a </a:t>
            </a:r>
            <a:r>
              <a:rPr lang="en-US" dirty="0" err="1"/>
              <a:t>partir</a:t>
            </a:r>
            <a:r>
              <a:rPr lang="en-US" dirty="0"/>
              <a:t> das </a:t>
            </a:r>
            <a:r>
              <a:rPr lang="en-US" dirty="0" err="1"/>
              <a:t>discussões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as </a:t>
            </a:r>
            <a:r>
              <a:rPr lang="en-US" dirty="0" err="1"/>
              <a:t>implicações</a:t>
            </a:r>
            <a:r>
              <a:rPr lang="en-US" dirty="0"/>
              <a:t> da </a:t>
            </a:r>
            <a:r>
              <a:rPr lang="en-US" dirty="0" err="1"/>
              <a:t>aplicação</a:t>
            </a:r>
            <a:r>
              <a:rPr lang="en-US" dirty="0"/>
              <a:t> das </a:t>
            </a:r>
            <a:r>
              <a:rPr lang="en-US" dirty="0" err="1"/>
              <a:t>tecnologias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âmbitos</a:t>
            </a:r>
            <a:r>
              <a:rPr lang="en-US" dirty="0"/>
              <a:t> familiar e </a:t>
            </a:r>
            <a:r>
              <a:rPr lang="en-US" dirty="0" err="1"/>
              <a:t>comunitário</a:t>
            </a:r>
            <a:r>
              <a:rPr lang="en-US" dirty="0"/>
              <a:t>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7965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RECOMENDAÇÕES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5. ABORDAR O TEMA DE “GESTÃO” DE GRUPOS PRODUTIVOS E COOPERATIVAS DESDE A ÓTICA DE GÊNERO NO TRABALHO DE ACOMPANHAMENTO E ASSISTÊNCIA TÉCNICA: </a:t>
            </a:r>
            <a:r>
              <a:rPr lang="en-US" sz="2000" dirty="0"/>
              <a:t>A </a:t>
            </a:r>
            <a:r>
              <a:rPr lang="en-US" sz="2000" dirty="0" err="1"/>
              <a:t>participação</a:t>
            </a:r>
            <a:r>
              <a:rPr lang="en-US" sz="2000" dirty="0"/>
              <a:t> </a:t>
            </a:r>
            <a:r>
              <a:rPr lang="en-US" sz="2000" dirty="0" err="1"/>
              <a:t>ativa</a:t>
            </a:r>
            <a:r>
              <a:rPr lang="en-US" sz="2000" dirty="0"/>
              <a:t> das </a:t>
            </a:r>
            <a:r>
              <a:rPr lang="en-US" sz="2000" dirty="0" err="1"/>
              <a:t>mulheres</a:t>
            </a:r>
            <a:r>
              <a:rPr lang="en-US" sz="2000" dirty="0"/>
              <a:t> </a:t>
            </a:r>
            <a:r>
              <a:rPr lang="en-US" sz="2000" dirty="0" err="1"/>
              <a:t>nas</a:t>
            </a:r>
            <a:r>
              <a:rPr lang="en-US" sz="2000" dirty="0"/>
              <a:t> </a:t>
            </a:r>
            <a:r>
              <a:rPr lang="en-US" sz="2000" dirty="0" err="1"/>
              <a:t>estruturas</a:t>
            </a:r>
            <a:r>
              <a:rPr lang="en-US" sz="2000" dirty="0"/>
              <a:t> </a:t>
            </a:r>
            <a:r>
              <a:rPr lang="en-US" sz="2000" dirty="0" err="1"/>
              <a:t>criadas</a:t>
            </a:r>
            <a:r>
              <a:rPr lang="en-US" sz="2000" dirty="0"/>
              <a:t> </a:t>
            </a:r>
            <a:r>
              <a:rPr lang="en-US" sz="2000" dirty="0" err="1"/>
              <a:t>deve</a:t>
            </a:r>
            <a:r>
              <a:rPr lang="en-US" sz="2000" dirty="0"/>
              <a:t> </a:t>
            </a:r>
            <a:r>
              <a:rPr lang="en-US" sz="2000" dirty="0" err="1"/>
              <a:t>ser</a:t>
            </a:r>
            <a:r>
              <a:rPr lang="en-US" sz="2000" dirty="0"/>
              <a:t> </a:t>
            </a:r>
            <a:r>
              <a:rPr lang="en-US" sz="2000" dirty="0" err="1"/>
              <a:t>incentivada</a:t>
            </a:r>
            <a:r>
              <a:rPr lang="en-US" sz="2000" dirty="0"/>
              <a:t>, </a:t>
            </a:r>
            <a:r>
              <a:rPr lang="en-US" sz="2000" dirty="0" err="1"/>
              <a:t>não</a:t>
            </a:r>
            <a:r>
              <a:rPr lang="en-US" sz="2000" dirty="0"/>
              <a:t> </a:t>
            </a:r>
            <a:r>
              <a:rPr lang="en-US" sz="2000" dirty="0" err="1"/>
              <a:t>apenas</a:t>
            </a:r>
            <a:r>
              <a:rPr lang="en-US" sz="2000" dirty="0"/>
              <a:t> </a:t>
            </a:r>
            <a:r>
              <a:rPr lang="en-US" sz="2000" dirty="0" err="1"/>
              <a:t>como</a:t>
            </a:r>
            <a:r>
              <a:rPr lang="en-US" sz="2000" dirty="0"/>
              <a:t> </a:t>
            </a:r>
            <a:r>
              <a:rPr lang="en-US" sz="2000" dirty="0" err="1"/>
              <a:t>uma</a:t>
            </a:r>
            <a:r>
              <a:rPr lang="en-US" sz="2000" dirty="0"/>
              <a:t> forma de “</a:t>
            </a:r>
            <a:r>
              <a:rPr lang="en-US" sz="2000" dirty="0" err="1"/>
              <a:t>cumprir</a:t>
            </a:r>
            <a:r>
              <a:rPr lang="en-US" sz="2000" dirty="0"/>
              <a:t> </a:t>
            </a:r>
            <a:r>
              <a:rPr lang="en-US" sz="2000" dirty="0" err="1"/>
              <a:t>cotas</a:t>
            </a:r>
            <a:r>
              <a:rPr lang="en-US" sz="2000" dirty="0"/>
              <a:t>”, mas </a:t>
            </a:r>
            <a:r>
              <a:rPr lang="en-US" sz="2000" dirty="0" err="1"/>
              <a:t>também</a:t>
            </a:r>
            <a:r>
              <a:rPr lang="en-US" sz="2000" dirty="0"/>
              <a:t> </a:t>
            </a:r>
            <a:r>
              <a:rPr lang="en-US" sz="2000" dirty="0" err="1"/>
              <a:t>como</a:t>
            </a:r>
            <a:r>
              <a:rPr lang="en-US" sz="2000" dirty="0"/>
              <a:t> </a:t>
            </a:r>
            <a:r>
              <a:rPr lang="en-US" sz="2000" dirty="0" err="1"/>
              <a:t>uma</a:t>
            </a:r>
            <a:r>
              <a:rPr lang="en-US" sz="2000" dirty="0"/>
              <a:t> forma de </a:t>
            </a:r>
            <a:r>
              <a:rPr lang="en-US" sz="2000" dirty="0" err="1"/>
              <a:t>transformar</a:t>
            </a:r>
            <a:r>
              <a:rPr lang="en-US" sz="2000" dirty="0"/>
              <a:t> </a:t>
            </a:r>
            <a:r>
              <a:rPr lang="en-US" sz="2000" dirty="0" err="1"/>
              <a:t>estruturalmente</a:t>
            </a:r>
            <a:r>
              <a:rPr lang="en-US" sz="2000" dirty="0"/>
              <a:t> o </a:t>
            </a:r>
            <a:r>
              <a:rPr lang="en-US" sz="2000" dirty="0" err="1"/>
              <a:t>gerenciamento</a:t>
            </a:r>
            <a:r>
              <a:rPr lang="en-US" sz="2000" dirty="0"/>
              <a:t> das </a:t>
            </a:r>
            <a:r>
              <a:rPr lang="en-US" sz="2000" dirty="0" err="1"/>
              <a:t>práticas</a:t>
            </a:r>
            <a:r>
              <a:rPr lang="en-US" sz="2000" dirty="0"/>
              <a:t> </a:t>
            </a:r>
            <a:r>
              <a:rPr lang="en-US" sz="2000" dirty="0" err="1"/>
              <a:t>socioambientais</a:t>
            </a:r>
            <a:r>
              <a:rPr lang="en-US" sz="2000" dirty="0"/>
              <a:t>; </a:t>
            </a:r>
          </a:p>
          <a:p>
            <a:pPr marL="0" lvl="0" indent="0">
              <a:buNone/>
            </a:pPr>
            <a:r>
              <a:rPr lang="en-US" sz="2000" dirty="0" err="1"/>
              <a:t>Deve</a:t>
            </a:r>
            <a:r>
              <a:rPr lang="en-US" sz="2000" dirty="0"/>
              <a:t>-se </a:t>
            </a:r>
            <a:r>
              <a:rPr lang="en-US" sz="2000" dirty="0" err="1"/>
              <a:t>valorizar</a:t>
            </a:r>
            <a:r>
              <a:rPr lang="en-US" sz="2000" dirty="0"/>
              <a:t> a </a:t>
            </a:r>
            <a:r>
              <a:rPr lang="en-US" sz="2000" dirty="0" err="1"/>
              <a:t>construção</a:t>
            </a:r>
            <a:r>
              <a:rPr lang="en-US" sz="2000" dirty="0"/>
              <a:t> de </a:t>
            </a:r>
            <a:r>
              <a:rPr lang="en-US" sz="2000" dirty="0" err="1"/>
              <a:t>modelos</a:t>
            </a:r>
            <a:r>
              <a:rPr lang="en-US" sz="2000" dirty="0"/>
              <a:t> </a:t>
            </a:r>
            <a:r>
              <a:rPr lang="en-US" sz="2000" dirty="0" err="1"/>
              <a:t>mais</a:t>
            </a:r>
            <a:r>
              <a:rPr lang="en-US" sz="2000" dirty="0"/>
              <a:t> </a:t>
            </a:r>
            <a:r>
              <a:rPr lang="en-US" sz="2000" dirty="0" err="1"/>
              <a:t>horizontais</a:t>
            </a:r>
            <a:r>
              <a:rPr lang="en-US" sz="2000" dirty="0"/>
              <a:t> e </a:t>
            </a:r>
            <a:r>
              <a:rPr lang="en-US" sz="2000" dirty="0" err="1"/>
              <a:t>democráticos</a:t>
            </a:r>
            <a:r>
              <a:rPr lang="en-US" sz="2000" dirty="0"/>
              <a:t>, </a:t>
            </a:r>
            <a:r>
              <a:rPr lang="en-US" sz="2000" dirty="0" err="1"/>
              <a:t>que</a:t>
            </a:r>
            <a:r>
              <a:rPr lang="en-US" sz="2000" dirty="0"/>
              <a:t> </a:t>
            </a:r>
            <a:r>
              <a:rPr lang="en-US" sz="2000" dirty="0" err="1"/>
              <a:t>abrem</a:t>
            </a:r>
            <a:r>
              <a:rPr lang="en-US" sz="2000" dirty="0"/>
              <a:t> </a:t>
            </a:r>
            <a:r>
              <a:rPr lang="en-US" sz="2000" dirty="0" err="1"/>
              <a:t>brechas</a:t>
            </a:r>
            <a:r>
              <a:rPr lang="en-US" sz="2000" dirty="0"/>
              <a:t> </a:t>
            </a:r>
            <a:r>
              <a:rPr lang="en-US" sz="2000" dirty="0" err="1"/>
              <a:t>para</a:t>
            </a:r>
            <a:r>
              <a:rPr lang="en-US" sz="2000" dirty="0"/>
              <a:t> o </a:t>
            </a:r>
            <a:r>
              <a:rPr lang="en-US" sz="2000" dirty="0" err="1"/>
              <a:t>exercício</a:t>
            </a:r>
            <a:r>
              <a:rPr lang="en-US" sz="2000" dirty="0"/>
              <a:t> da </a:t>
            </a:r>
            <a:r>
              <a:rPr lang="en-US" sz="2000" dirty="0" err="1"/>
              <a:t>liderança</a:t>
            </a:r>
            <a:r>
              <a:rPr lang="en-US" sz="2000" dirty="0"/>
              <a:t> </a:t>
            </a:r>
            <a:r>
              <a:rPr lang="en-US" sz="2000" dirty="0" err="1"/>
              <a:t>feminina</a:t>
            </a:r>
            <a:r>
              <a:rPr lang="en-US" sz="2000" dirty="0"/>
              <a:t> a </a:t>
            </a:r>
            <a:r>
              <a:rPr lang="en-US" sz="2000" dirty="0" err="1"/>
              <a:t>partir</a:t>
            </a:r>
            <a:r>
              <a:rPr lang="en-US" sz="2000" dirty="0"/>
              <a:t> de </a:t>
            </a:r>
            <a:r>
              <a:rPr lang="en-US" sz="2000" dirty="0" err="1"/>
              <a:t>novas</a:t>
            </a:r>
            <a:r>
              <a:rPr lang="en-US" sz="2000" dirty="0"/>
              <a:t> </a:t>
            </a:r>
            <a:r>
              <a:rPr lang="en-US" sz="2000" dirty="0" err="1"/>
              <a:t>estratégias</a:t>
            </a:r>
            <a:r>
              <a:rPr lang="en-US" sz="2000" dirty="0"/>
              <a:t> </a:t>
            </a:r>
            <a:r>
              <a:rPr lang="en-US" sz="2000" dirty="0" err="1"/>
              <a:t>para</a:t>
            </a:r>
            <a:r>
              <a:rPr lang="en-US" sz="2000" dirty="0"/>
              <a:t> </a:t>
            </a:r>
            <a:r>
              <a:rPr lang="en-US" sz="2000" dirty="0" err="1"/>
              <a:t>lidar</a:t>
            </a:r>
            <a:r>
              <a:rPr lang="en-US" sz="2000" dirty="0"/>
              <a:t> com a </a:t>
            </a:r>
            <a:r>
              <a:rPr lang="en-US" sz="2000" dirty="0" err="1"/>
              <a:t>gestão</a:t>
            </a:r>
            <a:r>
              <a:rPr lang="en-US" sz="2000" dirty="0"/>
              <a:t> dos cargos; </a:t>
            </a:r>
            <a:r>
              <a:rPr lang="pt-BR" sz="2000" dirty="0"/>
              <a:t>os esforços para aprimorar a gestão administrativa, financeira e organizacional devem levar em consideração fatores como o uso dos tempos; a necessidade de conciliar as tarefas produtivas e reprodutivas; e as dinâmicas de poder dentro dos espaços coletivos.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302647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RECOMENDAÇÕES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/>
              <a:t>6. EFETIVAR UMA ANÁLISE ECONÔMICA DOS EMPREENDIMENTOS FAMILIARES E COMUNITÁRIOS: </a:t>
            </a:r>
            <a:r>
              <a:rPr lang="pt-BR" sz="2000" dirty="0"/>
              <a:t>Uma das fragilidades que foi identificado no processo de análise do total de 05 projetos apoiados por GEF, se diz respeito às lacunas no planejamento da produção e no monitoramento das vendas dos grupos comunitários. Isso ficou especialmente evidente no conjunto de 13 pequenos projetos selecionados para análise, de um total de 238 projetos que foram apoiados pelo PPP-Ecos no período de  2013 a 2017.</a:t>
            </a:r>
            <a:r>
              <a:rPr lang="en-US" sz="2000" dirty="0">
                <a:effectLst/>
              </a:rPr>
              <a:t> </a:t>
            </a:r>
            <a:r>
              <a:rPr lang="en-US" sz="2000" b="1" dirty="0" err="1">
                <a:solidFill>
                  <a:srgbClr val="800000"/>
                </a:solidFill>
              </a:rPr>
              <a:t>Recomenda</a:t>
            </a:r>
            <a:r>
              <a:rPr lang="en-US" sz="2000" b="1" dirty="0">
                <a:solidFill>
                  <a:srgbClr val="800000"/>
                </a:solidFill>
              </a:rPr>
              <a:t>-se </a:t>
            </a:r>
            <a:r>
              <a:rPr lang="en-US" sz="2000" b="1" dirty="0" err="1">
                <a:solidFill>
                  <a:srgbClr val="800000"/>
                </a:solidFill>
              </a:rPr>
              <a:t>que</a:t>
            </a:r>
            <a:r>
              <a:rPr lang="en-US" sz="2000" b="1" dirty="0">
                <a:solidFill>
                  <a:srgbClr val="800000"/>
                </a:solidFill>
              </a:rPr>
              <a:t> </a:t>
            </a:r>
            <a:r>
              <a:rPr lang="en-US" sz="2000" b="1" dirty="0" err="1">
                <a:solidFill>
                  <a:srgbClr val="800000"/>
                </a:solidFill>
              </a:rPr>
              <a:t>haja</a:t>
            </a:r>
            <a:r>
              <a:rPr lang="en-US" sz="2000" b="1" dirty="0">
                <a:solidFill>
                  <a:srgbClr val="800000"/>
                </a:solidFill>
              </a:rPr>
              <a:t> um </a:t>
            </a:r>
            <a:r>
              <a:rPr lang="en-US" sz="2000" b="1" dirty="0" err="1">
                <a:solidFill>
                  <a:srgbClr val="800000"/>
                </a:solidFill>
              </a:rPr>
              <a:t>levantamento</a:t>
            </a:r>
            <a:r>
              <a:rPr lang="en-US" sz="2000" b="1" dirty="0">
                <a:solidFill>
                  <a:srgbClr val="800000"/>
                </a:solidFill>
              </a:rPr>
              <a:t> </a:t>
            </a:r>
            <a:r>
              <a:rPr lang="en-US" sz="2000" b="1" dirty="0" err="1">
                <a:solidFill>
                  <a:srgbClr val="800000"/>
                </a:solidFill>
              </a:rPr>
              <a:t>mais</a:t>
            </a:r>
            <a:r>
              <a:rPr lang="en-US" sz="2000" b="1" dirty="0">
                <a:solidFill>
                  <a:srgbClr val="800000"/>
                </a:solidFill>
              </a:rPr>
              <a:t> </a:t>
            </a:r>
            <a:r>
              <a:rPr lang="en-US" sz="2000" b="1" dirty="0" err="1">
                <a:solidFill>
                  <a:srgbClr val="800000"/>
                </a:solidFill>
              </a:rPr>
              <a:t>detalhado</a:t>
            </a:r>
            <a:r>
              <a:rPr lang="en-US" sz="2000" b="1" dirty="0">
                <a:solidFill>
                  <a:srgbClr val="800000"/>
                </a:solidFill>
              </a:rPr>
              <a:t> da </a:t>
            </a:r>
            <a:r>
              <a:rPr lang="en-US" sz="2000" b="1" dirty="0" err="1">
                <a:solidFill>
                  <a:srgbClr val="800000"/>
                </a:solidFill>
              </a:rPr>
              <a:t>renda</a:t>
            </a:r>
            <a:r>
              <a:rPr lang="en-US" sz="2000" b="1" dirty="0">
                <a:solidFill>
                  <a:srgbClr val="800000"/>
                </a:solidFill>
              </a:rPr>
              <a:t> </a:t>
            </a:r>
            <a:r>
              <a:rPr lang="en-US" sz="2000" b="1" dirty="0" err="1">
                <a:solidFill>
                  <a:srgbClr val="800000"/>
                </a:solidFill>
              </a:rPr>
              <a:t>que</a:t>
            </a:r>
            <a:r>
              <a:rPr lang="en-US" sz="2000" b="1" dirty="0">
                <a:solidFill>
                  <a:srgbClr val="800000"/>
                </a:solidFill>
              </a:rPr>
              <a:t> </a:t>
            </a:r>
            <a:r>
              <a:rPr lang="en-US" sz="2000" b="1" dirty="0" err="1">
                <a:solidFill>
                  <a:srgbClr val="800000"/>
                </a:solidFill>
              </a:rPr>
              <a:t>está</a:t>
            </a:r>
            <a:r>
              <a:rPr lang="en-US" sz="2000" b="1" dirty="0">
                <a:solidFill>
                  <a:srgbClr val="800000"/>
                </a:solidFill>
              </a:rPr>
              <a:t> </a:t>
            </a:r>
            <a:r>
              <a:rPr lang="en-US" sz="2000" b="1" dirty="0" err="1">
                <a:solidFill>
                  <a:srgbClr val="800000"/>
                </a:solidFill>
              </a:rPr>
              <a:t>sendo</a:t>
            </a:r>
            <a:r>
              <a:rPr lang="en-US" sz="2000" b="1" dirty="0">
                <a:solidFill>
                  <a:srgbClr val="800000"/>
                </a:solidFill>
              </a:rPr>
              <a:t> </a:t>
            </a:r>
            <a:r>
              <a:rPr lang="en-US" sz="2000" b="1" dirty="0" err="1">
                <a:solidFill>
                  <a:srgbClr val="800000"/>
                </a:solidFill>
              </a:rPr>
              <a:t>gerada</a:t>
            </a:r>
            <a:r>
              <a:rPr lang="en-US" sz="2000" b="1" dirty="0">
                <a:solidFill>
                  <a:srgbClr val="800000"/>
                </a:solidFill>
              </a:rPr>
              <a:t> </a:t>
            </a:r>
            <a:r>
              <a:rPr lang="en-US" sz="2000" b="1" dirty="0" err="1">
                <a:solidFill>
                  <a:srgbClr val="800000"/>
                </a:solidFill>
              </a:rPr>
              <a:t>pelas</a:t>
            </a:r>
            <a:r>
              <a:rPr lang="en-US" sz="2000" b="1" dirty="0">
                <a:solidFill>
                  <a:srgbClr val="800000"/>
                </a:solidFill>
              </a:rPr>
              <a:t> </a:t>
            </a:r>
            <a:r>
              <a:rPr lang="en-US" sz="2000" b="1" dirty="0" err="1">
                <a:solidFill>
                  <a:srgbClr val="800000"/>
                </a:solidFill>
              </a:rPr>
              <a:t>famílias</a:t>
            </a:r>
            <a:r>
              <a:rPr lang="en-US" sz="2000" b="1" dirty="0">
                <a:solidFill>
                  <a:srgbClr val="800000"/>
                </a:solidFill>
              </a:rPr>
              <a:t> </a:t>
            </a:r>
            <a:r>
              <a:rPr lang="en-US" sz="2000" b="1" dirty="0" err="1">
                <a:solidFill>
                  <a:srgbClr val="800000"/>
                </a:solidFill>
              </a:rPr>
              <a:t>envolvidas</a:t>
            </a:r>
            <a:r>
              <a:rPr lang="en-US" sz="2000" b="1" dirty="0">
                <a:solidFill>
                  <a:srgbClr val="800000"/>
                </a:solidFill>
              </a:rPr>
              <a:t> </a:t>
            </a:r>
            <a:r>
              <a:rPr lang="en-US" sz="2000" b="1" dirty="0" err="1">
                <a:solidFill>
                  <a:srgbClr val="800000"/>
                </a:solidFill>
              </a:rPr>
              <a:t>nos</a:t>
            </a:r>
            <a:r>
              <a:rPr lang="en-US" sz="2000" b="1" dirty="0">
                <a:solidFill>
                  <a:srgbClr val="800000"/>
                </a:solidFill>
              </a:rPr>
              <a:t> </a:t>
            </a:r>
            <a:r>
              <a:rPr lang="en-US" sz="2000" b="1" dirty="0" err="1">
                <a:solidFill>
                  <a:srgbClr val="800000"/>
                </a:solidFill>
              </a:rPr>
              <a:t>grupos</a:t>
            </a:r>
            <a:r>
              <a:rPr lang="en-US" sz="2000" b="1" dirty="0">
                <a:solidFill>
                  <a:srgbClr val="800000"/>
                </a:solidFill>
              </a:rPr>
              <a:t> </a:t>
            </a:r>
            <a:r>
              <a:rPr lang="en-US" sz="2000" b="1" dirty="0" err="1">
                <a:solidFill>
                  <a:srgbClr val="800000"/>
                </a:solidFill>
              </a:rPr>
              <a:t>produtivos</a:t>
            </a:r>
            <a:r>
              <a:rPr lang="en-US" sz="2000" b="1" dirty="0">
                <a:solidFill>
                  <a:srgbClr val="800000"/>
                </a:solidFill>
              </a:rPr>
              <a:t>, </a:t>
            </a:r>
            <a:r>
              <a:rPr lang="en-US" sz="2000" b="1" dirty="0" err="1">
                <a:solidFill>
                  <a:srgbClr val="800000"/>
                </a:solidFill>
              </a:rPr>
              <a:t>associações</a:t>
            </a:r>
            <a:r>
              <a:rPr lang="en-US" sz="2000" b="1" dirty="0">
                <a:solidFill>
                  <a:srgbClr val="800000"/>
                </a:solidFill>
              </a:rPr>
              <a:t>, </a:t>
            </a:r>
            <a:r>
              <a:rPr lang="en-US" sz="2000" b="1" dirty="0" err="1">
                <a:solidFill>
                  <a:srgbClr val="800000"/>
                </a:solidFill>
              </a:rPr>
              <a:t>cooperativas</a:t>
            </a:r>
            <a:r>
              <a:rPr lang="en-US" sz="2000" b="1" dirty="0">
                <a:solidFill>
                  <a:srgbClr val="800000"/>
                </a:solidFill>
              </a:rPr>
              <a:t> e </a:t>
            </a:r>
            <a:r>
              <a:rPr lang="en-US" sz="2000" b="1" dirty="0" err="1">
                <a:solidFill>
                  <a:srgbClr val="800000"/>
                </a:solidFill>
              </a:rPr>
              <a:t>agroindustrias</a:t>
            </a:r>
            <a:r>
              <a:rPr lang="en-US" sz="2000" b="1" dirty="0">
                <a:solidFill>
                  <a:srgbClr val="800000"/>
                </a:solidFill>
              </a:rPr>
              <a:t>, </a:t>
            </a:r>
            <a:r>
              <a:rPr lang="en-US" sz="2000" b="1" dirty="0" err="1">
                <a:solidFill>
                  <a:srgbClr val="800000"/>
                </a:solidFill>
              </a:rPr>
              <a:t>dando</a:t>
            </a:r>
            <a:r>
              <a:rPr lang="en-US" sz="2000" b="1" dirty="0">
                <a:solidFill>
                  <a:srgbClr val="800000"/>
                </a:solidFill>
              </a:rPr>
              <a:t> um </a:t>
            </a:r>
            <a:r>
              <a:rPr lang="en-US" sz="2000" b="1" dirty="0" err="1">
                <a:solidFill>
                  <a:srgbClr val="800000"/>
                </a:solidFill>
              </a:rPr>
              <a:t>destaque</a:t>
            </a:r>
            <a:r>
              <a:rPr lang="en-US" sz="2000" b="1" dirty="0">
                <a:solidFill>
                  <a:srgbClr val="800000"/>
                </a:solidFill>
              </a:rPr>
              <a:t> </a:t>
            </a:r>
            <a:r>
              <a:rPr lang="en-US" sz="2000" b="1" dirty="0" err="1">
                <a:solidFill>
                  <a:srgbClr val="800000"/>
                </a:solidFill>
              </a:rPr>
              <a:t>dentro</a:t>
            </a:r>
            <a:r>
              <a:rPr lang="en-US" sz="2000" b="1" dirty="0">
                <a:solidFill>
                  <a:srgbClr val="800000"/>
                </a:solidFill>
              </a:rPr>
              <a:t> </a:t>
            </a:r>
            <a:r>
              <a:rPr lang="en-US" sz="2000" b="1" dirty="0" err="1">
                <a:solidFill>
                  <a:srgbClr val="800000"/>
                </a:solidFill>
              </a:rPr>
              <a:t>deste</a:t>
            </a:r>
            <a:r>
              <a:rPr lang="en-US" sz="2000" b="1" dirty="0">
                <a:solidFill>
                  <a:srgbClr val="800000"/>
                </a:solidFill>
              </a:rPr>
              <a:t> </a:t>
            </a:r>
            <a:r>
              <a:rPr lang="en-US" sz="2000" b="1" dirty="0" err="1">
                <a:solidFill>
                  <a:srgbClr val="800000"/>
                </a:solidFill>
              </a:rPr>
              <a:t>diagnostico</a:t>
            </a:r>
            <a:r>
              <a:rPr lang="en-US" sz="2000" b="1" dirty="0">
                <a:solidFill>
                  <a:srgbClr val="800000"/>
                </a:solidFill>
              </a:rPr>
              <a:t> </a:t>
            </a:r>
            <a:r>
              <a:rPr lang="en-US" sz="2000" b="1" dirty="0" err="1">
                <a:solidFill>
                  <a:srgbClr val="800000"/>
                </a:solidFill>
              </a:rPr>
              <a:t>para</a:t>
            </a:r>
            <a:r>
              <a:rPr lang="en-US" sz="2000" b="1" dirty="0">
                <a:solidFill>
                  <a:srgbClr val="800000"/>
                </a:solidFill>
              </a:rPr>
              <a:t> as </a:t>
            </a:r>
            <a:r>
              <a:rPr lang="en-US" sz="2000" b="1" dirty="0" err="1">
                <a:solidFill>
                  <a:srgbClr val="800000"/>
                </a:solidFill>
              </a:rPr>
              <a:t>mulheres</a:t>
            </a:r>
            <a:r>
              <a:rPr lang="en-US" sz="2000" b="1" dirty="0">
                <a:solidFill>
                  <a:srgbClr val="800000"/>
                </a:solidFill>
              </a:rPr>
              <a:t>, </a:t>
            </a:r>
            <a:r>
              <a:rPr lang="en-US" sz="2000" b="1" dirty="0" err="1">
                <a:solidFill>
                  <a:srgbClr val="800000"/>
                </a:solidFill>
              </a:rPr>
              <a:t>uma</a:t>
            </a:r>
            <a:r>
              <a:rPr lang="en-US" sz="2000" b="1" dirty="0">
                <a:solidFill>
                  <a:srgbClr val="800000"/>
                </a:solidFill>
              </a:rPr>
              <a:t> </a:t>
            </a:r>
            <a:r>
              <a:rPr lang="en-US" sz="2000" b="1" dirty="0" err="1">
                <a:solidFill>
                  <a:srgbClr val="800000"/>
                </a:solidFill>
              </a:rPr>
              <a:t>vez</a:t>
            </a:r>
            <a:r>
              <a:rPr lang="en-US" sz="2000" b="1" dirty="0">
                <a:solidFill>
                  <a:srgbClr val="800000"/>
                </a:solidFill>
              </a:rPr>
              <a:t> </a:t>
            </a:r>
            <a:r>
              <a:rPr lang="en-US" sz="2000" b="1" dirty="0" err="1">
                <a:solidFill>
                  <a:srgbClr val="800000"/>
                </a:solidFill>
              </a:rPr>
              <a:t>que</a:t>
            </a:r>
            <a:r>
              <a:rPr lang="en-US" sz="2000" b="1" dirty="0">
                <a:solidFill>
                  <a:srgbClr val="800000"/>
                </a:solidFill>
              </a:rPr>
              <a:t> </a:t>
            </a:r>
            <a:r>
              <a:rPr lang="en-US" sz="2000" b="1" dirty="0" err="1">
                <a:solidFill>
                  <a:srgbClr val="800000"/>
                </a:solidFill>
              </a:rPr>
              <a:t>muitas</a:t>
            </a:r>
            <a:r>
              <a:rPr lang="en-US" sz="2000" b="1" dirty="0">
                <a:solidFill>
                  <a:srgbClr val="800000"/>
                </a:solidFill>
              </a:rPr>
              <a:t> </a:t>
            </a:r>
            <a:r>
              <a:rPr lang="en-US" sz="2000" b="1" dirty="0" err="1">
                <a:solidFill>
                  <a:srgbClr val="800000"/>
                </a:solidFill>
              </a:rPr>
              <a:t>vezes</a:t>
            </a:r>
            <a:r>
              <a:rPr lang="en-US" sz="2000" b="1" dirty="0">
                <a:solidFill>
                  <a:srgbClr val="800000"/>
                </a:solidFill>
              </a:rPr>
              <a:t> </a:t>
            </a:r>
            <a:r>
              <a:rPr lang="en-US" sz="2000" b="1" dirty="0" err="1">
                <a:solidFill>
                  <a:srgbClr val="800000"/>
                </a:solidFill>
              </a:rPr>
              <a:t>seu</a:t>
            </a:r>
            <a:r>
              <a:rPr lang="en-US" sz="2000" b="1" dirty="0">
                <a:solidFill>
                  <a:srgbClr val="800000"/>
                </a:solidFill>
              </a:rPr>
              <a:t> </a:t>
            </a:r>
            <a:r>
              <a:rPr lang="en-US" sz="2000" b="1" dirty="0" err="1">
                <a:solidFill>
                  <a:srgbClr val="800000"/>
                </a:solidFill>
              </a:rPr>
              <a:t>rendimento</a:t>
            </a:r>
            <a:r>
              <a:rPr lang="en-US" sz="2000" b="1" dirty="0">
                <a:solidFill>
                  <a:srgbClr val="800000"/>
                </a:solidFill>
              </a:rPr>
              <a:t> “individual” </a:t>
            </a:r>
            <a:r>
              <a:rPr lang="en-US" sz="2000" b="1" dirty="0" err="1">
                <a:solidFill>
                  <a:srgbClr val="800000"/>
                </a:solidFill>
              </a:rPr>
              <a:t>dentro</a:t>
            </a:r>
            <a:r>
              <a:rPr lang="en-US" sz="2000" b="1" dirty="0">
                <a:solidFill>
                  <a:srgbClr val="800000"/>
                </a:solidFill>
              </a:rPr>
              <a:t> de </a:t>
            </a:r>
            <a:r>
              <a:rPr lang="en-US" sz="2000" b="1" dirty="0" err="1">
                <a:solidFill>
                  <a:srgbClr val="800000"/>
                </a:solidFill>
              </a:rPr>
              <a:t>iniciativas</a:t>
            </a:r>
            <a:r>
              <a:rPr lang="en-US" sz="2000" b="1" dirty="0">
                <a:solidFill>
                  <a:srgbClr val="800000"/>
                </a:solidFill>
              </a:rPr>
              <a:t> </a:t>
            </a:r>
            <a:r>
              <a:rPr lang="en-US" sz="2000" b="1" dirty="0" err="1">
                <a:solidFill>
                  <a:srgbClr val="800000"/>
                </a:solidFill>
              </a:rPr>
              <a:t>coletivas</a:t>
            </a:r>
            <a:r>
              <a:rPr lang="en-US" sz="2000" b="1" dirty="0">
                <a:solidFill>
                  <a:srgbClr val="800000"/>
                </a:solidFill>
              </a:rPr>
              <a:t> se </a:t>
            </a:r>
            <a:r>
              <a:rPr lang="en-US" sz="2000" b="1" dirty="0" err="1">
                <a:solidFill>
                  <a:srgbClr val="800000"/>
                </a:solidFill>
              </a:rPr>
              <a:t>torna</a:t>
            </a:r>
            <a:r>
              <a:rPr lang="en-US" sz="2000" b="1" dirty="0">
                <a:solidFill>
                  <a:srgbClr val="800000"/>
                </a:solidFill>
              </a:rPr>
              <a:t> </a:t>
            </a:r>
            <a:r>
              <a:rPr lang="en-US" sz="2000" b="1" dirty="0" err="1">
                <a:solidFill>
                  <a:srgbClr val="800000"/>
                </a:solidFill>
              </a:rPr>
              <a:t>invisibilizada</a:t>
            </a:r>
            <a:r>
              <a:rPr lang="en-US" sz="2000" b="1" dirty="0">
                <a:solidFill>
                  <a:srgbClr val="800000"/>
                </a:solidFill>
              </a:rPr>
              <a:t>. </a:t>
            </a:r>
            <a:r>
              <a:rPr lang="en-US" sz="2000" dirty="0" err="1"/>
              <a:t>Não</a:t>
            </a:r>
            <a:r>
              <a:rPr lang="en-US" sz="2000" dirty="0"/>
              <a:t> se </a:t>
            </a:r>
            <a:r>
              <a:rPr lang="en-US" sz="2000" dirty="0" err="1"/>
              <a:t>deve</a:t>
            </a:r>
            <a:r>
              <a:rPr lang="en-US" sz="2000" dirty="0"/>
              <a:t> </a:t>
            </a:r>
            <a:r>
              <a:rPr lang="en-US" sz="2000" dirty="0" err="1"/>
              <a:t>apenas</a:t>
            </a:r>
            <a:r>
              <a:rPr lang="en-US" sz="2000" dirty="0"/>
              <a:t> </a:t>
            </a:r>
            <a:r>
              <a:rPr lang="en-US" sz="2000" dirty="0" err="1"/>
              <a:t>analisar</a:t>
            </a:r>
            <a:r>
              <a:rPr lang="en-US" sz="2000" dirty="0"/>
              <a:t> o </a:t>
            </a:r>
            <a:r>
              <a:rPr lang="en-US" sz="2000" dirty="0" err="1"/>
              <a:t>destino</a:t>
            </a:r>
            <a:r>
              <a:rPr lang="en-US" sz="2000" dirty="0"/>
              <a:t> dos </a:t>
            </a:r>
            <a:r>
              <a:rPr lang="en-US" sz="2000" dirty="0" err="1"/>
              <a:t>fluxos</a:t>
            </a:r>
            <a:r>
              <a:rPr lang="en-US" sz="2000" dirty="0"/>
              <a:t> dos </a:t>
            </a:r>
            <a:r>
              <a:rPr lang="en-US" sz="2000" dirty="0" err="1"/>
              <a:t>insumos</a:t>
            </a:r>
            <a:r>
              <a:rPr lang="en-US" sz="2000" dirty="0"/>
              <a:t> </a:t>
            </a:r>
            <a:r>
              <a:rPr lang="en-US" sz="2000" dirty="0" err="1"/>
              <a:t>que</a:t>
            </a:r>
            <a:r>
              <a:rPr lang="en-US" sz="2000" dirty="0"/>
              <a:t> </a:t>
            </a:r>
            <a:r>
              <a:rPr lang="en-US" sz="2000" dirty="0" err="1"/>
              <a:t>entram</a:t>
            </a:r>
            <a:r>
              <a:rPr lang="en-US" sz="2000" dirty="0"/>
              <a:t>, </a:t>
            </a:r>
            <a:r>
              <a:rPr lang="en-US" sz="2000" dirty="0" err="1"/>
              <a:t>pois</a:t>
            </a:r>
            <a:r>
              <a:rPr lang="en-US" sz="2000" dirty="0"/>
              <a:t> </a:t>
            </a:r>
            <a:r>
              <a:rPr lang="en-US" sz="2000" dirty="0" err="1"/>
              <a:t>é</a:t>
            </a:r>
            <a:r>
              <a:rPr lang="en-US" sz="2000" dirty="0"/>
              <a:t> </a:t>
            </a:r>
            <a:r>
              <a:rPr lang="en-US" sz="2000" dirty="0" err="1"/>
              <a:t>justamente</a:t>
            </a:r>
            <a:r>
              <a:rPr lang="en-US" sz="2000" dirty="0"/>
              <a:t> </a:t>
            </a:r>
            <a:r>
              <a:rPr lang="en-US" sz="2000" dirty="0" err="1"/>
              <a:t>nos</a:t>
            </a:r>
            <a:r>
              <a:rPr lang="en-US" sz="2000" dirty="0"/>
              <a:t> </a:t>
            </a:r>
            <a:r>
              <a:rPr lang="en-US" sz="2000" dirty="0" err="1"/>
              <a:t>processos</a:t>
            </a:r>
            <a:r>
              <a:rPr lang="en-US" sz="2000" dirty="0"/>
              <a:t> de </a:t>
            </a:r>
            <a:r>
              <a:rPr lang="en-US" sz="2000" dirty="0" err="1"/>
              <a:t>distribuição</a:t>
            </a:r>
            <a:r>
              <a:rPr lang="en-US" sz="2000" dirty="0"/>
              <a:t> </a:t>
            </a:r>
            <a:r>
              <a:rPr lang="en-US" sz="2000" dirty="0" err="1"/>
              <a:t>interna</a:t>
            </a:r>
            <a:r>
              <a:rPr lang="en-US" sz="2000" dirty="0"/>
              <a:t> da </a:t>
            </a:r>
            <a:r>
              <a:rPr lang="en-US" sz="2000" dirty="0" err="1"/>
              <a:t>renda</a:t>
            </a:r>
            <a:r>
              <a:rPr lang="en-US" sz="2000" dirty="0"/>
              <a:t> e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tomada</a:t>
            </a:r>
            <a:r>
              <a:rPr lang="en-US" sz="2000" dirty="0"/>
              <a:t> de </a:t>
            </a:r>
            <a:r>
              <a:rPr lang="en-US" sz="2000" dirty="0" err="1"/>
              <a:t>decisões</a:t>
            </a:r>
            <a:r>
              <a:rPr lang="en-US" sz="2000" dirty="0"/>
              <a:t> </a:t>
            </a:r>
            <a:r>
              <a:rPr lang="en-US" sz="2000" dirty="0" err="1"/>
              <a:t>sobre</a:t>
            </a:r>
            <a:r>
              <a:rPr lang="en-US" sz="2000" dirty="0"/>
              <a:t> as </a:t>
            </a:r>
            <a:r>
              <a:rPr lang="en-US" sz="2000" dirty="0" err="1"/>
              <a:t>prioridades</a:t>
            </a:r>
            <a:r>
              <a:rPr lang="en-US" sz="2000" dirty="0"/>
              <a:t> </a:t>
            </a:r>
            <a:r>
              <a:rPr lang="en-US" sz="2000" dirty="0" err="1"/>
              <a:t>para</a:t>
            </a:r>
            <a:r>
              <a:rPr lang="en-US" sz="2000" dirty="0"/>
              <a:t> </a:t>
            </a:r>
            <a:r>
              <a:rPr lang="en-US" sz="2000" dirty="0" err="1"/>
              <a:t>seu</a:t>
            </a:r>
            <a:r>
              <a:rPr lang="en-US" sz="2000" dirty="0"/>
              <a:t> </a:t>
            </a:r>
            <a:r>
              <a:rPr lang="en-US" sz="2000" dirty="0" err="1"/>
              <a:t>uso</a:t>
            </a:r>
            <a:r>
              <a:rPr lang="en-US" sz="2000" dirty="0"/>
              <a:t> </a:t>
            </a:r>
            <a:r>
              <a:rPr lang="en-US" sz="2000" dirty="0" err="1"/>
              <a:t>que</a:t>
            </a:r>
            <a:r>
              <a:rPr lang="en-US" sz="2000" dirty="0"/>
              <a:t> as </a:t>
            </a:r>
            <a:r>
              <a:rPr lang="en-US" sz="2000" dirty="0" err="1"/>
              <a:t>desigualdades</a:t>
            </a:r>
            <a:r>
              <a:rPr lang="en-US" sz="2000" dirty="0"/>
              <a:t> de </a:t>
            </a:r>
            <a:r>
              <a:rPr lang="en-US" sz="2000" dirty="0" err="1"/>
              <a:t>gênero</a:t>
            </a:r>
            <a:r>
              <a:rPr lang="en-US" sz="2000" dirty="0"/>
              <a:t> </a:t>
            </a:r>
            <a:r>
              <a:rPr lang="en-US" sz="2000" dirty="0" err="1"/>
              <a:t>são</a:t>
            </a:r>
            <a:r>
              <a:rPr lang="en-US" sz="2000" dirty="0"/>
              <a:t> </a:t>
            </a:r>
            <a:r>
              <a:rPr lang="en-US" sz="2000" dirty="0" err="1"/>
              <a:t>explicitadas</a:t>
            </a:r>
            <a:r>
              <a:rPr lang="en-US" sz="2000" dirty="0"/>
              <a:t>. </a:t>
            </a:r>
          </a:p>
          <a:p>
            <a:pPr marL="0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384768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RECOMENDAÇÕES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 startAt="7"/>
            </a:pPr>
            <a:r>
              <a:rPr lang="en-US" sz="2200" b="1" dirty="0"/>
              <a:t>IMPORTÂNCIA DA PRODUÇÃO DE MATERIAIS DE COMUNICAÇÃO SOCIAL QUE RESSALTAM AS MULHERES COMO PROTAGONISTAS</a:t>
            </a:r>
            <a:r>
              <a:rPr lang="en-US" sz="2400" b="1" dirty="0"/>
              <a:t>: </a:t>
            </a:r>
          </a:p>
          <a:p>
            <a:pPr marL="0" indent="0">
              <a:buNone/>
            </a:pPr>
            <a:r>
              <a:rPr lang="en-US" sz="2400" b="1" dirty="0"/>
              <a:t>EX: </a:t>
            </a:r>
            <a:r>
              <a:rPr lang="pt-BR" sz="2400" dirty="0"/>
              <a:t>A produção de publicações e outros produtos de comunicação social, como ISPN tem feito deve ser reforçada, (tendo um aporte maior no protagonismo das mulheres e seu engajamento em diversas interfaces temáticas): (</a:t>
            </a:r>
            <a:r>
              <a:rPr lang="pt-BR" sz="2400" dirty="0" err="1"/>
              <a:t>agroextrativismo</a:t>
            </a:r>
            <a:r>
              <a:rPr lang="pt-BR" sz="2400" dirty="0"/>
              <a:t>; populações tradicionais; saúde; biodiversidade); </a:t>
            </a:r>
          </a:p>
          <a:p>
            <a:pPr marL="0" indent="0">
              <a:buNone/>
            </a:pPr>
            <a:r>
              <a:rPr lang="pt-BR" sz="2400" b="1" dirty="0" err="1"/>
              <a:t>Ex</a:t>
            </a:r>
            <a:r>
              <a:rPr lang="pt-BR" sz="2400" b="1" dirty="0"/>
              <a:t>: </a:t>
            </a:r>
            <a:r>
              <a:rPr lang="pt-BR" sz="2400" dirty="0"/>
              <a:t>Estratégias de “</a:t>
            </a:r>
            <a:r>
              <a:rPr lang="pt-BR" sz="2400" dirty="0" err="1"/>
              <a:t>edu</a:t>
            </a:r>
            <a:r>
              <a:rPr lang="pt-BR" sz="2400" dirty="0"/>
              <a:t>-comunicação”, como Projeto BEM DIVERSO tem utilizado a partir do seu investimento na construção de uma rede de “jovens comunicadores” no território do Alto Rio Pardo (maior parte “jovens mulheres”) devem ser replicadas.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814703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RECOMENDAÇÕES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600" b="1" dirty="0"/>
              <a:t>8. MONITORAMENTO:</a:t>
            </a:r>
          </a:p>
          <a:p>
            <a:pPr marL="0" indent="0">
              <a:buNone/>
            </a:pPr>
            <a:r>
              <a:rPr lang="en-US" sz="2400" b="1" dirty="0"/>
              <a:t>	(a)  </a:t>
            </a:r>
            <a:r>
              <a:rPr lang="en-US" sz="2400" b="1" dirty="0" err="1"/>
              <a:t>Construção</a:t>
            </a:r>
            <a:r>
              <a:rPr lang="en-US" sz="2400" b="1" dirty="0"/>
              <a:t> de </a:t>
            </a:r>
            <a:r>
              <a:rPr lang="en-US" sz="2400" b="1" dirty="0" err="1"/>
              <a:t>sistemas</a:t>
            </a:r>
            <a:r>
              <a:rPr lang="en-US" sz="2400" b="1" dirty="0"/>
              <a:t> de </a:t>
            </a:r>
            <a:r>
              <a:rPr lang="en-US" sz="2400" b="1" dirty="0" err="1"/>
              <a:t>monitoramento</a:t>
            </a:r>
            <a:r>
              <a:rPr lang="en-US" sz="2400" b="1" dirty="0"/>
              <a:t> com </a:t>
            </a:r>
            <a:r>
              <a:rPr lang="en-US" sz="2400" b="1" dirty="0" err="1"/>
              <a:t>representação</a:t>
            </a:r>
            <a:r>
              <a:rPr lang="en-US" sz="2400" b="1" dirty="0"/>
              <a:t> </a:t>
            </a:r>
            <a:r>
              <a:rPr lang="en-US" sz="2400" b="1" dirty="0" err="1"/>
              <a:t>equilibrada</a:t>
            </a:r>
            <a:r>
              <a:rPr lang="en-US" sz="2400" b="1" dirty="0"/>
              <a:t> de </a:t>
            </a:r>
            <a:r>
              <a:rPr lang="en-US" sz="2400" b="1" dirty="0" err="1"/>
              <a:t>indicadores</a:t>
            </a:r>
            <a:r>
              <a:rPr lang="en-US" sz="2400" b="1" dirty="0"/>
              <a:t> </a:t>
            </a:r>
            <a:r>
              <a:rPr lang="en-US" sz="2400" b="1" dirty="0" err="1"/>
              <a:t>qualitativos</a:t>
            </a:r>
            <a:r>
              <a:rPr lang="en-US" sz="2400" b="1" dirty="0"/>
              <a:t> e </a:t>
            </a:r>
            <a:r>
              <a:rPr lang="en-US" sz="2400" b="1" dirty="0" err="1"/>
              <a:t>quantitativos</a:t>
            </a:r>
            <a:r>
              <a:rPr lang="en-US" sz="2400" b="1" dirty="0"/>
              <a:t>: </a:t>
            </a:r>
            <a:r>
              <a:rPr lang="en-US" sz="2400" dirty="0" err="1"/>
              <a:t>Indicadores</a:t>
            </a:r>
            <a:r>
              <a:rPr lang="en-US" sz="2400" dirty="0"/>
              <a:t> de </a:t>
            </a:r>
            <a:r>
              <a:rPr lang="en-US" sz="2400" dirty="0" err="1"/>
              <a:t>monitoramento</a:t>
            </a:r>
            <a:r>
              <a:rPr lang="en-US" sz="2400" dirty="0"/>
              <a:t> </a:t>
            </a:r>
            <a:r>
              <a:rPr lang="en-US" sz="2400" dirty="0" err="1"/>
              <a:t>deveriam</a:t>
            </a:r>
            <a:r>
              <a:rPr lang="en-US" sz="2400" dirty="0"/>
              <a:t> se </a:t>
            </a:r>
            <a:r>
              <a:rPr lang="en-US" sz="2400" dirty="0" err="1"/>
              <a:t>atentar</a:t>
            </a:r>
            <a:r>
              <a:rPr lang="en-US" sz="2400" dirty="0"/>
              <a:t> </a:t>
            </a:r>
            <a:r>
              <a:rPr lang="en-US" sz="2400" dirty="0" err="1"/>
              <a:t>para</a:t>
            </a:r>
            <a:r>
              <a:rPr lang="en-US" sz="2400" dirty="0"/>
              <a:t> as </a:t>
            </a:r>
            <a:r>
              <a:rPr lang="en-US" sz="2400" dirty="0" err="1"/>
              <a:t>distinções</a:t>
            </a:r>
            <a:r>
              <a:rPr lang="en-US" sz="2400" dirty="0"/>
              <a:t> entre </a:t>
            </a:r>
            <a:r>
              <a:rPr lang="en-US" sz="2400" dirty="0" err="1"/>
              <a:t>uma</a:t>
            </a:r>
            <a:r>
              <a:rPr lang="en-US" sz="2400" dirty="0"/>
              <a:t> </a:t>
            </a:r>
            <a:r>
              <a:rPr lang="en-US" sz="2400" dirty="0" err="1"/>
              <a:t>participação</a:t>
            </a:r>
            <a:r>
              <a:rPr lang="en-US" sz="2400" dirty="0"/>
              <a:t> </a:t>
            </a:r>
            <a:r>
              <a:rPr lang="en-US" sz="2400" dirty="0" err="1"/>
              <a:t>mais</a:t>
            </a:r>
            <a:r>
              <a:rPr lang="en-US" sz="2400" dirty="0"/>
              <a:t> </a:t>
            </a:r>
            <a:r>
              <a:rPr lang="en-US" sz="2400" dirty="0" err="1"/>
              <a:t>passiva</a:t>
            </a:r>
            <a:r>
              <a:rPr lang="en-US" sz="2400" dirty="0"/>
              <a:t>,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condição</a:t>
            </a:r>
            <a:r>
              <a:rPr lang="en-US" sz="2400" dirty="0"/>
              <a:t> de </a:t>
            </a:r>
            <a:r>
              <a:rPr lang="en-US" sz="2400" dirty="0" err="1"/>
              <a:t>receptoras</a:t>
            </a:r>
            <a:r>
              <a:rPr lang="en-US" sz="2400" dirty="0"/>
              <a:t> de </a:t>
            </a:r>
            <a:r>
              <a:rPr lang="en-US" sz="2400" dirty="0" err="1"/>
              <a:t>informações</a:t>
            </a:r>
            <a:r>
              <a:rPr lang="en-US" sz="2400" dirty="0"/>
              <a:t>, e </a:t>
            </a:r>
            <a:r>
              <a:rPr lang="en-US" sz="2400" dirty="0" err="1"/>
              <a:t>uma</a:t>
            </a:r>
            <a:r>
              <a:rPr lang="en-US" sz="2400" dirty="0"/>
              <a:t> </a:t>
            </a:r>
            <a:r>
              <a:rPr lang="en-US" sz="2400" dirty="0" err="1"/>
              <a:t>participação</a:t>
            </a:r>
            <a:r>
              <a:rPr lang="en-US" sz="2400" dirty="0"/>
              <a:t> </a:t>
            </a:r>
            <a:r>
              <a:rPr lang="en-US" sz="2400" dirty="0" err="1"/>
              <a:t>mais</a:t>
            </a:r>
            <a:r>
              <a:rPr lang="en-US" sz="2400" dirty="0"/>
              <a:t> </a:t>
            </a:r>
            <a:r>
              <a:rPr lang="en-US" sz="2400" dirty="0" err="1"/>
              <a:t>ativa</a:t>
            </a:r>
            <a:r>
              <a:rPr lang="en-US" sz="2400" dirty="0"/>
              <a:t> e </a:t>
            </a:r>
            <a:r>
              <a:rPr lang="en-US" sz="2400" dirty="0" err="1"/>
              <a:t>engajada</a:t>
            </a:r>
            <a:r>
              <a:rPr lang="en-US" sz="2400" dirty="0"/>
              <a:t>, </a:t>
            </a:r>
            <a:r>
              <a:rPr lang="en-US" sz="2400" dirty="0" err="1"/>
              <a:t>enquanto</a:t>
            </a:r>
            <a:r>
              <a:rPr lang="en-US" sz="2400" dirty="0"/>
              <a:t> </a:t>
            </a:r>
            <a:r>
              <a:rPr lang="en-US" sz="2400" dirty="0" err="1"/>
              <a:t>proponentes</a:t>
            </a:r>
            <a:r>
              <a:rPr lang="en-US" sz="2400" dirty="0"/>
              <a:t> das </a:t>
            </a:r>
            <a:r>
              <a:rPr lang="en-US" sz="2400" dirty="0" err="1"/>
              <a:t>ações</a:t>
            </a:r>
            <a:r>
              <a:rPr lang="en-US" sz="2400" dirty="0"/>
              <a:t>. </a:t>
            </a:r>
            <a:r>
              <a:rPr lang="en-US" sz="2400" b="1" dirty="0"/>
              <a:t>LEMBRETE:</a:t>
            </a:r>
            <a:r>
              <a:rPr lang="en-US" sz="2400" b="1" dirty="0">
                <a:effectLst/>
              </a:rPr>
              <a:t> </a:t>
            </a:r>
            <a:r>
              <a:rPr lang="en-US" sz="2400" dirty="0"/>
              <a:t>o tempo de </a:t>
            </a:r>
            <a:r>
              <a:rPr lang="en-US" sz="2400" dirty="0" err="1"/>
              <a:t>ocorrência</a:t>
            </a:r>
            <a:r>
              <a:rPr lang="en-US" sz="2400" dirty="0"/>
              <a:t> dos </a:t>
            </a:r>
            <a:r>
              <a:rPr lang="en-US" sz="2400" dirty="0" err="1"/>
              <a:t>processos</a:t>
            </a:r>
            <a:r>
              <a:rPr lang="en-US" sz="2400" dirty="0"/>
              <a:t> </a:t>
            </a:r>
            <a:r>
              <a:rPr lang="en-US" sz="2400" dirty="0" err="1"/>
              <a:t>é</a:t>
            </a:r>
            <a:r>
              <a:rPr lang="en-US" sz="2400" dirty="0"/>
              <a:t> um </a:t>
            </a:r>
            <a:r>
              <a:rPr lang="en-US" sz="2400" dirty="0" err="1"/>
              <a:t>fator</a:t>
            </a:r>
            <a:r>
              <a:rPr lang="en-US" sz="2400" dirty="0"/>
              <a:t> a </a:t>
            </a:r>
            <a:r>
              <a:rPr lang="en-US" sz="2400" dirty="0" err="1"/>
              <a:t>ser</a:t>
            </a:r>
            <a:r>
              <a:rPr lang="en-US" sz="2400" dirty="0"/>
              <a:t> </a:t>
            </a:r>
            <a:r>
              <a:rPr lang="en-US" sz="2400" dirty="0" err="1"/>
              <a:t>considerado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escolha</a:t>
            </a:r>
            <a:r>
              <a:rPr lang="en-US" sz="2400" dirty="0"/>
              <a:t> dos </a:t>
            </a:r>
            <a:r>
              <a:rPr lang="en-US" sz="2400" dirty="0" err="1"/>
              <a:t>indicadores</a:t>
            </a:r>
            <a:r>
              <a:rPr lang="en-US" sz="2400" dirty="0"/>
              <a:t> e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montagem</a:t>
            </a:r>
            <a:r>
              <a:rPr lang="en-US" sz="2400" dirty="0"/>
              <a:t> de </a:t>
            </a:r>
            <a:r>
              <a:rPr lang="en-US" sz="2400" dirty="0" err="1"/>
              <a:t>metodologias</a:t>
            </a:r>
            <a:r>
              <a:rPr lang="en-US" sz="2400" dirty="0"/>
              <a:t> de </a:t>
            </a:r>
            <a:r>
              <a:rPr lang="en-US" sz="2400" dirty="0" err="1"/>
              <a:t>monitoramento</a:t>
            </a:r>
            <a:r>
              <a:rPr lang="en-US" sz="2400" dirty="0"/>
              <a:t> </a:t>
            </a:r>
            <a:r>
              <a:rPr lang="en-US" sz="2400" dirty="0" err="1"/>
              <a:t>adequadas</a:t>
            </a:r>
            <a:r>
              <a:rPr lang="en-US" sz="2400" dirty="0"/>
              <a:t> </a:t>
            </a:r>
            <a:r>
              <a:rPr lang="en-US" sz="2400" dirty="0" err="1"/>
              <a:t>para</a:t>
            </a:r>
            <a:r>
              <a:rPr lang="en-US" sz="2400" dirty="0"/>
              <a:t> </a:t>
            </a:r>
            <a:r>
              <a:rPr lang="en-US" sz="2400" dirty="0" err="1"/>
              <a:t>captar</a:t>
            </a:r>
            <a:r>
              <a:rPr lang="en-US" sz="2400" dirty="0"/>
              <a:t> </a:t>
            </a:r>
            <a:r>
              <a:rPr lang="en-US" sz="2400" dirty="0" err="1"/>
              <a:t>os</a:t>
            </a:r>
            <a:r>
              <a:rPr lang="en-US" sz="2400" dirty="0"/>
              <a:t> </a:t>
            </a:r>
            <a:r>
              <a:rPr lang="en-US" sz="2400" dirty="0" err="1"/>
              <a:t>resultados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cada</a:t>
            </a:r>
            <a:r>
              <a:rPr lang="en-US" sz="2400" dirty="0"/>
              <a:t> </a:t>
            </a:r>
            <a:r>
              <a:rPr lang="en-US" sz="2400" dirty="0" err="1"/>
              <a:t>contexto</a:t>
            </a:r>
            <a:r>
              <a:rPr lang="en-US" sz="2400" dirty="0"/>
              <a:t> </a:t>
            </a:r>
            <a:r>
              <a:rPr lang="en-US" sz="2400" dirty="0" err="1"/>
              <a:t>socioambiental</a:t>
            </a:r>
            <a:r>
              <a:rPr lang="en-US" sz="2400" dirty="0"/>
              <a:t>.</a:t>
            </a:r>
            <a:r>
              <a:rPr lang="en-US" sz="2400" dirty="0">
                <a:effectLst/>
              </a:rPr>
              <a:t> (Ex: </a:t>
            </a:r>
            <a:r>
              <a:rPr lang="en-US" sz="2400" dirty="0" err="1"/>
              <a:t>os</a:t>
            </a:r>
            <a:r>
              <a:rPr lang="en-US" sz="2400" dirty="0"/>
              <a:t> </a:t>
            </a:r>
            <a:r>
              <a:rPr lang="en-US" sz="2400" dirty="0" err="1"/>
              <a:t>indicadores</a:t>
            </a:r>
            <a:r>
              <a:rPr lang="en-US" sz="2400" dirty="0"/>
              <a:t> de </a:t>
            </a:r>
            <a:r>
              <a:rPr lang="en-US" sz="2400" i="1" dirty="0"/>
              <a:t>URADs – “</a:t>
            </a:r>
            <a:r>
              <a:rPr lang="en-US" sz="2400" i="1" dirty="0" err="1"/>
              <a:t>Unidades</a:t>
            </a:r>
            <a:r>
              <a:rPr lang="en-US" sz="2400" i="1" dirty="0"/>
              <a:t> de </a:t>
            </a:r>
            <a:r>
              <a:rPr lang="en-US" sz="2400" i="1" dirty="0" err="1"/>
              <a:t>recuperação</a:t>
            </a:r>
            <a:r>
              <a:rPr lang="en-US" sz="2400" i="1" dirty="0"/>
              <a:t> de </a:t>
            </a:r>
            <a:r>
              <a:rPr lang="en-US" sz="2400" i="1" dirty="0" err="1"/>
              <a:t>áreas</a:t>
            </a:r>
            <a:r>
              <a:rPr lang="en-US" sz="2400" i="1" dirty="0"/>
              <a:t> </a:t>
            </a:r>
            <a:r>
              <a:rPr lang="en-US" sz="2400" i="1" dirty="0" err="1"/>
              <a:t>degradadas</a:t>
            </a:r>
            <a:r>
              <a:rPr lang="en-US" sz="2400" i="1" dirty="0"/>
              <a:t>”,</a:t>
            </a:r>
            <a:r>
              <a:rPr lang="en-US" sz="2400" dirty="0"/>
              <a:t>  - </a:t>
            </a:r>
            <a:r>
              <a:rPr lang="en-US" sz="2400" dirty="0" err="1"/>
              <a:t>implementados</a:t>
            </a:r>
            <a:r>
              <a:rPr lang="en-US" sz="2400" dirty="0"/>
              <a:t> no </a:t>
            </a:r>
            <a:r>
              <a:rPr lang="en-US" sz="2400" dirty="0" err="1"/>
              <a:t>contexto</a:t>
            </a:r>
            <a:r>
              <a:rPr lang="en-US" sz="2400" dirty="0"/>
              <a:t> </a:t>
            </a:r>
            <a:r>
              <a:rPr lang="en-US" sz="2400" dirty="0" err="1"/>
              <a:t>deste</a:t>
            </a:r>
            <a:r>
              <a:rPr lang="en-US" sz="2400" dirty="0"/>
              <a:t> </a:t>
            </a:r>
            <a:r>
              <a:rPr lang="en-US" sz="2400" dirty="0" err="1"/>
              <a:t>Projeto</a:t>
            </a:r>
            <a:r>
              <a:rPr lang="en-US" sz="2400" dirty="0"/>
              <a:t>, “</a:t>
            </a:r>
            <a:r>
              <a:rPr lang="en-US" sz="2400" dirty="0" err="1"/>
              <a:t>não</a:t>
            </a:r>
            <a:r>
              <a:rPr lang="en-US" sz="2400" dirty="0"/>
              <a:t> </a:t>
            </a:r>
            <a:r>
              <a:rPr lang="en-US" sz="2400" dirty="0" err="1"/>
              <a:t>são</a:t>
            </a:r>
            <a:r>
              <a:rPr lang="en-US" sz="2400" dirty="0"/>
              <a:t> de </a:t>
            </a:r>
            <a:r>
              <a:rPr lang="en-US" sz="2400" dirty="0" err="1"/>
              <a:t>curto</a:t>
            </a:r>
            <a:r>
              <a:rPr lang="en-US" sz="2400" dirty="0"/>
              <a:t> </a:t>
            </a:r>
            <a:r>
              <a:rPr lang="en-US" sz="2400" dirty="0" err="1"/>
              <a:t>prazo</a:t>
            </a:r>
            <a:r>
              <a:rPr lang="en-US" sz="2400" dirty="0"/>
              <a:t>”, </a:t>
            </a:r>
            <a:r>
              <a:rPr lang="en-US" sz="2400" dirty="0" err="1"/>
              <a:t>uma</a:t>
            </a:r>
            <a:r>
              <a:rPr lang="en-US" sz="2400" dirty="0"/>
              <a:t> </a:t>
            </a:r>
            <a:r>
              <a:rPr lang="en-US" sz="2400" dirty="0" err="1"/>
              <a:t>vez</a:t>
            </a:r>
            <a:r>
              <a:rPr lang="en-US" sz="2400" dirty="0"/>
              <a:t> </a:t>
            </a:r>
            <a:r>
              <a:rPr lang="en-US" sz="2400" dirty="0" err="1"/>
              <a:t>que</a:t>
            </a:r>
            <a:r>
              <a:rPr lang="en-US" sz="2400" dirty="0"/>
              <a:t> “</a:t>
            </a:r>
            <a:r>
              <a:rPr lang="en-US" sz="2400" dirty="0" err="1"/>
              <a:t>não</a:t>
            </a:r>
            <a:r>
              <a:rPr lang="en-US" sz="2400" dirty="0"/>
              <a:t> </a:t>
            </a:r>
            <a:r>
              <a:rPr lang="en-US" sz="2400" dirty="0" err="1"/>
              <a:t>pode</a:t>
            </a:r>
            <a:r>
              <a:rPr lang="en-US" sz="2400" dirty="0"/>
              <a:t> </a:t>
            </a:r>
            <a:r>
              <a:rPr lang="en-US" sz="2400" dirty="0" err="1"/>
              <a:t>ser</a:t>
            </a:r>
            <a:r>
              <a:rPr lang="en-US" sz="2400" dirty="0"/>
              <a:t> </a:t>
            </a:r>
            <a:r>
              <a:rPr lang="en-US" sz="2400" dirty="0" err="1"/>
              <a:t>pensado</a:t>
            </a:r>
            <a:r>
              <a:rPr lang="en-US" sz="2400" dirty="0"/>
              <a:t>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err="1"/>
              <a:t>será</a:t>
            </a:r>
            <a:r>
              <a:rPr lang="en-US" sz="2400" dirty="0"/>
              <a:t> </a:t>
            </a:r>
            <a:r>
              <a:rPr lang="en-US" sz="2400" dirty="0" err="1"/>
              <a:t>implementado</a:t>
            </a:r>
            <a:r>
              <a:rPr lang="en-US" sz="2400" dirty="0"/>
              <a:t> </a:t>
            </a:r>
            <a:r>
              <a:rPr lang="en-US" sz="2400" dirty="0" err="1"/>
              <a:t>uma</a:t>
            </a:r>
            <a:r>
              <a:rPr lang="en-US" sz="2400" dirty="0"/>
              <a:t> </a:t>
            </a:r>
            <a:r>
              <a:rPr lang="en-US" sz="2400" dirty="0" err="1"/>
              <a:t>ação</a:t>
            </a:r>
            <a:r>
              <a:rPr lang="en-US" sz="2400" dirty="0"/>
              <a:t> de </a:t>
            </a:r>
            <a:r>
              <a:rPr lang="en-US" sz="2400" dirty="0" err="1"/>
              <a:t>controle</a:t>
            </a:r>
            <a:r>
              <a:rPr lang="en-US" sz="2400" dirty="0"/>
              <a:t> de </a:t>
            </a:r>
            <a:r>
              <a:rPr lang="en-US" sz="2400" dirty="0" err="1"/>
              <a:t>erosão</a:t>
            </a:r>
            <a:r>
              <a:rPr lang="en-US" sz="2400" dirty="0"/>
              <a:t> e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err="1"/>
              <a:t>ao</a:t>
            </a:r>
            <a:r>
              <a:rPr lang="en-US" sz="2400" dirty="0"/>
              <a:t> final de 9 </a:t>
            </a:r>
            <a:r>
              <a:rPr lang="en-US" sz="2400" dirty="0" err="1"/>
              <a:t>meses</a:t>
            </a:r>
            <a:r>
              <a:rPr lang="en-US" sz="2400" dirty="0"/>
              <a:t> </a:t>
            </a:r>
            <a:r>
              <a:rPr lang="en-US" sz="2400" dirty="0" err="1"/>
              <a:t>terá</a:t>
            </a:r>
            <a:r>
              <a:rPr lang="en-US" sz="2400" dirty="0"/>
              <a:t> o </a:t>
            </a:r>
            <a:r>
              <a:rPr lang="en-US" sz="2400" dirty="0" err="1"/>
              <a:t>resultado</a:t>
            </a:r>
            <a:r>
              <a:rPr lang="en-US" sz="2400" dirty="0"/>
              <a:t>.”)  (2017, p. 3) </a:t>
            </a:r>
          </a:p>
        </p:txBody>
      </p:sp>
    </p:spTree>
    <p:extLst>
      <p:ext uri="{BB962C8B-B14F-4D97-AF65-F5344CB8AC3E}">
        <p14:creationId xmlns:p14="http://schemas.microsoft.com/office/powerpoint/2010/main" val="4376240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RECOMENDAÇÕES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/>
              <a:t>8. MONITORAMENTO:</a:t>
            </a:r>
          </a:p>
          <a:p>
            <a:pPr marL="0" lvl="0" indent="0">
              <a:buNone/>
            </a:pPr>
            <a:r>
              <a:rPr lang="en-US" sz="2400" b="1" dirty="0"/>
              <a:t>	(b) </a:t>
            </a:r>
            <a:r>
              <a:rPr lang="en-US" sz="2400" b="1" dirty="0" err="1"/>
              <a:t>Garantir</a:t>
            </a:r>
            <a:r>
              <a:rPr lang="en-US" sz="2400" b="1" dirty="0"/>
              <a:t> um </a:t>
            </a:r>
            <a:r>
              <a:rPr lang="en-US" sz="2400" b="1" dirty="0" err="1"/>
              <a:t>espaço</a:t>
            </a:r>
            <a:r>
              <a:rPr lang="en-US" sz="2400" b="1" dirty="0"/>
              <a:t> </a:t>
            </a:r>
            <a:r>
              <a:rPr lang="en-US" sz="2400" b="1" dirty="0" err="1"/>
              <a:t>na</a:t>
            </a:r>
            <a:r>
              <a:rPr lang="en-US" sz="2400" b="1" dirty="0"/>
              <a:t> </a:t>
            </a:r>
            <a:r>
              <a:rPr lang="en-US" sz="2400" b="1" dirty="0" err="1"/>
              <a:t>dinâmica</a:t>
            </a:r>
            <a:r>
              <a:rPr lang="en-US" sz="2400" b="1" dirty="0"/>
              <a:t> </a:t>
            </a:r>
            <a:r>
              <a:rPr lang="en-US" sz="2400" b="1" dirty="0" err="1"/>
              <a:t>institucional</a:t>
            </a:r>
            <a:r>
              <a:rPr lang="en-US" sz="2400" b="1" dirty="0"/>
              <a:t> </a:t>
            </a:r>
            <a:r>
              <a:rPr lang="en-US" sz="2400" b="1" dirty="0" err="1"/>
              <a:t>para</a:t>
            </a:r>
            <a:r>
              <a:rPr lang="en-US" sz="2400" b="1" dirty="0"/>
              <a:t> </a:t>
            </a:r>
            <a:r>
              <a:rPr lang="en-US" sz="2400" b="1" dirty="0" err="1"/>
              <a:t>efetivar</a:t>
            </a:r>
            <a:r>
              <a:rPr lang="en-US" sz="2400" b="1" dirty="0"/>
              <a:t> </a:t>
            </a:r>
            <a:r>
              <a:rPr lang="en-US" sz="2400" b="1" dirty="0" err="1"/>
              <a:t>uma</a:t>
            </a:r>
            <a:r>
              <a:rPr lang="en-US" sz="2400" b="1" dirty="0"/>
              <a:t> </a:t>
            </a:r>
            <a:r>
              <a:rPr lang="en-US" sz="2400" b="1" dirty="0" err="1"/>
              <a:t>análise</a:t>
            </a:r>
            <a:r>
              <a:rPr lang="en-US" sz="2400" b="1" dirty="0"/>
              <a:t> </a:t>
            </a:r>
            <a:r>
              <a:rPr lang="en-US" sz="2400" b="1" dirty="0" err="1"/>
              <a:t>criteriosa</a:t>
            </a:r>
            <a:r>
              <a:rPr lang="en-US" sz="2400" b="1" dirty="0"/>
              <a:t> e </a:t>
            </a:r>
            <a:r>
              <a:rPr lang="en-US" sz="2400" b="1" dirty="0" err="1"/>
              <a:t>minuciosa</a:t>
            </a:r>
            <a:r>
              <a:rPr lang="en-US" sz="2400" b="1" dirty="0"/>
              <a:t> das </a:t>
            </a:r>
            <a:r>
              <a:rPr lang="en-US" sz="2400" b="1" dirty="0" err="1"/>
              <a:t>informações</a:t>
            </a:r>
            <a:r>
              <a:rPr lang="en-US" sz="2400" b="1" dirty="0"/>
              <a:t> </a:t>
            </a:r>
            <a:r>
              <a:rPr lang="en-US" sz="2400" b="1" dirty="0" err="1"/>
              <a:t>geradas</a:t>
            </a:r>
            <a:r>
              <a:rPr lang="en-US" sz="2400" b="1" dirty="0"/>
              <a:t>: </a:t>
            </a:r>
            <a:r>
              <a:rPr lang="en-US" sz="2400" dirty="0"/>
              <a:t>O </a:t>
            </a:r>
            <a:r>
              <a:rPr lang="en-US" sz="2400" dirty="0" err="1"/>
              <a:t>momento</a:t>
            </a:r>
            <a:r>
              <a:rPr lang="en-US" sz="2400" dirty="0"/>
              <a:t> </a:t>
            </a:r>
            <a:r>
              <a:rPr lang="en-US" sz="2400" dirty="0" err="1"/>
              <a:t>analítico</a:t>
            </a:r>
            <a:r>
              <a:rPr lang="en-US" sz="2400" dirty="0"/>
              <a:t> </a:t>
            </a:r>
            <a:r>
              <a:rPr lang="en-US" sz="2400" dirty="0" err="1"/>
              <a:t>precisa</a:t>
            </a:r>
            <a:r>
              <a:rPr lang="en-US" sz="2400" dirty="0"/>
              <a:t> </a:t>
            </a:r>
            <a:r>
              <a:rPr lang="en-US" sz="2400" dirty="0" err="1"/>
              <a:t>ser</a:t>
            </a:r>
            <a:r>
              <a:rPr lang="en-US" sz="2400" dirty="0"/>
              <a:t> </a:t>
            </a:r>
            <a:r>
              <a:rPr lang="en-US" sz="2400" dirty="0" err="1"/>
              <a:t>priorizado</a:t>
            </a:r>
            <a:r>
              <a:rPr lang="en-US" sz="2400" dirty="0"/>
              <a:t> da </a:t>
            </a:r>
            <a:r>
              <a:rPr lang="en-US" sz="2400" dirty="0" err="1"/>
              <a:t>mesma</a:t>
            </a:r>
            <a:r>
              <a:rPr lang="en-US" sz="2400" dirty="0"/>
              <a:t> forma </a:t>
            </a:r>
            <a:r>
              <a:rPr lang="en-US" sz="2400" dirty="0" err="1"/>
              <a:t>que</a:t>
            </a:r>
            <a:r>
              <a:rPr lang="en-US" sz="2400" dirty="0"/>
              <a:t> a </a:t>
            </a:r>
            <a:r>
              <a:rPr lang="en-US" sz="2400" dirty="0" err="1"/>
              <a:t>coleta</a:t>
            </a:r>
            <a:r>
              <a:rPr lang="en-US" sz="2400" dirty="0"/>
              <a:t> de </a:t>
            </a:r>
            <a:r>
              <a:rPr lang="en-US" sz="2400" dirty="0" err="1"/>
              <a:t>informações</a:t>
            </a:r>
            <a:r>
              <a:rPr lang="en-US" sz="2400" dirty="0"/>
              <a:t>, </a:t>
            </a:r>
            <a:r>
              <a:rPr lang="en-US" sz="2400" dirty="0" err="1"/>
              <a:t>especialmente</a:t>
            </a:r>
            <a:r>
              <a:rPr lang="en-US" sz="2400" dirty="0"/>
              <a:t> </a:t>
            </a:r>
            <a:r>
              <a:rPr lang="en-US" sz="2400" dirty="0" err="1"/>
              <a:t>quando</a:t>
            </a:r>
            <a:r>
              <a:rPr lang="en-US" sz="2400" dirty="0"/>
              <a:t> se </a:t>
            </a:r>
            <a:r>
              <a:rPr lang="en-US" sz="2400" dirty="0" err="1"/>
              <a:t>focaliza</a:t>
            </a:r>
            <a:r>
              <a:rPr lang="en-US" sz="2400" dirty="0"/>
              <a:t> as </a:t>
            </a:r>
            <a:r>
              <a:rPr lang="en-US" sz="2400" dirty="0" err="1"/>
              <a:t>transformações</a:t>
            </a:r>
            <a:r>
              <a:rPr lang="en-US" sz="2400" dirty="0"/>
              <a:t> </a:t>
            </a:r>
            <a:r>
              <a:rPr lang="en-US" sz="2400" dirty="0" err="1"/>
              <a:t>nas</a:t>
            </a:r>
            <a:r>
              <a:rPr lang="en-US" sz="2400" dirty="0"/>
              <a:t> </a:t>
            </a:r>
            <a:r>
              <a:rPr lang="en-US" sz="2400" dirty="0" err="1"/>
              <a:t>relações</a:t>
            </a:r>
            <a:r>
              <a:rPr lang="en-US" sz="2400" dirty="0"/>
              <a:t> de </a:t>
            </a:r>
            <a:r>
              <a:rPr lang="en-US" sz="2400" dirty="0" err="1"/>
              <a:t>gênero</a:t>
            </a:r>
            <a:r>
              <a:rPr lang="en-US" sz="2400" dirty="0"/>
              <a:t> no </a:t>
            </a:r>
            <a:r>
              <a:rPr lang="en-US" sz="2400" dirty="0" err="1"/>
              <a:t>âmbito</a:t>
            </a:r>
            <a:r>
              <a:rPr lang="en-US" sz="2400" dirty="0"/>
              <a:t> de um </a:t>
            </a:r>
            <a:r>
              <a:rPr lang="en-US" sz="2400" dirty="0" err="1"/>
              <a:t>Projeto</a:t>
            </a:r>
            <a:r>
              <a:rPr lang="en-US" sz="2400" dirty="0"/>
              <a:t> </a:t>
            </a:r>
            <a:r>
              <a:rPr lang="en-US" sz="2400" dirty="0" err="1"/>
              <a:t>socioambiental</a:t>
            </a:r>
            <a:r>
              <a:rPr lang="en-US" sz="2400" dirty="0"/>
              <a:t>, o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err="1"/>
              <a:t>pode</a:t>
            </a:r>
            <a:r>
              <a:rPr lang="en-US" sz="2400" dirty="0"/>
              <a:t> </a:t>
            </a:r>
            <a:r>
              <a:rPr lang="en-US" sz="2400" dirty="0" err="1"/>
              <a:t>levar</a:t>
            </a:r>
            <a:r>
              <a:rPr lang="en-US" sz="2400" dirty="0"/>
              <a:t> a um </a:t>
            </a:r>
            <a:r>
              <a:rPr lang="en-US" sz="2400" dirty="0" err="1"/>
              <a:t>processo</a:t>
            </a:r>
            <a:r>
              <a:rPr lang="en-US" sz="2400" dirty="0"/>
              <a:t> de re-</a:t>
            </a:r>
            <a:r>
              <a:rPr lang="en-US" sz="2400" dirty="0" err="1"/>
              <a:t>estruturação</a:t>
            </a:r>
            <a:r>
              <a:rPr lang="en-US" sz="2400" dirty="0"/>
              <a:t>, </a:t>
            </a:r>
            <a:r>
              <a:rPr lang="en-US" sz="2400" dirty="0" err="1"/>
              <a:t>demandando</a:t>
            </a:r>
            <a:r>
              <a:rPr lang="en-US" sz="2400" dirty="0"/>
              <a:t> </a:t>
            </a:r>
            <a:r>
              <a:rPr lang="en-US" sz="2400" dirty="0" err="1"/>
              <a:t>reorientações</a:t>
            </a:r>
            <a:r>
              <a:rPr lang="en-US" sz="2400" dirty="0"/>
              <a:t> </a:t>
            </a:r>
            <a:r>
              <a:rPr lang="en-US" sz="2400" dirty="0" err="1"/>
              <a:t>estratégicas</a:t>
            </a:r>
            <a:r>
              <a:rPr lang="en-US" sz="2400" dirty="0"/>
              <a:t> e </a:t>
            </a:r>
            <a:r>
              <a:rPr lang="en-US" sz="2400" dirty="0" err="1"/>
              <a:t>curto</a:t>
            </a:r>
            <a:r>
              <a:rPr lang="en-US" sz="2400" dirty="0"/>
              <a:t>, </a:t>
            </a:r>
            <a:r>
              <a:rPr lang="en-US" sz="2400" dirty="0" err="1"/>
              <a:t>médio</a:t>
            </a:r>
            <a:r>
              <a:rPr lang="en-US" sz="2400" dirty="0"/>
              <a:t> e </a:t>
            </a:r>
            <a:r>
              <a:rPr lang="en-US" sz="2400" dirty="0" err="1"/>
              <a:t>longo</a:t>
            </a:r>
            <a:r>
              <a:rPr lang="en-US" sz="2400" dirty="0"/>
              <a:t> </a:t>
            </a:r>
            <a:r>
              <a:rPr lang="en-US" sz="2400" dirty="0" err="1"/>
              <a:t>prazos</a:t>
            </a:r>
            <a:r>
              <a:rPr lang="en-US" sz="2400" dirty="0"/>
              <a:t>. </a:t>
            </a:r>
            <a:r>
              <a:rPr lang="en-US" sz="2400" dirty="0" err="1"/>
              <a:t>Recomenda</a:t>
            </a:r>
            <a:r>
              <a:rPr lang="en-US" sz="2400" dirty="0"/>
              <a:t>-se </a:t>
            </a:r>
            <a:r>
              <a:rPr lang="en-US" sz="2400" dirty="0" err="1"/>
              <a:t>efetivar</a:t>
            </a:r>
            <a:r>
              <a:rPr lang="en-US" sz="2400" dirty="0"/>
              <a:t> </a:t>
            </a:r>
            <a:r>
              <a:rPr lang="en-US" sz="2400" dirty="0" err="1"/>
              <a:t>cruzamentos</a:t>
            </a:r>
            <a:r>
              <a:rPr lang="en-US" sz="2400" dirty="0"/>
              <a:t> dos dados, no </a:t>
            </a:r>
            <a:r>
              <a:rPr lang="en-US" sz="2400" dirty="0" err="1"/>
              <a:t>intuito</a:t>
            </a:r>
            <a:r>
              <a:rPr lang="en-US" sz="2400" dirty="0"/>
              <a:t> de </a:t>
            </a:r>
            <a:r>
              <a:rPr lang="en-US" sz="2400" dirty="0" err="1"/>
              <a:t>qualificar</a:t>
            </a:r>
            <a:r>
              <a:rPr lang="en-US" sz="2400" dirty="0"/>
              <a:t> o </a:t>
            </a:r>
            <a:r>
              <a:rPr lang="en-US" sz="2400" dirty="0" err="1"/>
              <a:t>processo</a:t>
            </a:r>
            <a:r>
              <a:rPr lang="en-US" sz="2400" dirty="0"/>
              <a:t> </a:t>
            </a:r>
            <a:r>
              <a:rPr lang="en-US" sz="2400" dirty="0" err="1"/>
              <a:t>analítico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66007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RECOMENDAÇÕES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b="1" dirty="0"/>
              <a:t>8. MONITORAMENTO:</a:t>
            </a:r>
          </a:p>
          <a:p>
            <a:pPr lvl="0"/>
            <a:r>
              <a:rPr lang="en-US" sz="2400" b="1" dirty="0"/>
              <a:t>	</a:t>
            </a:r>
            <a:r>
              <a:rPr lang="de-DE" sz="2400" b="1" dirty="0"/>
              <a:t>© </a:t>
            </a:r>
            <a:r>
              <a:rPr lang="en-US" sz="2400" b="1" u="sng" dirty="0" err="1"/>
              <a:t>Revisão</a:t>
            </a:r>
            <a:r>
              <a:rPr lang="en-US" sz="2400" b="1" u="sng" dirty="0"/>
              <a:t> e re-</a:t>
            </a:r>
            <a:r>
              <a:rPr lang="en-US" sz="2400" b="1" u="sng" dirty="0" err="1"/>
              <a:t>estruturação</a:t>
            </a:r>
            <a:r>
              <a:rPr lang="en-US" sz="2400" b="1" u="sng" dirty="0"/>
              <a:t> dos “</a:t>
            </a:r>
            <a:r>
              <a:rPr lang="en-US" sz="2400" b="1" u="sng" dirty="0" err="1"/>
              <a:t>meios</a:t>
            </a:r>
            <a:r>
              <a:rPr lang="en-US" sz="2400" b="1" u="sng" dirty="0"/>
              <a:t> de </a:t>
            </a:r>
            <a:r>
              <a:rPr lang="en-US" sz="2400" b="1" u="sng" dirty="0" err="1"/>
              <a:t>verificação</a:t>
            </a:r>
            <a:r>
              <a:rPr lang="en-US" sz="2400" b="1" u="sng" dirty="0"/>
              <a:t>” dos </a:t>
            </a:r>
            <a:r>
              <a:rPr lang="en-US" sz="2400" b="1" u="sng" dirty="0" err="1"/>
              <a:t>indicadores</a:t>
            </a:r>
            <a:r>
              <a:rPr lang="en-US" sz="2400" b="1" u="sng" dirty="0"/>
              <a:t> </a:t>
            </a:r>
            <a:r>
              <a:rPr lang="en-US" sz="2400" b="1" u="sng" dirty="0" err="1"/>
              <a:t>utilizados</a:t>
            </a:r>
            <a:r>
              <a:rPr lang="en-US" sz="2400" b="1" dirty="0"/>
              <a:t>: </a:t>
            </a:r>
            <a:r>
              <a:rPr lang="en-US" sz="2400" dirty="0"/>
              <a:t>(</a:t>
            </a:r>
            <a:r>
              <a:rPr lang="en-US" sz="2400" dirty="0" err="1"/>
              <a:t>incluir</a:t>
            </a:r>
            <a:r>
              <a:rPr lang="en-US" sz="2400" dirty="0"/>
              <a:t>: “</a:t>
            </a:r>
            <a:r>
              <a:rPr lang="en-US" sz="2400" dirty="0" err="1"/>
              <a:t>estudos</a:t>
            </a:r>
            <a:r>
              <a:rPr lang="en-US" sz="2400" dirty="0"/>
              <a:t> de </a:t>
            </a:r>
            <a:r>
              <a:rPr lang="en-US" sz="2400" dirty="0" err="1"/>
              <a:t>caso</a:t>
            </a:r>
            <a:r>
              <a:rPr lang="en-US" sz="2400" dirty="0"/>
              <a:t>”; “videos e </a:t>
            </a:r>
            <a:r>
              <a:rPr lang="en-US" sz="2400" dirty="0" err="1"/>
              <a:t>fotografias</a:t>
            </a:r>
            <a:r>
              <a:rPr lang="en-US" sz="2400" dirty="0"/>
              <a:t>” (</a:t>
            </a:r>
            <a:r>
              <a:rPr lang="en-US" sz="2400" dirty="0" err="1"/>
              <a:t>registros</a:t>
            </a:r>
            <a:r>
              <a:rPr lang="en-US" sz="2400" dirty="0"/>
              <a:t> </a:t>
            </a:r>
            <a:r>
              <a:rPr lang="en-US" sz="2400" dirty="0" err="1"/>
              <a:t>audiovisuais</a:t>
            </a:r>
            <a:r>
              <a:rPr lang="en-US" sz="2400" dirty="0"/>
              <a:t>); e “</a:t>
            </a:r>
            <a:r>
              <a:rPr lang="en-US" sz="2400" dirty="0" err="1"/>
              <a:t>grupos</a:t>
            </a:r>
            <a:r>
              <a:rPr lang="en-US" sz="2400" dirty="0"/>
              <a:t> </a:t>
            </a:r>
            <a:r>
              <a:rPr lang="en-US" sz="2400" dirty="0" err="1"/>
              <a:t>focais</a:t>
            </a:r>
            <a:r>
              <a:rPr lang="en-US" sz="2400" dirty="0"/>
              <a:t>.”</a:t>
            </a:r>
          </a:p>
          <a:p>
            <a:pPr marL="0" indent="0">
              <a:buNone/>
            </a:pPr>
            <a:r>
              <a:rPr lang="es-CR" sz="2400" dirty="0"/>
              <a:t>(Os instrumentos de comunicação social - “registros audiovisuais” – possuem uma grande vantagem nos sistemas de monitoramento, justamente porque tem a capacidade de fazer comparações entre “o antes” e “o depois” (dois marcos no tempo), mostrando a evolução de mudanças ao longo de um periodo de intervenção de qualquer projeto socioambiental.  São especialmente útis para mostrar modificações nas dinâmicas relacionais (gênero, geração) e para demonstrar a evolução das mulheres dentro de um processo de empoderamento (engajamento nas ações; conquista de autonomia.</a:t>
            </a:r>
            <a:endParaRPr lang="en-US" sz="2400" dirty="0"/>
          </a:p>
          <a:p>
            <a:pPr marL="0" lv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5967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008000"/>
                </a:solidFill>
              </a:rPr>
              <a:t>ABORDAGEM METODOLÓGICA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8182"/>
            <a:ext cx="8229600" cy="46879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b="1" i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1800" b="1" i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1800" b="1" i="1" dirty="0">
                <a:solidFill>
                  <a:srgbClr val="0000FF"/>
                </a:solidFill>
              </a:rPr>
              <a:t>1- ANÁLISE AGUÇADA: DOS </a:t>
            </a:r>
          </a:p>
          <a:p>
            <a:pPr marL="0" indent="0">
              <a:buNone/>
            </a:pPr>
            <a:r>
              <a:rPr lang="en-US" sz="1800" b="1" i="1" dirty="0">
                <a:solidFill>
                  <a:srgbClr val="0000FF"/>
                </a:solidFill>
              </a:rPr>
              <a:t>PRINCIPAIS DOCUMENTOS </a:t>
            </a:r>
          </a:p>
          <a:p>
            <a:pPr marL="0" indent="0">
              <a:buNone/>
            </a:pPr>
            <a:r>
              <a:rPr lang="en-US" sz="1800" b="1" i="1" dirty="0">
                <a:solidFill>
                  <a:srgbClr val="0000FF"/>
                </a:solidFill>
              </a:rPr>
              <a:t>DE CADA PROJETO </a:t>
            </a:r>
          </a:p>
          <a:p>
            <a:pPr marL="0" indent="0">
              <a:buNone/>
            </a:pPr>
            <a:r>
              <a:rPr lang="en-US" sz="1800" b="1" i="1" dirty="0">
                <a:solidFill>
                  <a:srgbClr val="0000FF"/>
                </a:solidFill>
              </a:rPr>
              <a:t>(DOCUMENTO DE DESENHO - PRODOC; </a:t>
            </a:r>
          </a:p>
          <a:p>
            <a:pPr marL="0" indent="0">
              <a:buNone/>
            </a:pPr>
            <a:r>
              <a:rPr lang="en-US" sz="1800" b="1" i="1" dirty="0">
                <a:solidFill>
                  <a:srgbClr val="0000FF"/>
                </a:solidFill>
              </a:rPr>
              <a:t>CARTAS DE ACORDO; RMTs; PIRs, videos/ </a:t>
            </a:r>
            <a:r>
              <a:rPr lang="en-US" sz="1800" b="1" i="1" dirty="0" err="1">
                <a:solidFill>
                  <a:srgbClr val="0000FF"/>
                </a:solidFill>
              </a:rPr>
              <a:t>cartilhas</a:t>
            </a:r>
            <a:r>
              <a:rPr lang="en-US" sz="1800" b="1" i="1" dirty="0">
                <a:solidFill>
                  <a:srgbClr val="0000FF"/>
                </a:solidFill>
              </a:rPr>
              <a:t>)</a:t>
            </a:r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 bwMode="auto">
          <a:xfrm>
            <a:off x="933965" y="1210446"/>
            <a:ext cx="7181779" cy="4716463"/>
            <a:chOff x="1289" y="705"/>
            <a:chExt cx="2998" cy="2858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1429" y="705"/>
              <a:ext cx="2858" cy="2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kern="1200"/>
            </a:p>
          </p:txBody>
        </p:sp>
        <p:sp>
          <p:nvSpPr>
            <p:cNvPr id="6" name="_s49159"/>
            <p:cNvSpPr>
              <a:spLocks noChangeArrowheads="1" noTextEdit="1"/>
            </p:cNvSpPr>
            <p:nvPr/>
          </p:nvSpPr>
          <p:spPr bwMode="auto">
            <a:xfrm>
              <a:off x="1935" y="919"/>
              <a:ext cx="1847" cy="1847"/>
            </a:xfrm>
            <a:custGeom>
              <a:avLst/>
              <a:gdLst>
                <a:gd name="T0" fmla="*/ 684 w 21600"/>
                <a:gd name="T1" fmla="*/ 31 h 21600"/>
                <a:gd name="T2" fmla="*/ 429 w 21600"/>
                <a:gd name="T3" fmla="*/ 334 h 21600"/>
                <a:gd name="T4" fmla="*/ 764 w 21600"/>
                <a:gd name="T5" fmla="*/ 329 h 21600"/>
                <a:gd name="T6" fmla="*/ 1124 w 21600"/>
                <a:gd name="T7" fmla="*/ -213 h 21600"/>
                <a:gd name="T8" fmla="*/ 1436 w 21600"/>
                <a:gd name="T9" fmla="*/ 232 h 21600"/>
                <a:gd name="T10" fmla="*/ 990 w 21600"/>
                <a:gd name="T11" fmla="*/ 545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8 w 21600"/>
                <a:gd name="T19" fmla="*/ 3158 h 21600"/>
                <a:gd name="T20" fmla="*/ 18442 w 21600"/>
                <a:gd name="T21" fmla="*/ 18442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2050" y="3709"/>
                  </a:moveTo>
                  <a:cubicBezTo>
                    <a:pt x="11637" y="3636"/>
                    <a:pt x="11219" y="3599"/>
                    <a:pt x="10800" y="3599"/>
                  </a:cubicBezTo>
                  <a:cubicBezTo>
                    <a:pt x="9107" y="3599"/>
                    <a:pt x="7468" y="4196"/>
                    <a:pt x="6171" y="5284"/>
                  </a:cubicBezTo>
                  <a:lnTo>
                    <a:pt x="3857" y="2526"/>
                  </a:lnTo>
                  <a:cubicBezTo>
                    <a:pt x="5802" y="894"/>
                    <a:pt x="8260" y="-1"/>
                    <a:pt x="10800" y="-1"/>
                  </a:cubicBezTo>
                  <a:cubicBezTo>
                    <a:pt x="11428" y="-1"/>
                    <a:pt x="12056" y="54"/>
                    <a:pt x="12675" y="164"/>
                  </a:cubicBezTo>
                  <a:lnTo>
                    <a:pt x="13144" y="-2495"/>
                  </a:lnTo>
                  <a:lnTo>
                    <a:pt x="16794" y="2717"/>
                  </a:lnTo>
                  <a:lnTo>
                    <a:pt x="11581" y="6368"/>
                  </a:lnTo>
                  <a:lnTo>
                    <a:pt x="12050" y="370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endParaRPr lang="en-US" kern="1200"/>
            </a:p>
          </p:txBody>
        </p:sp>
        <p:sp>
          <p:nvSpPr>
            <p:cNvPr id="7" name="_s49160"/>
            <p:cNvSpPr>
              <a:spLocks noChangeArrowheads="1" noTextEdit="1"/>
            </p:cNvSpPr>
            <p:nvPr/>
          </p:nvSpPr>
          <p:spPr bwMode="auto">
            <a:xfrm rot="7200000">
              <a:off x="2188" y="1357"/>
              <a:ext cx="1847" cy="1847"/>
            </a:xfrm>
            <a:custGeom>
              <a:avLst/>
              <a:gdLst>
                <a:gd name="T0" fmla="*/ 684 w 21600"/>
                <a:gd name="T1" fmla="*/ 31 h 21600"/>
                <a:gd name="T2" fmla="*/ 429 w 21600"/>
                <a:gd name="T3" fmla="*/ 334 h 21600"/>
                <a:gd name="T4" fmla="*/ 764 w 21600"/>
                <a:gd name="T5" fmla="*/ 329 h 21600"/>
                <a:gd name="T6" fmla="*/ 1124 w 21600"/>
                <a:gd name="T7" fmla="*/ -213 h 21600"/>
                <a:gd name="T8" fmla="*/ 1436 w 21600"/>
                <a:gd name="T9" fmla="*/ 232 h 21600"/>
                <a:gd name="T10" fmla="*/ 990 w 21600"/>
                <a:gd name="T11" fmla="*/ 545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8 w 21600"/>
                <a:gd name="T19" fmla="*/ 3158 h 21600"/>
                <a:gd name="T20" fmla="*/ 18442 w 21600"/>
                <a:gd name="T21" fmla="*/ 18442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2050" y="3709"/>
                  </a:moveTo>
                  <a:cubicBezTo>
                    <a:pt x="11637" y="3636"/>
                    <a:pt x="11219" y="3599"/>
                    <a:pt x="10800" y="3599"/>
                  </a:cubicBezTo>
                  <a:cubicBezTo>
                    <a:pt x="9107" y="3599"/>
                    <a:pt x="7468" y="4196"/>
                    <a:pt x="6171" y="5284"/>
                  </a:cubicBezTo>
                  <a:lnTo>
                    <a:pt x="3857" y="2526"/>
                  </a:lnTo>
                  <a:cubicBezTo>
                    <a:pt x="5802" y="894"/>
                    <a:pt x="8260" y="-1"/>
                    <a:pt x="10800" y="-1"/>
                  </a:cubicBezTo>
                  <a:cubicBezTo>
                    <a:pt x="11428" y="-1"/>
                    <a:pt x="12056" y="54"/>
                    <a:pt x="12675" y="164"/>
                  </a:cubicBezTo>
                  <a:lnTo>
                    <a:pt x="13144" y="-2495"/>
                  </a:lnTo>
                  <a:lnTo>
                    <a:pt x="16794" y="2717"/>
                  </a:lnTo>
                  <a:lnTo>
                    <a:pt x="11581" y="6368"/>
                  </a:lnTo>
                  <a:lnTo>
                    <a:pt x="12050" y="370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endParaRPr lang="en-US" kern="1200"/>
            </a:p>
          </p:txBody>
        </p:sp>
        <p:sp>
          <p:nvSpPr>
            <p:cNvPr id="8" name="_s49162"/>
            <p:cNvSpPr>
              <a:spLocks noChangeArrowheads="1" noTextEdit="1"/>
            </p:cNvSpPr>
            <p:nvPr/>
          </p:nvSpPr>
          <p:spPr bwMode="auto">
            <a:xfrm rot="-7200000">
              <a:off x="1682" y="1357"/>
              <a:ext cx="1847" cy="1847"/>
            </a:xfrm>
            <a:custGeom>
              <a:avLst/>
              <a:gdLst>
                <a:gd name="T0" fmla="*/ 684 w 21600"/>
                <a:gd name="T1" fmla="*/ 31 h 21600"/>
                <a:gd name="T2" fmla="*/ 429 w 21600"/>
                <a:gd name="T3" fmla="*/ 334 h 21600"/>
                <a:gd name="T4" fmla="*/ 764 w 21600"/>
                <a:gd name="T5" fmla="*/ 329 h 21600"/>
                <a:gd name="T6" fmla="*/ 1124 w 21600"/>
                <a:gd name="T7" fmla="*/ -213 h 21600"/>
                <a:gd name="T8" fmla="*/ 1436 w 21600"/>
                <a:gd name="T9" fmla="*/ 232 h 21600"/>
                <a:gd name="T10" fmla="*/ 990 w 21600"/>
                <a:gd name="T11" fmla="*/ 545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8 w 21600"/>
                <a:gd name="T19" fmla="*/ 3158 h 21600"/>
                <a:gd name="T20" fmla="*/ 18442 w 21600"/>
                <a:gd name="T21" fmla="*/ 18442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2050" y="3709"/>
                  </a:moveTo>
                  <a:cubicBezTo>
                    <a:pt x="11637" y="3636"/>
                    <a:pt x="11219" y="3599"/>
                    <a:pt x="10800" y="3599"/>
                  </a:cubicBezTo>
                  <a:cubicBezTo>
                    <a:pt x="9107" y="3599"/>
                    <a:pt x="7468" y="4196"/>
                    <a:pt x="6171" y="5284"/>
                  </a:cubicBezTo>
                  <a:lnTo>
                    <a:pt x="3857" y="2526"/>
                  </a:lnTo>
                  <a:cubicBezTo>
                    <a:pt x="5802" y="894"/>
                    <a:pt x="8260" y="-1"/>
                    <a:pt x="10800" y="-1"/>
                  </a:cubicBezTo>
                  <a:cubicBezTo>
                    <a:pt x="11428" y="-1"/>
                    <a:pt x="12056" y="54"/>
                    <a:pt x="12675" y="164"/>
                  </a:cubicBezTo>
                  <a:lnTo>
                    <a:pt x="13144" y="-2495"/>
                  </a:lnTo>
                  <a:lnTo>
                    <a:pt x="16794" y="2717"/>
                  </a:lnTo>
                  <a:lnTo>
                    <a:pt x="11581" y="6368"/>
                  </a:lnTo>
                  <a:lnTo>
                    <a:pt x="12050" y="370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endParaRPr lang="en-US" kern="1200"/>
            </a:p>
          </p:txBody>
        </p:sp>
        <p:sp>
          <p:nvSpPr>
            <p:cNvPr id="9" name="_s49157"/>
            <p:cNvSpPr>
              <a:spLocks noChangeArrowheads="1"/>
            </p:cNvSpPr>
            <p:nvPr/>
          </p:nvSpPr>
          <p:spPr bwMode="auto">
            <a:xfrm>
              <a:off x="3364" y="1257"/>
              <a:ext cx="741" cy="7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 eaLnBrk="1" hangingPunct="1"/>
              <a:endParaRPr lang="pt-BR" sz="1600" b="1" kern="1200" dirty="0">
                <a:solidFill>
                  <a:srgbClr val="CC0000"/>
                </a:solidFill>
              </a:endParaRPr>
            </a:p>
          </p:txBody>
        </p:sp>
        <p:sp>
          <p:nvSpPr>
            <p:cNvPr id="10" name="_s49158"/>
            <p:cNvSpPr>
              <a:spLocks noChangeArrowheads="1"/>
            </p:cNvSpPr>
            <p:nvPr/>
          </p:nvSpPr>
          <p:spPr bwMode="auto">
            <a:xfrm>
              <a:off x="2212" y="2402"/>
              <a:ext cx="1222" cy="1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 eaLnBrk="1" hangingPunct="1"/>
              <a:r>
                <a:rPr lang="pt-BR" sz="1900" kern="1200" dirty="0">
                  <a:solidFill>
                    <a:srgbClr val="0000FF"/>
                  </a:solidFill>
                </a:rPr>
                <a:t>3</a:t>
              </a:r>
              <a:r>
                <a:rPr lang="pt-BR" b="1" i="1" kern="1200" dirty="0">
                  <a:solidFill>
                    <a:srgbClr val="0000FF"/>
                  </a:solidFill>
                </a:rPr>
                <a:t>- PROCESSO ANÁLITICO: </a:t>
              </a:r>
            </a:p>
            <a:p>
              <a:pPr algn="ctr" eaLnBrk="1" hangingPunct="1"/>
              <a:r>
                <a:rPr lang="pt-BR" b="1" i="1" kern="1200" dirty="0">
                  <a:solidFill>
                    <a:srgbClr val="0000FF"/>
                  </a:solidFill>
                </a:rPr>
                <a:t>IDENTIFICAR O DESCOMPASSO</a:t>
              </a:r>
            </a:p>
            <a:p>
              <a:pPr algn="ctr" eaLnBrk="1" hangingPunct="1"/>
              <a:r>
                <a:rPr lang="pt-BR" b="1" i="1" dirty="0">
                  <a:solidFill>
                    <a:srgbClr val="0000FF"/>
                  </a:solidFill>
                </a:rPr>
                <a:t>ENTRE AQUILO QUE SE </a:t>
              </a:r>
            </a:p>
            <a:p>
              <a:pPr algn="ctr" eaLnBrk="1" hangingPunct="1"/>
              <a:r>
                <a:rPr lang="pt-BR" b="1" i="1" kern="1200" dirty="0">
                  <a:solidFill>
                    <a:srgbClr val="0000FF"/>
                  </a:solidFill>
                </a:rPr>
                <a:t>   PRETENDE E AQUILO QUE </a:t>
              </a:r>
            </a:p>
            <a:p>
              <a:pPr algn="ctr" eaLnBrk="1" hangingPunct="1"/>
              <a:r>
                <a:rPr lang="pt-BR" b="1" i="1" dirty="0">
                  <a:solidFill>
                    <a:srgbClr val="0000FF"/>
                  </a:solidFill>
                </a:rPr>
                <a:t>SE CONCRETIZA</a:t>
              </a:r>
              <a:r>
                <a:rPr lang="pt-BR" b="1" i="1" kern="1200" dirty="0">
                  <a:solidFill>
                    <a:srgbClr val="0000FF"/>
                  </a:solidFill>
                </a:rPr>
                <a:t> (CAPTAR </a:t>
              </a:r>
            </a:p>
            <a:p>
              <a:pPr algn="ctr" eaLnBrk="1" hangingPunct="1"/>
              <a:r>
                <a:rPr lang="pt-BR" b="1" i="1" dirty="0">
                  <a:solidFill>
                    <a:srgbClr val="0000FF"/>
                  </a:solidFill>
                </a:rPr>
                <a:t>LACUNAS, DESAFIOS, FORTALEZAS)</a:t>
              </a:r>
              <a:endParaRPr lang="pt-BR" b="1" i="1" kern="1200" dirty="0">
                <a:solidFill>
                  <a:srgbClr val="0000FF"/>
                </a:solidFill>
              </a:endParaRPr>
            </a:p>
          </p:txBody>
        </p:sp>
        <p:sp>
          <p:nvSpPr>
            <p:cNvPr id="11" name="_s49161"/>
            <p:cNvSpPr>
              <a:spLocks noChangeArrowheads="1"/>
            </p:cNvSpPr>
            <p:nvPr/>
          </p:nvSpPr>
          <p:spPr bwMode="auto">
            <a:xfrm>
              <a:off x="1289" y="919"/>
              <a:ext cx="923" cy="9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 eaLnBrk="1" hangingPunct="1"/>
              <a:r>
                <a:rPr lang="pt-BR" sz="1600" b="1" kern="1200" dirty="0">
                  <a:solidFill>
                    <a:srgbClr val="CC0000"/>
                  </a:solidFill>
                </a:rPr>
                <a:t> 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6210410" y="1791339"/>
            <a:ext cx="20433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2- COMPARAÇÃO: ENTRE ESTE PLANO DE “INTENÇÕES” E O PLANO DAS AÇÕES</a:t>
            </a:r>
          </a:p>
        </p:txBody>
      </p:sp>
    </p:spTree>
    <p:extLst>
      <p:ext uri="{BB962C8B-B14F-4D97-AF65-F5344CB8AC3E}">
        <p14:creationId xmlns:p14="http://schemas.microsoft.com/office/powerpoint/2010/main" val="3367266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6600"/>
                </a:solidFill>
              </a:rPr>
              <a:t>ALGUNS PRINCÍPIOS NORTEADORES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9600" dirty="0"/>
              <a:t> </a:t>
            </a:r>
            <a:r>
              <a:rPr lang="pt-BR" sz="9600" dirty="0"/>
              <a:t>Entendimento do campo “socioambiental”: o que se entende por </a:t>
            </a:r>
            <a:r>
              <a:rPr lang="pt-BR" sz="9600" b="1" dirty="0"/>
              <a:t>“fatores ambientais” </a:t>
            </a:r>
            <a:r>
              <a:rPr lang="pt-BR" sz="9600" dirty="0" err="1"/>
              <a:t>x</a:t>
            </a:r>
            <a:r>
              <a:rPr lang="pt-BR" sz="9600" dirty="0"/>
              <a:t> </a:t>
            </a:r>
            <a:r>
              <a:rPr lang="pt-BR" sz="9600" b="1" dirty="0"/>
              <a:t>“fatores sociais”?;</a:t>
            </a:r>
          </a:p>
          <a:p>
            <a:r>
              <a:rPr lang="en-US" sz="9600" dirty="0"/>
              <a:t>As </a:t>
            </a:r>
            <a:r>
              <a:rPr lang="en-US" sz="9600" dirty="0" err="1"/>
              <a:t>diretrizes</a:t>
            </a:r>
            <a:r>
              <a:rPr lang="en-US" sz="9600" dirty="0"/>
              <a:t> </a:t>
            </a:r>
            <a:r>
              <a:rPr lang="en-US" sz="9600" dirty="0" err="1"/>
              <a:t>que</a:t>
            </a:r>
            <a:r>
              <a:rPr lang="en-US" sz="9600" dirty="0"/>
              <a:t> </a:t>
            </a:r>
            <a:r>
              <a:rPr lang="en-US" sz="9600" dirty="0" err="1"/>
              <a:t>orientam</a:t>
            </a:r>
            <a:r>
              <a:rPr lang="en-US" sz="9600" dirty="0"/>
              <a:t> a </a:t>
            </a:r>
            <a:r>
              <a:rPr lang="en-US" sz="9600" b="1" dirty="0"/>
              <a:t>“</a:t>
            </a:r>
            <a:r>
              <a:rPr lang="en-US" sz="9600" b="1" dirty="0" err="1"/>
              <a:t>Politica</a:t>
            </a:r>
            <a:r>
              <a:rPr lang="en-US" sz="9600" b="1" dirty="0"/>
              <a:t> </a:t>
            </a:r>
            <a:r>
              <a:rPr lang="en-US" sz="9600" b="1" dirty="0" err="1"/>
              <a:t>sobre</a:t>
            </a:r>
            <a:r>
              <a:rPr lang="en-US" sz="9600" b="1" dirty="0"/>
              <a:t> </a:t>
            </a:r>
            <a:r>
              <a:rPr lang="en-US" sz="9600" b="1" dirty="0" err="1"/>
              <a:t>Igualdade</a:t>
            </a:r>
            <a:r>
              <a:rPr lang="en-US" sz="9600" b="1" dirty="0"/>
              <a:t> de </a:t>
            </a:r>
            <a:r>
              <a:rPr lang="en-US" sz="9600" b="1" dirty="0" err="1"/>
              <a:t>Gênero</a:t>
            </a:r>
            <a:r>
              <a:rPr lang="en-US" sz="9600" b="1" dirty="0"/>
              <a:t>”, </a:t>
            </a:r>
            <a:r>
              <a:rPr lang="en-US" sz="9600" dirty="0" err="1"/>
              <a:t>que</a:t>
            </a:r>
            <a:r>
              <a:rPr lang="en-US" sz="9600" dirty="0"/>
              <a:t> </a:t>
            </a:r>
            <a:r>
              <a:rPr lang="en-US" sz="9600" dirty="0" err="1"/>
              <a:t>foi</a:t>
            </a:r>
            <a:r>
              <a:rPr lang="en-US" sz="9600" dirty="0"/>
              <a:t> </a:t>
            </a:r>
            <a:r>
              <a:rPr lang="en-US" sz="9600" dirty="0" err="1"/>
              <a:t>lançado</a:t>
            </a:r>
            <a:r>
              <a:rPr lang="en-US" sz="9600" dirty="0"/>
              <a:t> </a:t>
            </a:r>
            <a:r>
              <a:rPr lang="en-US" sz="9600" dirty="0" err="1"/>
              <a:t>em</a:t>
            </a:r>
            <a:r>
              <a:rPr lang="en-US" sz="9600" dirty="0"/>
              <a:t> </a:t>
            </a:r>
            <a:r>
              <a:rPr lang="en-US" sz="9600" dirty="0" err="1"/>
              <a:t>outubro</a:t>
            </a:r>
            <a:r>
              <a:rPr lang="en-US" sz="9600" dirty="0"/>
              <a:t> de 2017.</a:t>
            </a:r>
            <a:r>
              <a:rPr lang="en-US" sz="9600" dirty="0">
                <a:effectLst/>
              </a:rPr>
              <a:t> </a:t>
            </a:r>
            <a:r>
              <a:rPr lang="en-US" sz="9600" dirty="0" err="1">
                <a:effectLst/>
              </a:rPr>
              <a:t>Enfoque</a:t>
            </a:r>
            <a:r>
              <a:rPr lang="en-US" sz="9600" dirty="0">
                <a:effectLst/>
              </a:rPr>
              <a:t> de </a:t>
            </a:r>
            <a:r>
              <a:rPr lang="en-US" sz="9600" dirty="0" err="1">
                <a:effectLst/>
              </a:rPr>
              <a:t>gênero</a:t>
            </a:r>
            <a:r>
              <a:rPr lang="en-US" sz="9600" dirty="0">
                <a:effectLst/>
              </a:rPr>
              <a:t> </a:t>
            </a:r>
            <a:r>
              <a:rPr lang="en-US" sz="9600" dirty="0" err="1">
                <a:effectLst/>
              </a:rPr>
              <a:t>como</a:t>
            </a:r>
            <a:r>
              <a:rPr lang="en-US" sz="9600" dirty="0">
                <a:effectLst/>
              </a:rPr>
              <a:t> </a:t>
            </a:r>
            <a:r>
              <a:rPr lang="en-US" sz="9600" dirty="0" err="1">
                <a:effectLst/>
              </a:rPr>
              <a:t>prioridade</a:t>
            </a:r>
            <a:r>
              <a:rPr lang="en-US" sz="9600" dirty="0"/>
              <a:t> a </a:t>
            </a:r>
            <a:r>
              <a:rPr lang="en-US" sz="9600" dirty="0" err="1"/>
              <a:t>partir</a:t>
            </a:r>
            <a:r>
              <a:rPr lang="en-US" sz="9600" dirty="0"/>
              <a:t> de 3 </a:t>
            </a:r>
            <a:r>
              <a:rPr lang="en-US" sz="9600" dirty="0" err="1"/>
              <a:t>medidas</a:t>
            </a:r>
            <a:r>
              <a:rPr lang="en-US" sz="9600" dirty="0"/>
              <a:t>: (</a:t>
            </a:r>
            <a:r>
              <a:rPr lang="en-US" sz="9600" dirty="0" err="1"/>
              <a:t>i</a:t>
            </a:r>
            <a:r>
              <a:rPr lang="en-US" sz="9600" dirty="0"/>
              <a:t>) </a:t>
            </a:r>
            <a:r>
              <a:rPr lang="en-US" sz="9600" i="1" dirty="0"/>
              <a:t>Uma </a:t>
            </a:r>
            <a:r>
              <a:rPr lang="en-US" sz="9600" i="1" dirty="0" err="1"/>
              <a:t>Avaliação</a:t>
            </a:r>
            <a:r>
              <a:rPr lang="en-US" sz="9600" i="1" dirty="0"/>
              <a:t> </a:t>
            </a:r>
            <a:r>
              <a:rPr lang="en-US" sz="9600" i="1" dirty="0" err="1"/>
              <a:t>Socioeconômica</a:t>
            </a:r>
            <a:r>
              <a:rPr lang="en-US" sz="9600" dirty="0"/>
              <a:t> </a:t>
            </a:r>
            <a:r>
              <a:rPr lang="en-US" sz="9600" dirty="0" err="1"/>
              <a:t>ou</a:t>
            </a:r>
            <a:r>
              <a:rPr lang="en-US" sz="9600" dirty="0"/>
              <a:t> </a:t>
            </a:r>
            <a:r>
              <a:rPr lang="en-US" sz="9600" i="1" dirty="0" err="1"/>
              <a:t>uma</a:t>
            </a:r>
            <a:r>
              <a:rPr lang="en-US" sz="9600" i="1" dirty="0"/>
              <a:t> </a:t>
            </a:r>
            <a:r>
              <a:rPr lang="en-US" sz="9600" i="1" dirty="0" err="1"/>
              <a:t>Análise</a:t>
            </a:r>
            <a:r>
              <a:rPr lang="en-US" sz="9600" i="1" dirty="0"/>
              <a:t> de </a:t>
            </a:r>
            <a:r>
              <a:rPr lang="en-US" sz="9600" i="1" dirty="0" err="1"/>
              <a:t>Gênero</a:t>
            </a:r>
            <a:r>
              <a:rPr lang="en-US" sz="9600" dirty="0"/>
              <a:t> </a:t>
            </a:r>
            <a:r>
              <a:rPr lang="en-US" sz="9600" dirty="0" err="1"/>
              <a:t>que</a:t>
            </a:r>
            <a:r>
              <a:rPr lang="en-US" sz="9600" dirty="0"/>
              <a:t> </a:t>
            </a:r>
            <a:r>
              <a:rPr lang="en-US" sz="9600" dirty="0" err="1"/>
              <a:t>descreve</a:t>
            </a:r>
            <a:r>
              <a:rPr lang="en-US" sz="9600" dirty="0"/>
              <a:t> </a:t>
            </a:r>
            <a:r>
              <a:rPr lang="en-US" sz="9600" dirty="0" err="1"/>
              <a:t>riscos</a:t>
            </a:r>
            <a:r>
              <a:rPr lang="en-US" sz="9600" dirty="0"/>
              <a:t> e </a:t>
            </a:r>
            <a:r>
              <a:rPr lang="en-US" sz="9600" dirty="0" err="1"/>
              <a:t>impactos</a:t>
            </a:r>
            <a:r>
              <a:rPr lang="en-US" sz="9600" dirty="0"/>
              <a:t> </a:t>
            </a:r>
            <a:r>
              <a:rPr lang="en-US" sz="9600" dirty="0" err="1"/>
              <a:t>diferenciados</a:t>
            </a:r>
            <a:r>
              <a:rPr lang="en-US" sz="9600" dirty="0"/>
              <a:t> </a:t>
            </a:r>
            <a:r>
              <a:rPr lang="en-US" sz="9600" dirty="0" err="1"/>
              <a:t>por</a:t>
            </a:r>
            <a:r>
              <a:rPr lang="en-US" sz="9600" dirty="0"/>
              <a:t> </a:t>
            </a:r>
            <a:r>
              <a:rPr lang="en-US" sz="9600" dirty="0" err="1"/>
              <a:t>gênero</a:t>
            </a:r>
            <a:r>
              <a:rPr lang="en-US" sz="9600" dirty="0"/>
              <a:t>, </a:t>
            </a:r>
            <a:r>
              <a:rPr lang="en-US" sz="9600" dirty="0" err="1"/>
              <a:t>além</a:t>
            </a:r>
            <a:r>
              <a:rPr lang="en-US" sz="9600" dirty="0"/>
              <a:t> de </a:t>
            </a:r>
            <a:r>
              <a:rPr lang="en-US" sz="9600" dirty="0" err="1"/>
              <a:t>identificar</a:t>
            </a:r>
            <a:r>
              <a:rPr lang="en-US" sz="9600" dirty="0"/>
              <a:t> </a:t>
            </a:r>
            <a:r>
              <a:rPr lang="en-US" sz="9600" dirty="0" err="1"/>
              <a:t>oportunidades</a:t>
            </a:r>
            <a:r>
              <a:rPr lang="en-US" sz="9600" dirty="0"/>
              <a:t> </a:t>
            </a:r>
            <a:r>
              <a:rPr lang="en-US" sz="9600" dirty="0" err="1"/>
              <a:t>para</a:t>
            </a:r>
            <a:r>
              <a:rPr lang="en-US" sz="9600" dirty="0"/>
              <a:t> </a:t>
            </a:r>
            <a:r>
              <a:rPr lang="en-US" sz="9600" dirty="0" err="1"/>
              <a:t>enfrentar</a:t>
            </a:r>
            <a:r>
              <a:rPr lang="en-US" sz="9600" dirty="0"/>
              <a:t> </a:t>
            </a:r>
            <a:r>
              <a:rPr lang="en-US" sz="9600" dirty="0" err="1"/>
              <a:t>brechas</a:t>
            </a:r>
            <a:r>
              <a:rPr lang="en-US" sz="9600" dirty="0"/>
              <a:t> e </a:t>
            </a:r>
            <a:r>
              <a:rPr lang="en-US" sz="9600" dirty="0" err="1"/>
              <a:t>promover</a:t>
            </a:r>
            <a:r>
              <a:rPr lang="en-US" sz="9600" dirty="0"/>
              <a:t> </a:t>
            </a:r>
            <a:r>
              <a:rPr lang="en-US" sz="9600" dirty="0" err="1"/>
              <a:t>empoderamento</a:t>
            </a:r>
            <a:r>
              <a:rPr lang="en-US" sz="9600" dirty="0"/>
              <a:t> das </a:t>
            </a:r>
            <a:r>
              <a:rPr lang="en-US" sz="9600" dirty="0" err="1"/>
              <a:t>mulheres</a:t>
            </a:r>
            <a:r>
              <a:rPr lang="en-US" sz="9600" dirty="0"/>
              <a:t> </a:t>
            </a:r>
            <a:r>
              <a:rPr lang="en-US" sz="9600" dirty="0" err="1"/>
              <a:t>enquanto</a:t>
            </a:r>
            <a:r>
              <a:rPr lang="en-US" sz="9600" dirty="0"/>
              <a:t> “</a:t>
            </a:r>
            <a:r>
              <a:rPr lang="en-US" sz="9600" dirty="0" err="1"/>
              <a:t>publico</a:t>
            </a:r>
            <a:r>
              <a:rPr lang="en-US" sz="9600" dirty="0"/>
              <a:t> </a:t>
            </a:r>
            <a:r>
              <a:rPr lang="en-US" sz="9600" dirty="0" err="1"/>
              <a:t>alvo</a:t>
            </a:r>
            <a:r>
              <a:rPr lang="en-US" sz="9600" dirty="0"/>
              <a:t>”; (ii) </a:t>
            </a:r>
            <a:r>
              <a:rPr lang="en-US" sz="9600" i="1" dirty="0"/>
              <a:t>Um Plano de </a:t>
            </a:r>
            <a:r>
              <a:rPr lang="en-US" sz="9600" i="1" dirty="0" err="1"/>
              <a:t>Ação</a:t>
            </a:r>
            <a:r>
              <a:rPr lang="en-US" sz="9600" i="1" dirty="0"/>
              <a:t> </a:t>
            </a:r>
            <a:r>
              <a:rPr lang="en-US" sz="9600" i="1" dirty="0" err="1"/>
              <a:t>em</a:t>
            </a:r>
            <a:r>
              <a:rPr lang="en-US" sz="9600" i="1" dirty="0"/>
              <a:t> </a:t>
            </a:r>
            <a:r>
              <a:rPr lang="en-US" sz="9600" i="1" dirty="0" err="1"/>
              <a:t>gênero</a:t>
            </a:r>
            <a:r>
              <a:rPr lang="en-US" sz="9600" dirty="0"/>
              <a:t> </a:t>
            </a:r>
            <a:r>
              <a:rPr lang="en-US" sz="9600" dirty="0" err="1"/>
              <a:t>ou</a:t>
            </a:r>
            <a:r>
              <a:rPr lang="en-US" sz="9600" dirty="0"/>
              <a:t> </a:t>
            </a:r>
            <a:r>
              <a:rPr lang="en-US" sz="9600" dirty="0" err="1"/>
              <a:t>algo</a:t>
            </a:r>
            <a:r>
              <a:rPr lang="en-US" sz="9600" dirty="0"/>
              <a:t> </a:t>
            </a:r>
            <a:r>
              <a:rPr lang="en-US" sz="9600" dirty="0" err="1"/>
              <a:t>equivalente</a:t>
            </a:r>
            <a:r>
              <a:rPr lang="en-US" sz="9600" dirty="0"/>
              <a:t>, </a:t>
            </a:r>
            <a:r>
              <a:rPr lang="en-US" sz="9600" dirty="0" err="1"/>
              <a:t>que</a:t>
            </a:r>
            <a:r>
              <a:rPr lang="en-US" sz="9600" dirty="0"/>
              <a:t> </a:t>
            </a:r>
            <a:r>
              <a:rPr lang="en-US" sz="9600" dirty="0" err="1"/>
              <a:t>apresenta</a:t>
            </a:r>
            <a:r>
              <a:rPr lang="en-US" sz="9600" dirty="0"/>
              <a:t> </a:t>
            </a:r>
            <a:r>
              <a:rPr lang="en-US" sz="9600" dirty="0" err="1"/>
              <a:t>estratégias</a:t>
            </a:r>
            <a:r>
              <a:rPr lang="en-US" sz="9600" dirty="0"/>
              <a:t> </a:t>
            </a:r>
            <a:r>
              <a:rPr lang="en-US" sz="9600" dirty="0" err="1"/>
              <a:t>para</a:t>
            </a:r>
            <a:r>
              <a:rPr lang="en-US" sz="9600" dirty="0"/>
              <a:t> </a:t>
            </a:r>
            <a:r>
              <a:rPr lang="en-US" sz="9600" dirty="0" err="1"/>
              <a:t>superar</a:t>
            </a:r>
            <a:r>
              <a:rPr lang="en-US" sz="9600" dirty="0"/>
              <a:t> as </a:t>
            </a:r>
            <a:r>
              <a:rPr lang="en-US" sz="9600" dirty="0" err="1"/>
              <a:t>desigualdades</a:t>
            </a:r>
            <a:r>
              <a:rPr lang="en-US" sz="9600" dirty="0"/>
              <a:t> de </a:t>
            </a:r>
            <a:r>
              <a:rPr lang="en-US" sz="9600" dirty="0" err="1"/>
              <a:t>gênero</a:t>
            </a:r>
            <a:r>
              <a:rPr lang="en-US" sz="9600" dirty="0"/>
              <a:t> </a:t>
            </a:r>
            <a:r>
              <a:rPr lang="en-US" sz="9600" dirty="0" err="1"/>
              <a:t>por</a:t>
            </a:r>
            <a:r>
              <a:rPr lang="en-US" sz="9600" dirty="0"/>
              <a:t> </a:t>
            </a:r>
            <a:r>
              <a:rPr lang="en-US" sz="9600" dirty="0" err="1"/>
              <a:t>meio</a:t>
            </a:r>
            <a:r>
              <a:rPr lang="en-US" sz="9600" dirty="0"/>
              <a:t> da </a:t>
            </a:r>
            <a:r>
              <a:rPr lang="en-US" sz="9600" dirty="0" err="1"/>
              <a:t>identificação</a:t>
            </a:r>
            <a:r>
              <a:rPr lang="en-US" sz="9600" dirty="0"/>
              <a:t>, </a:t>
            </a:r>
            <a:r>
              <a:rPr lang="en-US" sz="9600" dirty="0" err="1"/>
              <a:t>desenho</a:t>
            </a:r>
            <a:r>
              <a:rPr lang="en-US" sz="9600" dirty="0"/>
              <a:t>, </a:t>
            </a:r>
            <a:r>
              <a:rPr lang="en-US" sz="9600" dirty="0" err="1"/>
              <a:t>monitoramento</a:t>
            </a:r>
            <a:r>
              <a:rPr lang="en-US" sz="9600" dirty="0"/>
              <a:t> e </a:t>
            </a:r>
            <a:r>
              <a:rPr lang="en-US" sz="9600" dirty="0" err="1"/>
              <a:t>avaliação</a:t>
            </a:r>
            <a:r>
              <a:rPr lang="en-US" sz="9600" dirty="0"/>
              <a:t> de </a:t>
            </a:r>
            <a:r>
              <a:rPr lang="en-US" sz="9600" dirty="0" err="1"/>
              <a:t>atividades</a:t>
            </a:r>
            <a:r>
              <a:rPr lang="en-US" sz="9600" dirty="0"/>
              <a:t> </a:t>
            </a:r>
            <a:r>
              <a:rPr lang="en-US" sz="9600" dirty="0" err="1"/>
              <a:t>implementadas</a:t>
            </a:r>
            <a:r>
              <a:rPr lang="en-US" sz="9600" dirty="0"/>
              <a:t> </a:t>
            </a:r>
            <a:r>
              <a:rPr lang="en-US" sz="9600" dirty="0" err="1"/>
              <a:t>pela</a:t>
            </a:r>
            <a:r>
              <a:rPr lang="en-US" sz="9600" dirty="0"/>
              <a:t>(s) </a:t>
            </a:r>
            <a:r>
              <a:rPr lang="en-US" sz="9600" dirty="0" err="1"/>
              <a:t>entidade</a:t>
            </a:r>
            <a:r>
              <a:rPr lang="en-US" sz="9600" dirty="0"/>
              <a:t>(s) </a:t>
            </a:r>
            <a:r>
              <a:rPr lang="en-US" sz="9600" dirty="0" err="1"/>
              <a:t>executora</a:t>
            </a:r>
            <a:r>
              <a:rPr lang="en-US" sz="9600" dirty="0"/>
              <a:t>(s): (iii) </a:t>
            </a:r>
            <a:r>
              <a:rPr lang="en-US" sz="9600" i="1" dirty="0"/>
              <a:t>Um </a:t>
            </a:r>
            <a:r>
              <a:rPr lang="en-US" sz="9600" i="1" dirty="0" err="1"/>
              <a:t>esquema</a:t>
            </a:r>
            <a:r>
              <a:rPr lang="en-US" sz="9600" i="1" dirty="0"/>
              <a:t> de Marco </a:t>
            </a:r>
            <a:r>
              <a:rPr lang="en-US" sz="9600" i="1" dirty="0" err="1"/>
              <a:t>Lógico</a:t>
            </a:r>
            <a:r>
              <a:rPr lang="en-US" sz="9600" dirty="0"/>
              <a:t> </a:t>
            </a:r>
            <a:r>
              <a:rPr lang="en-US" sz="9600" dirty="0" err="1"/>
              <a:t>que</a:t>
            </a:r>
            <a:r>
              <a:rPr lang="en-US" sz="9600" dirty="0"/>
              <a:t> </a:t>
            </a:r>
            <a:r>
              <a:rPr lang="en-US" sz="9600" dirty="0" err="1"/>
              <a:t>contém</a:t>
            </a:r>
            <a:r>
              <a:rPr lang="en-US" sz="9600" dirty="0"/>
              <a:t> </a:t>
            </a:r>
            <a:r>
              <a:rPr lang="en-US" sz="9600" dirty="0" err="1"/>
              <a:t>ações</a:t>
            </a:r>
            <a:r>
              <a:rPr lang="en-US" sz="9600" dirty="0"/>
              <a:t> </a:t>
            </a:r>
            <a:r>
              <a:rPr lang="en-US" sz="9600" dirty="0" err="1"/>
              <a:t>previstas</a:t>
            </a:r>
            <a:r>
              <a:rPr lang="en-US" sz="9600" dirty="0"/>
              <a:t>, </a:t>
            </a:r>
            <a:r>
              <a:rPr lang="en-US" sz="9600" dirty="0" err="1"/>
              <a:t>indicadores</a:t>
            </a:r>
            <a:r>
              <a:rPr lang="en-US" sz="9600" dirty="0"/>
              <a:t> </a:t>
            </a:r>
            <a:r>
              <a:rPr lang="en-US" sz="9600" dirty="0" err="1"/>
              <a:t>sensíveis</a:t>
            </a:r>
            <a:r>
              <a:rPr lang="en-US" sz="9600" dirty="0"/>
              <a:t> </a:t>
            </a:r>
            <a:r>
              <a:rPr lang="en-US" sz="9600" dirty="0" err="1"/>
              <a:t>ao</a:t>
            </a:r>
            <a:r>
              <a:rPr lang="en-US" sz="9600" dirty="0"/>
              <a:t> </a:t>
            </a:r>
            <a:r>
              <a:rPr lang="en-US" sz="9600" dirty="0" err="1"/>
              <a:t>gênero</a:t>
            </a:r>
            <a:r>
              <a:rPr lang="en-US" sz="9600" dirty="0"/>
              <a:t> e </a:t>
            </a:r>
            <a:r>
              <a:rPr lang="en-US" sz="9600" dirty="0" err="1"/>
              <a:t>resultados</a:t>
            </a:r>
            <a:r>
              <a:rPr lang="en-US" sz="9600" dirty="0"/>
              <a:t>  </a:t>
            </a:r>
            <a:r>
              <a:rPr lang="en-US" sz="9600" dirty="0" err="1"/>
              <a:t>desagregados</a:t>
            </a:r>
            <a:r>
              <a:rPr lang="en-US" sz="9600" dirty="0"/>
              <a:t> </a:t>
            </a:r>
            <a:r>
              <a:rPr lang="en-US" sz="9600" dirty="0" err="1"/>
              <a:t>por</a:t>
            </a:r>
            <a:r>
              <a:rPr lang="en-US" sz="9600" dirty="0"/>
              <a:t> </a:t>
            </a:r>
            <a:r>
              <a:rPr lang="en-US" sz="9600" dirty="0" err="1"/>
              <a:t>sexo</a:t>
            </a:r>
            <a:r>
              <a:rPr lang="en-US" sz="9600" dirty="0"/>
              <a:t>.  (GEF/ C. 53/04, Oct. 2017, p. 5) 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54489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6600"/>
                </a:solidFill>
              </a:rPr>
              <a:t>ALGUNS PRINCÍPIOS NORTEADORES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100" dirty="0"/>
              <a:t>A </a:t>
            </a:r>
            <a:r>
              <a:rPr lang="en-US" sz="3100" dirty="0" err="1"/>
              <a:t>noção</a:t>
            </a:r>
            <a:r>
              <a:rPr lang="en-US" sz="3100" dirty="0"/>
              <a:t> da </a:t>
            </a:r>
            <a:r>
              <a:rPr lang="en-US" sz="3100" b="1" dirty="0"/>
              <a:t>“</a:t>
            </a:r>
            <a:r>
              <a:rPr lang="en-US" sz="3100" b="1" dirty="0" err="1"/>
              <a:t>transversalização</a:t>
            </a:r>
            <a:r>
              <a:rPr lang="en-US" sz="3100" b="1" dirty="0"/>
              <a:t>” do </a:t>
            </a:r>
            <a:r>
              <a:rPr lang="en-US" sz="3100" b="1" dirty="0" err="1"/>
              <a:t>enfoque</a:t>
            </a:r>
            <a:r>
              <a:rPr lang="en-US" sz="3100" b="1" dirty="0"/>
              <a:t> de </a:t>
            </a:r>
            <a:r>
              <a:rPr lang="en-US" sz="3100" b="1" dirty="0" err="1"/>
              <a:t>gênero</a:t>
            </a:r>
            <a:r>
              <a:rPr lang="en-US" sz="3100" b="1" dirty="0"/>
              <a:t> </a:t>
            </a:r>
            <a:r>
              <a:rPr lang="en-US" sz="3100" dirty="0" err="1"/>
              <a:t>nos</a:t>
            </a:r>
            <a:r>
              <a:rPr lang="en-US" sz="3100" dirty="0"/>
              <a:t> </a:t>
            </a:r>
            <a:r>
              <a:rPr lang="en-US" sz="3100" dirty="0" err="1"/>
              <a:t>projetos</a:t>
            </a:r>
            <a:r>
              <a:rPr lang="en-US" sz="3100" dirty="0"/>
              <a:t>, </a:t>
            </a:r>
            <a:r>
              <a:rPr lang="en-US" sz="3100" dirty="0" err="1"/>
              <a:t>programas</a:t>
            </a:r>
            <a:r>
              <a:rPr lang="en-US" sz="3100" dirty="0"/>
              <a:t> e </a:t>
            </a:r>
            <a:r>
              <a:rPr lang="en-US" sz="3100" dirty="0" err="1"/>
              <a:t>políticas</a:t>
            </a:r>
            <a:r>
              <a:rPr lang="en-US" sz="3100" dirty="0"/>
              <a:t> </a:t>
            </a:r>
            <a:r>
              <a:rPr lang="en-US" sz="3100" dirty="0" err="1"/>
              <a:t>sociais</a:t>
            </a:r>
            <a:r>
              <a:rPr lang="en-US" sz="3100" dirty="0"/>
              <a:t> </a:t>
            </a:r>
            <a:r>
              <a:rPr lang="en-US" sz="3100" dirty="0" err="1"/>
              <a:t>pressupõe</a:t>
            </a:r>
            <a:r>
              <a:rPr lang="en-US" sz="3100" dirty="0"/>
              <a:t> </a:t>
            </a:r>
            <a:r>
              <a:rPr lang="en-US" sz="3100" dirty="0" err="1"/>
              <a:t>que</a:t>
            </a:r>
            <a:r>
              <a:rPr lang="en-US" sz="3100" dirty="0"/>
              <a:t> </a:t>
            </a:r>
            <a:r>
              <a:rPr lang="en-US" sz="3100" dirty="0" err="1"/>
              <a:t>gênero</a:t>
            </a:r>
            <a:r>
              <a:rPr lang="en-US" sz="3100" dirty="0"/>
              <a:t> </a:t>
            </a:r>
            <a:r>
              <a:rPr lang="en-US" sz="3100" dirty="0" err="1"/>
              <a:t>permeia</a:t>
            </a:r>
            <a:r>
              <a:rPr lang="en-US" sz="3100" dirty="0"/>
              <a:t> </a:t>
            </a:r>
            <a:r>
              <a:rPr lang="en-US" sz="3100" dirty="0" err="1"/>
              <a:t>cada</a:t>
            </a:r>
            <a:r>
              <a:rPr lang="en-US" sz="3100" dirty="0"/>
              <a:t> </a:t>
            </a:r>
            <a:r>
              <a:rPr lang="en-US" sz="3100" dirty="0" err="1"/>
              <a:t>aspecto</a:t>
            </a:r>
            <a:r>
              <a:rPr lang="en-US" sz="3100" dirty="0"/>
              <a:t> do </a:t>
            </a:r>
            <a:r>
              <a:rPr lang="en-US" sz="3100" dirty="0" err="1"/>
              <a:t>seu</a:t>
            </a:r>
            <a:r>
              <a:rPr lang="en-US" sz="3100" dirty="0"/>
              <a:t> “</a:t>
            </a:r>
            <a:r>
              <a:rPr lang="en-US" sz="3100" dirty="0" err="1"/>
              <a:t>desenho</a:t>
            </a:r>
            <a:r>
              <a:rPr lang="en-US" sz="3100" dirty="0"/>
              <a:t>” e do </a:t>
            </a:r>
            <a:r>
              <a:rPr lang="en-US" sz="3100" dirty="0" err="1"/>
              <a:t>seu</a:t>
            </a:r>
            <a:r>
              <a:rPr lang="en-US" sz="3100" dirty="0"/>
              <a:t> </a:t>
            </a:r>
            <a:r>
              <a:rPr lang="en-US" sz="3100" dirty="0" err="1"/>
              <a:t>plano</a:t>
            </a:r>
            <a:r>
              <a:rPr lang="en-US" sz="3100" dirty="0"/>
              <a:t> de </a:t>
            </a:r>
            <a:r>
              <a:rPr lang="en-US" sz="3100" dirty="0" err="1"/>
              <a:t>implementação</a:t>
            </a:r>
            <a:r>
              <a:rPr lang="en-US" sz="3100" dirty="0"/>
              <a:t>;</a:t>
            </a:r>
          </a:p>
          <a:p>
            <a:r>
              <a:rPr lang="pt-BR" sz="3100" dirty="0"/>
              <a:t>Gênero deveria transparecer tanto no desenho do projeto (PRODOC) e nos documentos associados a ele (marco lógico/ </a:t>
            </a:r>
            <a:r>
              <a:rPr lang="pt-BR" sz="3100" dirty="0" err="1"/>
              <a:t>TDRs</a:t>
            </a:r>
            <a:r>
              <a:rPr lang="pt-BR" sz="3100" dirty="0"/>
              <a:t>), quanto no seu arranjo organizacional e no sistema de M &amp; A. O sistema de M &amp; A não deve apenas garantir a coleta e análise de indicadores desagregados, mas também deve vislumbrar um equilíbrio entre indicadores quantitativos e qualitativos, uma vez que indicadores qualitativos tenham mais capacidade de captar as mudanças nas relações sociais a partir de meios de verificação que aferem alterações nas relações desiguais de poder nos diferentes âmbitos. 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4287019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6600"/>
                </a:solidFill>
              </a:rPr>
              <a:t>ALGUNS PRINCÍPIOS NORTEADORES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err="1"/>
              <a:t>Ter</a:t>
            </a:r>
            <a:r>
              <a:rPr lang="en-US" sz="2400" dirty="0"/>
              <a:t> </a:t>
            </a:r>
            <a:r>
              <a:rPr lang="en-US" sz="2400" dirty="0" err="1"/>
              <a:t>como</a:t>
            </a:r>
            <a:r>
              <a:rPr lang="en-US" sz="2400" dirty="0"/>
              <a:t> </a:t>
            </a:r>
            <a:r>
              <a:rPr lang="en-US" sz="2400" dirty="0" err="1"/>
              <a:t>referência</a:t>
            </a:r>
            <a:r>
              <a:rPr lang="en-US" sz="2400" dirty="0"/>
              <a:t> </a:t>
            </a:r>
            <a:r>
              <a:rPr lang="en-US" sz="2400" b="1" dirty="0"/>
              <a:t>um </a:t>
            </a:r>
            <a:r>
              <a:rPr lang="en-US" sz="2400" b="1" dirty="0" err="1"/>
              <a:t>marco</a:t>
            </a:r>
            <a:r>
              <a:rPr lang="en-US" sz="2400" b="1" dirty="0"/>
              <a:t> </a:t>
            </a:r>
            <a:r>
              <a:rPr lang="en-US" sz="2400" b="1" dirty="0" err="1"/>
              <a:t>conceitual</a:t>
            </a:r>
            <a:r>
              <a:rPr lang="en-US" sz="2400" b="1" dirty="0"/>
              <a:t>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err="1"/>
              <a:t>contempla</a:t>
            </a:r>
            <a:r>
              <a:rPr lang="en-US" sz="2400" dirty="0"/>
              <a:t> </a:t>
            </a:r>
            <a:r>
              <a:rPr lang="en-US" sz="2400" dirty="0" err="1"/>
              <a:t>diversas</a:t>
            </a:r>
            <a:r>
              <a:rPr lang="en-US" sz="2400" dirty="0"/>
              <a:t> </a:t>
            </a:r>
            <a:r>
              <a:rPr lang="en-US" sz="2400" dirty="0" err="1"/>
              <a:t>dimensões</a:t>
            </a:r>
            <a:r>
              <a:rPr lang="en-US" sz="2400" dirty="0"/>
              <a:t>: (</a:t>
            </a:r>
            <a:r>
              <a:rPr lang="en-US" sz="2400" dirty="0" err="1"/>
              <a:t>i</a:t>
            </a:r>
            <a:r>
              <a:rPr lang="en-US" sz="2400" dirty="0"/>
              <a:t>) </a:t>
            </a:r>
            <a:r>
              <a:rPr lang="en-US" sz="2400" dirty="0" err="1"/>
              <a:t>Acesso</a:t>
            </a:r>
            <a:r>
              <a:rPr lang="en-US" sz="2400" dirty="0"/>
              <a:t> e </a:t>
            </a:r>
            <a:r>
              <a:rPr lang="en-US" sz="2400" dirty="0" err="1"/>
              <a:t>controle</a:t>
            </a:r>
            <a:r>
              <a:rPr lang="en-US" sz="2400" dirty="0"/>
              <a:t> </a:t>
            </a:r>
            <a:r>
              <a:rPr lang="en-US" sz="2400" dirty="0" err="1"/>
              <a:t>sobre</a:t>
            </a:r>
            <a:r>
              <a:rPr lang="en-US" sz="2400" dirty="0"/>
              <a:t> </a:t>
            </a:r>
            <a:r>
              <a:rPr lang="en-US" sz="2400" dirty="0" err="1"/>
              <a:t>recursos</a:t>
            </a:r>
            <a:r>
              <a:rPr lang="en-US" sz="2400" dirty="0"/>
              <a:t> (</a:t>
            </a:r>
            <a:r>
              <a:rPr lang="en-US" sz="2400" dirty="0" err="1"/>
              <a:t>humanos</a:t>
            </a:r>
            <a:r>
              <a:rPr lang="en-US" sz="2400" dirty="0"/>
              <a:t>, </a:t>
            </a:r>
            <a:r>
              <a:rPr lang="en-US" sz="2400" dirty="0" err="1"/>
              <a:t>sociais</a:t>
            </a:r>
            <a:r>
              <a:rPr lang="en-US" sz="2400" dirty="0"/>
              <a:t>, </a:t>
            </a:r>
            <a:r>
              <a:rPr lang="en-US" sz="2400" dirty="0" err="1"/>
              <a:t>naturais</a:t>
            </a:r>
            <a:r>
              <a:rPr lang="en-US" sz="2400" dirty="0"/>
              <a:t> e </a:t>
            </a:r>
            <a:r>
              <a:rPr lang="en-US" sz="2400" dirty="0" err="1"/>
              <a:t>monetários</a:t>
            </a:r>
            <a:r>
              <a:rPr lang="en-US" sz="2400" dirty="0"/>
              <a:t>); (ii) </a:t>
            </a:r>
            <a:r>
              <a:rPr lang="en-US" sz="2400" dirty="0" err="1"/>
              <a:t>Acesso</a:t>
            </a:r>
            <a:r>
              <a:rPr lang="en-US" sz="2400" dirty="0"/>
              <a:t> e </a:t>
            </a:r>
            <a:r>
              <a:rPr lang="en-US" sz="2400" dirty="0" err="1"/>
              <a:t>controle</a:t>
            </a:r>
            <a:r>
              <a:rPr lang="en-US" sz="2400" dirty="0"/>
              <a:t> </a:t>
            </a:r>
            <a:r>
              <a:rPr lang="en-US" sz="2400" dirty="0" err="1"/>
              <a:t>sobre</a:t>
            </a:r>
            <a:r>
              <a:rPr lang="en-US" sz="2400" dirty="0"/>
              <a:t> </a:t>
            </a:r>
            <a:r>
              <a:rPr lang="en-US" sz="2400" dirty="0" err="1"/>
              <a:t>benefícios</a:t>
            </a:r>
            <a:r>
              <a:rPr lang="en-US" sz="2400" dirty="0"/>
              <a:t> (</a:t>
            </a:r>
            <a:r>
              <a:rPr lang="en-US" sz="2400" dirty="0" err="1"/>
              <a:t>monetários</a:t>
            </a:r>
            <a:r>
              <a:rPr lang="en-US" sz="2400" dirty="0"/>
              <a:t> e </a:t>
            </a:r>
            <a:r>
              <a:rPr lang="en-US" sz="2400" dirty="0" err="1"/>
              <a:t>não</a:t>
            </a:r>
            <a:r>
              <a:rPr lang="en-US" sz="2400" dirty="0"/>
              <a:t> </a:t>
            </a:r>
            <a:r>
              <a:rPr lang="en-US" sz="2400" dirty="0" err="1"/>
              <a:t>monetários</a:t>
            </a:r>
            <a:r>
              <a:rPr lang="en-US" sz="2400" dirty="0"/>
              <a:t>); (iii) </a:t>
            </a:r>
            <a:r>
              <a:rPr lang="en-US" sz="2400" dirty="0" err="1"/>
              <a:t>Tomada</a:t>
            </a:r>
            <a:r>
              <a:rPr lang="en-US" sz="2400" dirty="0"/>
              <a:t> de </a:t>
            </a:r>
            <a:r>
              <a:rPr lang="en-US" sz="2400" dirty="0" err="1"/>
              <a:t>decisão</a:t>
            </a:r>
            <a:r>
              <a:rPr lang="en-US" sz="2400" dirty="0"/>
              <a:t>; (iv) Cargo de </a:t>
            </a:r>
            <a:r>
              <a:rPr lang="en-US" sz="2400" dirty="0" err="1"/>
              <a:t>trabalho</a:t>
            </a:r>
            <a:r>
              <a:rPr lang="en-US" sz="2400" dirty="0"/>
              <a:t>/ </a:t>
            </a:r>
            <a:r>
              <a:rPr lang="en-US" sz="2400" dirty="0" err="1"/>
              <a:t>Divisão</a:t>
            </a:r>
            <a:r>
              <a:rPr lang="en-US" sz="2400" dirty="0"/>
              <a:t> de </a:t>
            </a:r>
            <a:r>
              <a:rPr lang="en-US" sz="2400" dirty="0" err="1"/>
              <a:t>tarefas</a:t>
            </a:r>
            <a:r>
              <a:rPr lang="en-US" sz="2400" dirty="0"/>
              <a:t>; (v) </a:t>
            </a:r>
            <a:r>
              <a:rPr lang="en-US" sz="2400" dirty="0" err="1"/>
              <a:t>Bem-estar</a:t>
            </a:r>
            <a:r>
              <a:rPr lang="en-US" sz="2400" dirty="0"/>
              <a:t> (</a:t>
            </a:r>
            <a:r>
              <a:rPr lang="en-US" sz="2400" dirty="0" err="1"/>
              <a:t>saúde</a:t>
            </a:r>
            <a:r>
              <a:rPr lang="en-US" sz="2400" dirty="0"/>
              <a:t>, </a:t>
            </a:r>
            <a:r>
              <a:rPr lang="en-US" sz="2400" dirty="0" err="1"/>
              <a:t>violência</a:t>
            </a:r>
            <a:r>
              <a:rPr lang="en-US" sz="2400" dirty="0"/>
              <a:t> de </a:t>
            </a:r>
            <a:r>
              <a:rPr lang="en-US" sz="2400" dirty="0" err="1"/>
              <a:t>gênero</a:t>
            </a:r>
            <a:r>
              <a:rPr lang="en-US" sz="2400" dirty="0"/>
              <a:t>, entre outros </a:t>
            </a:r>
            <a:r>
              <a:rPr lang="en-US" sz="2400" dirty="0" err="1"/>
              <a:t>fatores</a:t>
            </a:r>
            <a:r>
              <a:rPr lang="en-US" sz="2400" dirty="0"/>
              <a:t>). </a:t>
            </a:r>
          </a:p>
          <a:p>
            <a:r>
              <a:rPr lang="en-US" sz="2400" b="1" dirty="0">
                <a:solidFill>
                  <a:schemeClr val="accent5"/>
                </a:solidFill>
              </a:rPr>
              <a:t> LEMBRETE: De </a:t>
            </a:r>
            <a:r>
              <a:rPr lang="en-US" sz="2400" b="1" dirty="0" err="1">
                <a:solidFill>
                  <a:schemeClr val="accent5"/>
                </a:solidFill>
              </a:rPr>
              <a:t>modo</a:t>
            </a:r>
            <a:r>
              <a:rPr lang="en-US" sz="2400" b="1" dirty="0">
                <a:solidFill>
                  <a:schemeClr val="accent5"/>
                </a:solidFill>
              </a:rPr>
              <a:t> </a:t>
            </a:r>
            <a:r>
              <a:rPr lang="en-US" sz="2400" b="1" dirty="0" err="1">
                <a:solidFill>
                  <a:schemeClr val="accent5"/>
                </a:solidFill>
              </a:rPr>
              <a:t>geral</a:t>
            </a:r>
            <a:r>
              <a:rPr lang="en-US" sz="2400" b="1" dirty="0">
                <a:solidFill>
                  <a:schemeClr val="accent5"/>
                </a:solidFill>
              </a:rPr>
              <a:t>, </a:t>
            </a:r>
            <a:r>
              <a:rPr lang="pt-BR" sz="2400" b="1" dirty="0">
                <a:solidFill>
                  <a:schemeClr val="accent5"/>
                </a:solidFill>
              </a:rPr>
              <a:t>a falta de referencias concretas para trabalhar com esta temática dentro dos documentos base (PRODOC entre outros) dificulta a incorporação da perspectiva de gênero de forma mais sistemática dentro do conjunto dos projetos apoiados.</a:t>
            </a:r>
            <a:r>
              <a:rPr lang="en-US" sz="2400" b="1" dirty="0">
                <a:solidFill>
                  <a:schemeClr val="accent5"/>
                </a:solidFill>
                <a:effectLst/>
              </a:rPr>
              <a:t> </a:t>
            </a:r>
            <a:endParaRPr lang="en-US" sz="2400" b="1" dirty="0">
              <a:solidFill>
                <a:schemeClr val="accent5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302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800000"/>
                </a:solidFill>
              </a:rPr>
              <a:t>DIFERENTES PONTOS DE ENTRADA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charset="2"/>
              <a:buChar char="v"/>
            </a:pPr>
            <a:r>
              <a:rPr lang="en-US" sz="2000" dirty="0"/>
              <a:t>No </a:t>
            </a:r>
            <a:r>
              <a:rPr lang="pt-BR" sz="2000" dirty="0"/>
              <a:t>caso dos Projetos BRA/14/G32 </a:t>
            </a:r>
            <a:r>
              <a:rPr lang="pt-BR" sz="2000" b="1" dirty="0"/>
              <a:t>Projeto “Conservação e Uso Sustentável Efetivos de Ecossistemas </a:t>
            </a:r>
            <a:r>
              <a:rPr lang="pt-BR" sz="2000" b="1" dirty="0" err="1"/>
              <a:t>Manguezias</a:t>
            </a:r>
            <a:r>
              <a:rPr lang="pt-BR" sz="2000" b="1" dirty="0"/>
              <a:t> no Brasil)</a:t>
            </a:r>
            <a:r>
              <a:rPr lang="pt-BR" sz="2000" dirty="0"/>
              <a:t> e BRA/07/G32 (</a:t>
            </a:r>
            <a:r>
              <a:rPr lang="en-US" sz="2000" b="1" dirty="0" err="1"/>
              <a:t>Projeto</a:t>
            </a:r>
            <a:r>
              <a:rPr lang="en-US" sz="2000" b="1" dirty="0"/>
              <a:t> “</a:t>
            </a:r>
            <a:r>
              <a:rPr lang="en-US" sz="2000" b="1" dirty="0" err="1"/>
              <a:t>Manejo</a:t>
            </a:r>
            <a:r>
              <a:rPr lang="en-US" sz="2000" b="1" dirty="0"/>
              <a:t> do </a:t>
            </a:r>
            <a:r>
              <a:rPr lang="en-US" sz="2000" b="1" dirty="0" err="1"/>
              <a:t>Uso</a:t>
            </a:r>
            <a:r>
              <a:rPr lang="en-US" sz="2000" b="1" dirty="0"/>
              <a:t> </a:t>
            </a:r>
            <a:r>
              <a:rPr lang="en-US" sz="2000" b="1" dirty="0" err="1"/>
              <a:t>Sustentável</a:t>
            </a:r>
            <a:r>
              <a:rPr lang="en-US" sz="2000" b="1" dirty="0"/>
              <a:t> da Terra no </a:t>
            </a:r>
            <a:r>
              <a:rPr lang="en-US" sz="2000" b="1" dirty="0" err="1"/>
              <a:t>Semiárido</a:t>
            </a:r>
            <a:r>
              <a:rPr lang="en-US" sz="2000" b="1" dirty="0"/>
              <a:t> do  </a:t>
            </a:r>
            <a:r>
              <a:rPr lang="en-US" sz="2000" b="1" dirty="0" err="1"/>
              <a:t>Nordeste</a:t>
            </a:r>
            <a:r>
              <a:rPr lang="en-US" sz="2000" b="1" dirty="0"/>
              <a:t> </a:t>
            </a:r>
            <a:r>
              <a:rPr lang="en-US" sz="2000" b="1" dirty="0" err="1"/>
              <a:t>Brasileiro</a:t>
            </a:r>
            <a:r>
              <a:rPr lang="en-US" sz="2000" b="1" dirty="0"/>
              <a:t>”</a:t>
            </a:r>
            <a:r>
              <a:rPr lang="pt-BR" sz="2000" dirty="0"/>
              <a:t>, há uma inflexão na elaboração e controle social de </a:t>
            </a:r>
            <a:r>
              <a:rPr lang="pt-BR" sz="2000" b="1" dirty="0">
                <a:solidFill>
                  <a:srgbClr val="660066"/>
                </a:solidFill>
              </a:rPr>
              <a:t>“marcos regulatórios” </a:t>
            </a:r>
            <a:r>
              <a:rPr lang="pt-BR" sz="2000" dirty="0"/>
              <a:t>e </a:t>
            </a:r>
            <a:r>
              <a:rPr lang="pt-BR" sz="2000" b="1" dirty="0">
                <a:solidFill>
                  <a:srgbClr val="660066"/>
                </a:solidFill>
              </a:rPr>
              <a:t>“leis</a:t>
            </a:r>
            <a:r>
              <a:rPr lang="pt-BR" sz="2000" dirty="0"/>
              <a:t>” marcados por enfoques ambientais, de modo que o esforço para incorporar a perspectiva de gênero se torne inteligível no cerne das negociações para </a:t>
            </a:r>
            <a:r>
              <a:rPr lang="pt-BR" sz="2000" b="1" dirty="0">
                <a:solidFill>
                  <a:srgbClr val="660066"/>
                </a:solidFill>
              </a:rPr>
              <a:t>a construção e revisão de planos e políticas que promovem ações sustentáveis, </a:t>
            </a:r>
            <a:r>
              <a:rPr lang="pt-BR" sz="2000" dirty="0"/>
              <a:t>como o “Plano Nacional para a Conservação dos Manguezais” (BRA/07/G32 ) e a “Política Estatal para Combate à Desertificação” (BRA/14/G32).  </a:t>
            </a:r>
          </a:p>
          <a:p>
            <a:pPr>
              <a:buFont typeface="Wingdings" charset="2"/>
              <a:buChar char="v"/>
            </a:pPr>
            <a:r>
              <a:rPr lang="pt-BR" sz="2000" dirty="0"/>
              <a:t>No caso do </a:t>
            </a:r>
            <a:r>
              <a:rPr lang="pt-BR" sz="2000" b="1" dirty="0"/>
              <a:t>PPP-ECOS e Projeto Bem Diverso:</a:t>
            </a:r>
            <a:r>
              <a:rPr lang="pt-BR" sz="2000" dirty="0"/>
              <a:t> tendem a sublinhar fortemente o desenvolvimento de </a:t>
            </a:r>
            <a:r>
              <a:rPr lang="pt-BR" sz="2000" b="1" dirty="0">
                <a:solidFill>
                  <a:srgbClr val="660066"/>
                </a:solidFill>
              </a:rPr>
              <a:t>“boas práticas” no contexto de comunidades, </a:t>
            </a:r>
            <a:r>
              <a:rPr lang="pt-BR" sz="2000" dirty="0"/>
              <a:t>muitas das quais são caracterizadas como tradicionais. A experimentação de </a:t>
            </a:r>
            <a:r>
              <a:rPr lang="pt-BR" sz="2000" b="1" dirty="0">
                <a:solidFill>
                  <a:srgbClr val="660066"/>
                </a:solidFill>
              </a:rPr>
              <a:t>tecnologias sociais </a:t>
            </a:r>
            <a:r>
              <a:rPr lang="pt-BR" sz="2000" dirty="0"/>
              <a:t>é bastante acentuada dentro dos planos de ação nas diferentes regiões. Algumas temáticas chaves aguçam o </a:t>
            </a:r>
            <a:r>
              <a:rPr lang="pt-BR" sz="2000" dirty="0" err="1"/>
              <a:t>empoderamento</a:t>
            </a:r>
            <a:r>
              <a:rPr lang="pt-BR" sz="2000" dirty="0"/>
              <a:t> das mulheres no </a:t>
            </a:r>
            <a:r>
              <a:rPr lang="pt-BR" sz="2000" dirty="0" err="1"/>
              <a:t>portofolio</a:t>
            </a:r>
            <a:r>
              <a:rPr lang="pt-BR" sz="2000" dirty="0"/>
              <a:t> do PPP-ECOS, como agroecologia, artesanato, plantas </a:t>
            </a:r>
            <a:r>
              <a:rPr lang="pt-BR" sz="2000" dirty="0" err="1"/>
              <a:t>medicionais</a:t>
            </a:r>
            <a:r>
              <a:rPr lang="pt-BR" sz="2000" dirty="0"/>
              <a:t>, feiras livres e agroindústrias de processamento de produtos de </a:t>
            </a:r>
            <a:r>
              <a:rPr lang="pt-BR" sz="2000" dirty="0" err="1"/>
              <a:t>agroextrativismo</a:t>
            </a:r>
            <a:r>
              <a:rPr lang="pt-BR" sz="2000" dirty="0"/>
              <a:t>.</a:t>
            </a:r>
            <a:endParaRPr lang="en-US" sz="2000" dirty="0"/>
          </a:p>
          <a:p>
            <a:pPr>
              <a:buFont typeface="Wingdings" charset="2"/>
              <a:buChar char="v"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317161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3366FF"/>
                </a:solidFill>
              </a:rPr>
              <a:t>CONCLUSÕES: ANÁLISE DOS PROJETOS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8229600" cy="4525963"/>
          </a:xfrm>
        </p:spPr>
        <p:txBody>
          <a:bodyPr>
            <a:noAutofit/>
          </a:bodyPr>
          <a:lstStyle/>
          <a:p>
            <a:r>
              <a:rPr lang="es-ES" sz="1800" dirty="0" err="1"/>
              <a:t>Não</a:t>
            </a:r>
            <a:r>
              <a:rPr lang="es-ES" sz="1800" dirty="0"/>
              <a:t> se constata a existencia de </a:t>
            </a:r>
            <a:r>
              <a:rPr lang="es-ES" sz="1800" dirty="0" err="1"/>
              <a:t>um</a:t>
            </a:r>
            <a:r>
              <a:rPr lang="es-ES" sz="1800" dirty="0"/>
              <a:t> </a:t>
            </a:r>
            <a:r>
              <a:rPr lang="es-ES" sz="1800" i="1" dirty="0"/>
              <a:t>Plano de </a:t>
            </a:r>
            <a:r>
              <a:rPr lang="es-ES" sz="1800" i="1" dirty="0" err="1"/>
              <a:t>Ação</a:t>
            </a:r>
            <a:r>
              <a:rPr lang="es-ES" sz="1800" i="1" dirty="0"/>
              <a:t> </a:t>
            </a:r>
            <a:r>
              <a:rPr lang="es-ES" sz="1800" i="1" dirty="0" err="1"/>
              <a:t>em</a:t>
            </a:r>
            <a:r>
              <a:rPr lang="es-ES" sz="1800" i="1" dirty="0"/>
              <a:t> </a:t>
            </a:r>
            <a:r>
              <a:rPr lang="es-ES" sz="1800" i="1" dirty="0" err="1"/>
              <a:t>Gênero</a:t>
            </a:r>
            <a:r>
              <a:rPr lang="es-ES" sz="1800" dirty="0"/>
              <a:t> </a:t>
            </a:r>
            <a:r>
              <a:rPr lang="es-ES" sz="1800" dirty="0" err="1"/>
              <a:t>ou</a:t>
            </a:r>
            <a:r>
              <a:rPr lang="es-ES" sz="1800" dirty="0"/>
              <a:t> algo equivalente nos </a:t>
            </a:r>
            <a:r>
              <a:rPr lang="es-ES" sz="1800" dirty="0" err="1"/>
              <a:t>desenhos</a:t>
            </a:r>
            <a:r>
              <a:rPr lang="es-ES" sz="1800" dirty="0"/>
              <a:t> (</a:t>
            </a:r>
            <a:r>
              <a:rPr lang="es-ES" sz="1800" dirty="0" err="1"/>
              <a:t>PRODOCs</a:t>
            </a:r>
            <a:r>
              <a:rPr lang="es-ES" sz="1800" dirty="0"/>
              <a:t>) </a:t>
            </a:r>
            <a:r>
              <a:rPr lang="es-ES" sz="1800" dirty="0" err="1"/>
              <a:t>ou</a:t>
            </a:r>
            <a:r>
              <a:rPr lang="es-ES" sz="1800" dirty="0"/>
              <a:t> nos documentos asociados a eles (</a:t>
            </a:r>
            <a:r>
              <a:rPr lang="es-ES" sz="1800" dirty="0" err="1"/>
              <a:t>Quadros</a:t>
            </a:r>
            <a:r>
              <a:rPr lang="es-ES" sz="1800" dirty="0"/>
              <a:t> do “Marco Lógico”). </a:t>
            </a:r>
            <a:r>
              <a:rPr lang="es-ES" sz="1800" dirty="0" err="1"/>
              <a:t>Embora</a:t>
            </a:r>
            <a:r>
              <a:rPr lang="es-ES" sz="1800" dirty="0"/>
              <a:t> </a:t>
            </a:r>
            <a:r>
              <a:rPr lang="es-ES" sz="1800" dirty="0" err="1"/>
              <a:t>em</a:t>
            </a:r>
            <a:r>
              <a:rPr lang="es-ES" sz="1800" dirty="0"/>
              <a:t> </a:t>
            </a:r>
            <a:r>
              <a:rPr lang="es-ES" sz="1800" dirty="0" err="1"/>
              <a:t>muitos</a:t>
            </a:r>
            <a:r>
              <a:rPr lang="es-ES" sz="1800" dirty="0"/>
              <a:t> casos, os “</a:t>
            </a:r>
            <a:r>
              <a:rPr lang="es-ES" sz="1800" dirty="0" err="1"/>
              <a:t>desenhos</a:t>
            </a:r>
            <a:r>
              <a:rPr lang="es-ES" sz="1800" dirty="0"/>
              <a:t>” dos respectivos </a:t>
            </a:r>
            <a:r>
              <a:rPr lang="es-ES" sz="1800" dirty="0" err="1"/>
              <a:t>projetos</a:t>
            </a:r>
            <a:r>
              <a:rPr lang="es-ES" sz="1800" dirty="0"/>
              <a:t> </a:t>
            </a:r>
            <a:r>
              <a:rPr lang="es-ES" sz="1800" dirty="0" err="1"/>
              <a:t>enfatizem</a:t>
            </a:r>
            <a:r>
              <a:rPr lang="es-ES" sz="1800" dirty="0"/>
              <a:t> a </a:t>
            </a:r>
            <a:r>
              <a:rPr lang="es-ES" sz="1800" dirty="0" err="1"/>
              <a:t>importância</a:t>
            </a:r>
            <a:r>
              <a:rPr lang="es-ES" sz="1800" dirty="0"/>
              <a:t> da “</a:t>
            </a:r>
            <a:r>
              <a:rPr lang="es-ES" sz="1800" dirty="0" err="1"/>
              <a:t>inclusão</a:t>
            </a:r>
            <a:r>
              <a:rPr lang="es-ES" sz="1800" dirty="0"/>
              <a:t>” das </a:t>
            </a:r>
            <a:r>
              <a:rPr lang="es-ES" sz="1800" dirty="0" err="1"/>
              <a:t>mulheres</a:t>
            </a:r>
            <a:r>
              <a:rPr lang="es-ES" sz="1800" dirty="0"/>
              <a:t> </a:t>
            </a:r>
            <a:r>
              <a:rPr lang="es-ES" sz="1800" dirty="0" err="1"/>
              <a:t>nas</a:t>
            </a:r>
            <a:r>
              <a:rPr lang="es-ES" sz="1800" dirty="0"/>
              <a:t> </a:t>
            </a:r>
            <a:r>
              <a:rPr lang="es-ES" sz="1800" dirty="0" err="1"/>
              <a:t>suas</a:t>
            </a:r>
            <a:r>
              <a:rPr lang="es-ES" sz="1800" dirty="0"/>
              <a:t> </a:t>
            </a:r>
            <a:r>
              <a:rPr lang="es-ES" sz="1800" dirty="0" err="1"/>
              <a:t>ações</a:t>
            </a:r>
            <a:r>
              <a:rPr lang="es-ES" sz="1800" dirty="0"/>
              <a:t>, </a:t>
            </a:r>
            <a:r>
              <a:rPr lang="es-ES" sz="1800" dirty="0" err="1"/>
              <a:t>não</a:t>
            </a:r>
            <a:r>
              <a:rPr lang="es-ES" sz="1800" dirty="0"/>
              <a:t> </a:t>
            </a:r>
            <a:r>
              <a:rPr lang="es-ES" sz="1800" dirty="0" err="1"/>
              <a:t>transparece</a:t>
            </a:r>
            <a:r>
              <a:rPr lang="es-ES" sz="1800" dirty="0"/>
              <a:t> </a:t>
            </a:r>
            <a:r>
              <a:rPr lang="es-ES" sz="1800" dirty="0" err="1"/>
              <a:t>nenhuma</a:t>
            </a:r>
            <a:r>
              <a:rPr lang="es-ES" sz="1800" dirty="0"/>
              <a:t> </a:t>
            </a:r>
            <a:r>
              <a:rPr lang="es-ES" sz="1800" dirty="0" err="1"/>
              <a:t>estratégia</a:t>
            </a:r>
            <a:r>
              <a:rPr lang="es-ES" sz="1800" dirty="0"/>
              <a:t> para superar as desigualdades de </a:t>
            </a:r>
            <a:r>
              <a:rPr lang="es-ES" sz="1800" dirty="0" err="1"/>
              <a:t>gênero</a:t>
            </a:r>
            <a:r>
              <a:rPr lang="es-ES" sz="1800" dirty="0"/>
              <a:t> por </a:t>
            </a:r>
            <a:r>
              <a:rPr lang="es-ES" sz="1800" dirty="0" err="1"/>
              <a:t>meio</a:t>
            </a:r>
            <a:r>
              <a:rPr lang="es-ES" sz="1800" dirty="0"/>
              <a:t> da </a:t>
            </a:r>
            <a:r>
              <a:rPr lang="es-ES" sz="1800" dirty="0" err="1"/>
              <a:t>identificação</a:t>
            </a:r>
            <a:r>
              <a:rPr lang="es-ES" sz="1800" dirty="0"/>
              <a:t>, </a:t>
            </a:r>
            <a:r>
              <a:rPr lang="es-ES" sz="1800" dirty="0" err="1"/>
              <a:t>construção</a:t>
            </a:r>
            <a:r>
              <a:rPr lang="es-ES" sz="1800" dirty="0"/>
              <a:t>, </a:t>
            </a:r>
            <a:r>
              <a:rPr lang="es-ES" sz="1800" dirty="0" err="1"/>
              <a:t>monitoramento</a:t>
            </a:r>
            <a:r>
              <a:rPr lang="es-ES" sz="1800" dirty="0"/>
              <a:t>, </a:t>
            </a:r>
            <a:r>
              <a:rPr lang="es-ES" sz="1800" dirty="0" err="1"/>
              <a:t>avaliação</a:t>
            </a:r>
            <a:r>
              <a:rPr lang="es-ES" sz="1800" dirty="0"/>
              <a:t> e </a:t>
            </a:r>
            <a:r>
              <a:rPr lang="es-ES" sz="1800" dirty="0" err="1"/>
              <a:t>sistematização</a:t>
            </a:r>
            <a:r>
              <a:rPr lang="es-ES" sz="1800" dirty="0"/>
              <a:t> de </a:t>
            </a:r>
            <a:r>
              <a:rPr lang="es-ES" sz="1800" dirty="0" err="1"/>
              <a:t>atividades</a:t>
            </a:r>
            <a:r>
              <a:rPr lang="es-ES" sz="1800" dirty="0"/>
              <a:t> implementadas pela(s) </a:t>
            </a:r>
            <a:r>
              <a:rPr lang="es-ES" sz="1800" dirty="0" err="1"/>
              <a:t>entidade</a:t>
            </a:r>
            <a:r>
              <a:rPr lang="es-ES" sz="1800" dirty="0"/>
              <a:t>(s) </a:t>
            </a:r>
            <a:r>
              <a:rPr lang="es-ES" sz="1800" dirty="0" err="1"/>
              <a:t>executora</a:t>
            </a:r>
            <a:r>
              <a:rPr lang="es-ES" sz="1800" dirty="0"/>
              <a:t>(s).</a:t>
            </a:r>
            <a:r>
              <a:rPr lang="en-US" sz="1800" dirty="0">
                <a:effectLst/>
              </a:rPr>
              <a:t> </a:t>
            </a:r>
          </a:p>
          <a:p>
            <a:r>
              <a:rPr lang="es-ES" sz="1800" dirty="0"/>
              <a:t>No </a:t>
            </a:r>
            <a:r>
              <a:rPr lang="es-ES" sz="1800" dirty="0" err="1"/>
              <a:t>entanto</a:t>
            </a:r>
            <a:r>
              <a:rPr lang="es-ES" sz="1800" dirty="0"/>
              <a:t>, </a:t>
            </a:r>
            <a:r>
              <a:rPr lang="es-ES" sz="1800" dirty="0" err="1"/>
              <a:t>em</a:t>
            </a:r>
            <a:r>
              <a:rPr lang="es-ES" sz="1800" dirty="0"/>
              <a:t> </a:t>
            </a:r>
            <a:r>
              <a:rPr lang="es-ES" sz="1800" dirty="0" err="1"/>
              <a:t>muitos</a:t>
            </a:r>
            <a:r>
              <a:rPr lang="es-ES" sz="1800" dirty="0"/>
              <a:t> dos </a:t>
            </a:r>
            <a:r>
              <a:rPr lang="es-ES" sz="1800" dirty="0" err="1"/>
              <a:t>projetos</a:t>
            </a:r>
            <a:r>
              <a:rPr lang="es-ES" sz="1800" dirty="0"/>
              <a:t> </a:t>
            </a:r>
            <a:r>
              <a:rPr lang="es-ES" sz="1800" dirty="0" err="1"/>
              <a:t>analisados</a:t>
            </a:r>
            <a:r>
              <a:rPr lang="es-ES" sz="1800" dirty="0"/>
              <a:t>, a partir da </a:t>
            </a:r>
            <a:r>
              <a:rPr lang="es-ES" sz="1800" dirty="0" err="1"/>
              <a:t>operacionalização</a:t>
            </a:r>
            <a:r>
              <a:rPr lang="es-ES" sz="1800" dirty="0"/>
              <a:t> das </a:t>
            </a:r>
            <a:r>
              <a:rPr lang="es-ES" sz="1800" dirty="0" err="1"/>
              <a:t>ações</a:t>
            </a:r>
            <a:r>
              <a:rPr lang="es-ES" sz="1800" dirty="0"/>
              <a:t>, percebe-se </a:t>
            </a:r>
            <a:r>
              <a:rPr lang="es-ES" sz="1800" dirty="0" err="1"/>
              <a:t>alguns</a:t>
            </a:r>
            <a:r>
              <a:rPr lang="es-ES" sz="1800" dirty="0"/>
              <a:t> indicios de </a:t>
            </a:r>
            <a:r>
              <a:rPr lang="es-ES" sz="1800" dirty="0" err="1"/>
              <a:t>trabalhos</a:t>
            </a:r>
            <a:r>
              <a:rPr lang="es-ES" sz="1800" dirty="0"/>
              <a:t> incipientes que </a:t>
            </a:r>
            <a:r>
              <a:rPr lang="es-ES" sz="1800" dirty="0" err="1"/>
              <a:t>estimulam</a:t>
            </a:r>
            <a:r>
              <a:rPr lang="es-ES" sz="1800" dirty="0"/>
              <a:t> a </a:t>
            </a:r>
            <a:r>
              <a:rPr lang="es-ES" sz="1800" dirty="0" err="1"/>
              <a:t>participação</a:t>
            </a:r>
            <a:r>
              <a:rPr lang="es-ES" sz="1800" dirty="0"/>
              <a:t> </a:t>
            </a:r>
            <a:r>
              <a:rPr lang="es-ES" sz="1800" dirty="0" err="1"/>
              <a:t>feminina</a:t>
            </a:r>
            <a:r>
              <a:rPr lang="es-ES" sz="1800" dirty="0"/>
              <a:t>, como “intercambios de </a:t>
            </a:r>
            <a:r>
              <a:rPr lang="es-ES" sz="1800" dirty="0" err="1"/>
              <a:t>experiências</a:t>
            </a:r>
            <a:r>
              <a:rPr lang="es-ES" sz="1800" dirty="0"/>
              <a:t>” entre grupos protagonizados por </a:t>
            </a:r>
            <a:r>
              <a:rPr lang="es-ES" sz="1800" dirty="0" err="1"/>
              <a:t>mulheres</a:t>
            </a:r>
            <a:r>
              <a:rPr lang="es-ES" sz="1800" dirty="0"/>
              <a:t>; </a:t>
            </a:r>
            <a:r>
              <a:rPr lang="es-ES" sz="1800" dirty="0" err="1"/>
              <a:t>discussões</a:t>
            </a:r>
            <a:r>
              <a:rPr lang="es-ES" sz="1800" dirty="0"/>
              <a:t> e </a:t>
            </a:r>
            <a:r>
              <a:rPr lang="es-ES" sz="1800" dirty="0" err="1"/>
              <a:t>experimentações</a:t>
            </a:r>
            <a:r>
              <a:rPr lang="es-ES" sz="1800" dirty="0"/>
              <a:t> de </a:t>
            </a:r>
            <a:r>
              <a:rPr lang="es-ES" sz="1800" dirty="0" err="1"/>
              <a:t>inovações</a:t>
            </a:r>
            <a:r>
              <a:rPr lang="es-ES" sz="1800" dirty="0"/>
              <a:t> tecnológicas que </a:t>
            </a:r>
            <a:r>
              <a:rPr lang="es-ES" sz="1800" dirty="0" err="1"/>
              <a:t>afetam</a:t>
            </a:r>
            <a:r>
              <a:rPr lang="es-ES" sz="1800" dirty="0"/>
              <a:t> </a:t>
            </a:r>
            <a:r>
              <a:rPr lang="es-ES" sz="1800" dirty="0" err="1"/>
              <a:t>diretmente</a:t>
            </a:r>
            <a:r>
              <a:rPr lang="es-ES" sz="1800" dirty="0"/>
              <a:t> a carga de </a:t>
            </a:r>
            <a:r>
              <a:rPr lang="es-ES" sz="1800" dirty="0" err="1"/>
              <a:t>trabalho</a:t>
            </a:r>
            <a:r>
              <a:rPr lang="es-ES" sz="1800" dirty="0"/>
              <a:t> das </a:t>
            </a:r>
            <a:r>
              <a:rPr lang="es-ES" sz="1800" dirty="0" err="1"/>
              <a:t>mulheres</a:t>
            </a:r>
            <a:r>
              <a:rPr lang="es-ES" sz="1800" dirty="0"/>
              <a:t> e </a:t>
            </a:r>
            <a:r>
              <a:rPr lang="es-ES" sz="1800" dirty="0" err="1"/>
              <a:t>sua</a:t>
            </a:r>
            <a:r>
              <a:rPr lang="es-ES" sz="1800" dirty="0"/>
              <a:t> </a:t>
            </a:r>
            <a:r>
              <a:rPr lang="es-ES" sz="1800" dirty="0" err="1"/>
              <a:t>relação</a:t>
            </a:r>
            <a:r>
              <a:rPr lang="es-ES" sz="1800" dirty="0"/>
              <a:t> </a:t>
            </a:r>
            <a:r>
              <a:rPr lang="es-ES" sz="1800" dirty="0" err="1"/>
              <a:t>com</a:t>
            </a:r>
            <a:r>
              <a:rPr lang="es-ES" sz="1800" dirty="0"/>
              <a:t> </a:t>
            </a:r>
            <a:r>
              <a:rPr lang="es-ES" sz="1800" dirty="0" err="1"/>
              <a:t>seu</a:t>
            </a:r>
            <a:r>
              <a:rPr lang="es-ES" sz="1800" dirty="0"/>
              <a:t> entorno; e o </a:t>
            </a:r>
            <a:r>
              <a:rPr lang="es-ES" sz="1800" dirty="0" err="1"/>
              <a:t>desenvolvimento</a:t>
            </a:r>
            <a:r>
              <a:rPr lang="es-ES" sz="1800" dirty="0"/>
              <a:t> de </a:t>
            </a:r>
            <a:r>
              <a:rPr lang="es-ES" sz="1800" dirty="0" err="1"/>
              <a:t>abordagens</a:t>
            </a:r>
            <a:r>
              <a:rPr lang="es-ES" sz="1800" dirty="0"/>
              <a:t> metodológicas, como o DRP, que </a:t>
            </a:r>
            <a:r>
              <a:rPr lang="es-ES" sz="1800" dirty="0" err="1"/>
              <a:t>incorporam</a:t>
            </a:r>
            <a:r>
              <a:rPr lang="es-ES" sz="1800" dirty="0"/>
              <a:t> </a:t>
            </a:r>
            <a:r>
              <a:rPr lang="es-ES" sz="1800" dirty="0" err="1"/>
              <a:t>um</a:t>
            </a:r>
            <a:r>
              <a:rPr lang="es-ES" sz="1800" dirty="0"/>
              <a:t> enfoque de </a:t>
            </a:r>
            <a:r>
              <a:rPr lang="es-ES" sz="1800" dirty="0" err="1"/>
              <a:t>gênero</a:t>
            </a:r>
            <a:r>
              <a:rPr lang="es-ES" sz="1800" dirty="0"/>
              <a:t>, </a:t>
            </a:r>
            <a:r>
              <a:rPr lang="es-ES" sz="1800" dirty="0" err="1"/>
              <a:t>mesmo</a:t>
            </a:r>
            <a:r>
              <a:rPr lang="es-ES" sz="1800" dirty="0"/>
              <a:t> de forma tímida, o que permite discernir as </a:t>
            </a:r>
            <a:r>
              <a:rPr lang="es-ES" sz="1800" dirty="0" err="1"/>
              <a:t>diferenças</a:t>
            </a:r>
            <a:r>
              <a:rPr lang="es-ES" sz="1800" dirty="0"/>
              <a:t> nos papéis </a:t>
            </a:r>
            <a:r>
              <a:rPr lang="es-ES" sz="1800" dirty="0" err="1"/>
              <a:t>desempenhados</a:t>
            </a:r>
            <a:r>
              <a:rPr lang="es-ES" sz="1800" dirty="0"/>
              <a:t> por </a:t>
            </a:r>
            <a:r>
              <a:rPr lang="es-ES" sz="1800" dirty="0" err="1"/>
              <a:t>homens</a:t>
            </a:r>
            <a:r>
              <a:rPr lang="es-ES" sz="1800" dirty="0"/>
              <a:t> e </a:t>
            </a:r>
            <a:r>
              <a:rPr lang="es-ES" sz="1800" dirty="0" err="1"/>
              <a:t>mulheres</a:t>
            </a:r>
            <a:r>
              <a:rPr lang="es-ES" sz="1800" dirty="0"/>
              <a:t> no campo das </a:t>
            </a:r>
            <a:r>
              <a:rPr lang="es-ES" sz="1800" dirty="0" err="1"/>
              <a:t>atividades</a:t>
            </a:r>
            <a:r>
              <a:rPr lang="es-ES" sz="1800" dirty="0"/>
              <a:t> </a:t>
            </a:r>
            <a:r>
              <a:rPr lang="es-ES" sz="1800" dirty="0" err="1"/>
              <a:t>agroextrativistas</a:t>
            </a:r>
            <a:r>
              <a:rPr lang="es-ES" sz="1800" dirty="0"/>
              <a:t>.</a:t>
            </a:r>
            <a:r>
              <a:rPr lang="en-US" sz="1800" dirty="0">
                <a:effectLst/>
              </a:rPr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29598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chemeClr val="accent3"/>
                </a:solidFill>
              </a:rPr>
              <a:t>FORTALEZAS DOS PROJETOS: “PORTAS DE ENTRADA” PARA A PERSPECTIVA DE GÊNERO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1. </a:t>
            </a:r>
            <a:r>
              <a:rPr lang="en-US" sz="2400" u="sng" dirty="0" err="1"/>
              <a:t>Estrutura</a:t>
            </a:r>
            <a:r>
              <a:rPr lang="en-US" sz="2400" u="sng" dirty="0"/>
              <a:t> do </a:t>
            </a:r>
            <a:r>
              <a:rPr lang="en-US" sz="2400" u="sng" dirty="0" err="1"/>
              <a:t>Projeto</a:t>
            </a:r>
            <a:r>
              <a:rPr lang="en-US" sz="2400" u="sng" dirty="0"/>
              <a:t> </a:t>
            </a:r>
            <a:r>
              <a:rPr lang="en-US" sz="2400" u="sng" dirty="0" err="1"/>
              <a:t>favorece</a:t>
            </a:r>
            <a:r>
              <a:rPr lang="en-US" sz="2400" u="sng" dirty="0"/>
              <a:t> a </a:t>
            </a:r>
            <a:r>
              <a:rPr lang="en-US" sz="2400" u="sng" dirty="0" err="1"/>
              <a:t>inclusão</a:t>
            </a:r>
            <a:r>
              <a:rPr lang="en-US" sz="2400" u="sng" dirty="0"/>
              <a:t> social</a:t>
            </a:r>
          </a:p>
          <a:p>
            <a:pPr>
              <a:buFont typeface="Wingdings" charset="2"/>
              <a:buChar char="§"/>
            </a:pPr>
            <a:r>
              <a:rPr lang="en-US" sz="2400" b="1" dirty="0">
                <a:solidFill>
                  <a:srgbClr val="0000FF"/>
                </a:solidFill>
              </a:rPr>
              <a:t>	</a:t>
            </a:r>
            <a:r>
              <a:rPr lang="en-US" sz="2000" b="1" dirty="0">
                <a:solidFill>
                  <a:srgbClr val="0000FF"/>
                </a:solidFill>
              </a:rPr>
              <a:t>Ex: “PPP ECOS”: </a:t>
            </a:r>
            <a:r>
              <a:rPr lang="en-US" sz="2000" dirty="0"/>
              <a:t>A </a:t>
            </a:r>
            <a:r>
              <a:rPr lang="en-US" sz="2000" dirty="0" err="1"/>
              <a:t>relação</a:t>
            </a:r>
            <a:r>
              <a:rPr lang="en-US" sz="2000" dirty="0"/>
              <a:t> horizontal </a:t>
            </a:r>
            <a:r>
              <a:rPr lang="en-US" sz="2000" dirty="0" err="1"/>
              <a:t>que</a:t>
            </a:r>
            <a:r>
              <a:rPr lang="en-US" sz="2000" dirty="0"/>
              <a:t> </a:t>
            </a:r>
            <a:r>
              <a:rPr lang="en-US" sz="2000" i="1" dirty="0"/>
              <a:t>o </a:t>
            </a:r>
            <a:r>
              <a:rPr lang="en-US" sz="2000" i="1" dirty="0" err="1"/>
              <a:t>Instituto</a:t>
            </a:r>
            <a:r>
              <a:rPr lang="en-US" sz="2000" i="1" dirty="0"/>
              <a:t> </a:t>
            </a:r>
            <a:r>
              <a:rPr lang="en-US" sz="2000" i="1" dirty="0" err="1"/>
              <a:t>Sociedade</a:t>
            </a:r>
            <a:r>
              <a:rPr lang="en-US" sz="2000" i="1" dirty="0"/>
              <a:t> </a:t>
            </a:r>
            <a:r>
              <a:rPr lang="en-US" sz="2000" i="1" dirty="0" err="1"/>
              <a:t>População</a:t>
            </a:r>
            <a:r>
              <a:rPr lang="en-US" sz="2000" i="1" dirty="0"/>
              <a:t> e </a:t>
            </a:r>
            <a:r>
              <a:rPr lang="en-US" sz="2000" i="1" dirty="0" err="1"/>
              <a:t>Natureza</a:t>
            </a:r>
            <a:r>
              <a:rPr lang="en-US" sz="2000" i="1" dirty="0"/>
              <a:t> (ISPN),</a:t>
            </a:r>
            <a:r>
              <a:rPr lang="en-US" sz="2000" dirty="0"/>
              <a:t> a </a:t>
            </a:r>
            <a:r>
              <a:rPr lang="en-US" sz="2000" dirty="0" err="1"/>
              <a:t>organização</a:t>
            </a:r>
            <a:r>
              <a:rPr lang="en-US" sz="2000" dirty="0"/>
              <a:t> </a:t>
            </a:r>
            <a:r>
              <a:rPr lang="en-US" sz="2000" dirty="0" err="1"/>
              <a:t>responsável</a:t>
            </a:r>
            <a:r>
              <a:rPr lang="en-US" sz="2000" dirty="0"/>
              <a:t> </a:t>
            </a:r>
            <a:r>
              <a:rPr lang="en-US" sz="2000" dirty="0" err="1"/>
              <a:t>pela</a:t>
            </a:r>
            <a:r>
              <a:rPr lang="en-US" sz="2000" dirty="0"/>
              <a:t> </a:t>
            </a:r>
            <a:r>
              <a:rPr lang="en-US" sz="2000" dirty="0" err="1"/>
              <a:t>coordenação</a:t>
            </a:r>
            <a:r>
              <a:rPr lang="en-US" sz="2000" dirty="0"/>
              <a:t> </a:t>
            </a:r>
            <a:r>
              <a:rPr lang="en-US" sz="2000" dirty="0" err="1"/>
              <a:t>técnico-administrativa</a:t>
            </a:r>
            <a:r>
              <a:rPr lang="en-US" sz="2000" dirty="0"/>
              <a:t> do PPP-</a:t>
            </a:r>
            <a:r>
              <a:rPr lang="en-US" sz="2000" dirty="0" err="1"/>
              <a:t>Ecos</a:t>
            </a:r>
            <a:r>
              <a:rPr lang="en-US" sz="2000" dirty="0"/>
              <a:t>, </a:t>
            </a:r>
            <a:r>
              <a:rPr lang="en-US" sz="2000" dirty="0" err="1"/>
              <a:t>estabelece</a:t>
            </a:r>
            <a:r>
              <a:rPr lang="en-US" sz="2000" dirty="0"/>
              <a:t> com </a:t>
            </a:r>
            <a:r>
              <a:rPr lang="en-US" sz="2000" dirty="0" err="1"/>
              <a:t>os</a:t>
            </a:r>
            <a:r>
              <a:rPr lang="en-US" sz="2000" dirty="0"/>
              <a:t> </a:t>
            </a:r>
            <a:r>
              <a:rPr lang="en-US" sz="2000" dirty="0" err="1"/>
              <a:t>pequenos</a:t>
            </a:r>
            <a:r>
              <a:rPr lang="en-US" sz="2000" dirty="0"/>
              <a:t> </a:t>
            </a:r>
            <a:r>
              <a:rPr lang="en-US" sz="2000" dirty="0" err="1"/>
              <a:t>projetos</a:t>
            </a:r>
            <a:r>
              <a:rPr lang="en-US" sz="2000" dirty="0"/>
              <a:t> </a:t>
            </a:r>
            <a:r>
              <a:rPr lang="en-US" sz="2000" dirty="0" err="1"/>
              <a:t>que</a:t>
            </a:r>
            <a:r>
              <a:rPr lang="en-US" sz="2000" dirty="0"/>
              <a:t> </a:t>
            </a:r>
            <a:r>
              <a:rPr lang="en-US" sz="2000" dirty="0" err="1"/>
              <a:t>são</a:t>
            </a:r>
            <a:r>
              <a:rPr lang="en-US" sz="2000" dirty="0"/>
              <a:t> </a:t>
            </a:r>
            <a:r>
              <a:rPr lang="en-US" sz="2000" dirty="0" err="1"/>
              <a:t>apoiados</a:t>
            </a:r>
            <a:r>
              <a:rPr lang="en-US" sz="2000" dirty="0"/>
              <a:t>, a </a:t>
            </a:r>
            <a:r>
              <a:rPr lang="en-US" sz="2000" dirty="0" err="1"/>
              <a:t>partir</a:t>
            </a:r>
            <a:r>
              <a:rPr lang="en-US" sz="2000" dirty="0"/>
              <a:t> de </a:t>
            </a:r>
            <a:r>
              <a:rPr lang="en-US" sz="2000" dirty="0" err="1"/>
              <a:t>diálogos</a:t>
            </a:r>
            <a:r>
              <a:rPr lang="en-US" sz="2000" dirty="0"/>
              <a:t> </a:t>
            </a:r>
            <a:r>
              <a:rPr lang="en-US" sz="2000" dirty="0" err="1"/>
              <a:t>constantes</a:t>
            </a:r>
            <a:r>
              <a:rPr lang="en-US" sz="2000" dirty="0"/>
              <a:t> e </a:t>
            </a:r>
            <a:r>
              <a:rPr lang="en-US" sz="2000" dirty="0" err="1"/>
              <a:t>visitas</a:t>
            </a:r>
            <a:r>
              <a:rPr lang="en-US" sz="2000" dirty="0"/>
              <a:t> de </a:t>
            </a:r>
            <a:r>
              <a:rPr lang="en-US" sz="2000" dirty="0" err="1"/>
              <a:t>monitoramento</a:t>
            </a:r>
            <a:r>
              <a:rPr lang="en-US" sz="2000" dirty="0"/>
              <a:t>; o </a:t>
            </a:r>
            <a:r>
              <a:rPr lang="en-US" sz="2000" dirty="0" err="1"/>
              <a:t>fato</a:t>
            </a:r>
            <a:r>
              <a:rPr lang="en-US" sz="2000" dirty="0"/>
              <a:t> de </a:t>
            </a:r>
            <a:r>
              <a:rPr lang="en-US" sz="2000" dirty="0" err="1"/>
              <a:t>lançar</a:t>
            </a:r>
            <a:r>
              <a:rPr lang="en-US" sz="2000" dirty="0"/>
              <a:t> um “</a:t>
            </a:r>
            <a:r>
              <a:rPr lang="en-US" sz="2000" dirty="0" err="1"/>
              <a:t>edital</a:t>
            </a:r>
            <a:r>
              <a:rPr lang="en-US" sz="2000" dirty="0"/>
              <a:t>” </a:t>
            </a:r>
            <a:r>
              <a:rPr lang="en-US" sz="2000" dirty="0" err="1"/>
              <a:t>aberto</a:t>
            </a:r>
            <a:r>
              <a:rPr lang="en-US" sz="2000" dirty="0"/>
              <a:t> </a:t>
            </a:r>
            <a:r>
              <a:rPr lang="en-US" sz="2000" dirty="0" err="1"/>
              <a:t>para</a:t>
            </a:r>
            <a:r>
              <a:rPr lang="en-US" sz="2000" dirty="0"/>
              <a:t> </a:t>
            </a:r>
            <a:r>
              <a:rPr lang="en-US" sz="2000" dirty="0" err="1"/>
              <a:t>todos</a:t>
            </a:r>
            <a:r>
              <a:rPr lang="en-US" sz="2000" dirty="0"/>
              <a:t>/as, com um </a:t>
            </a:r>
            <a:r>
              <a:rPr lang="en-US" sz="2000" dirty="0" err="1"/>
              <a:t>formato</a:t>
            </a:r>
            <a:r>
              <a:rPr lang="en-US" sz="2000" dirty="0"/>
              <a:t> </a:t>
            </a:r>
            <a:r>
              <a:rPr lang="en-US" sz="2000" dirty="0" err="1"/>
              <a:t>simplificado</a:t>
            </a:r>
            <a:r>
              <a:rPr lang="en-US" sz="2000" dirty="0"/>
              <a:t>, </a:t>
            </a:r>
            <a:r>
              <a:rPr lang="en-US" sz="2000" dirty="0" err="1"/>
              <a:t>representa</a:t>
            </a:r>
            <a:r>
              <a:rPr lang="en-US" sz="2000" dirty="0"/>
              <a:t> um dos </a:t>
            </a:r>
            <a:r>
              <a:rPr lang="en-US" sz="2000" dirty="0" err="1"/>
              <a:t>indícios</a:t>
            </a:r>
            <a:r>
              <a:rPr lang="en-US" sz="2000" dirty="0"/>
              <a:t> </a:t>
            </a:r>
            <a:r>
              <a:rPr lang="en-US" sz="2000" dirty="0" err="1"/>
              <a:t>deste</a:t>
            </a:r>
            <a:r>
              <a:rPr lang="en-US" sz="2000" dirty="0"/>
              <a:t> </a:t>
            </a:r>
            <a:r>
              <a:rPr lang="en-US" sz="2000" dirty="0" err="1"/>
              <a:t>processo</a:t>
            </a:r>
            <a:r>
              <a:rPr lang="en-US" sz="2000" dirty="0"/>
              <a:t> de </a:t>
            </a:r>
            <a:r>
              <a:rPr lang="en-US" sz="2000" dirty="0" err="1"/>
              <a:t>democratização</a:t>
            </a:r>
            <a:r>
              <a:rPr lang="en-US" sz="2000" dirty="0"/>
              <a:t> das </a:t>
            </a:r>
            <a:r>
              <a:rPr lang="en-US" sz="2000" dirty="0" err="1"/>
              <a:t>relações</a:t>
            </a:r>
            <a:r>
              <a:rPr lang="en-US" sz="2000" dirty="0"/>
              <a:t>; </a:t>
            </a:r>
            <a:r>
              <a:rPr lang="en-US" sz="2000" dirty="0" err="1"/>
              <a:t>Vários</a:t>
            </a:r>
            <a:r>
              <a:rPr lang="en-US" sz="2000" dirty="0"/>
              <a:t> </a:t>
            </a:r>
            <a:r>
              <a:rPr lang="en-US" sz="2000" dirty="0" err="1"/>
              <a:t>grupos</a:t>
            </a:r>
            <a:r>
              <a:rPr lang="en-US" sz="2000" dirty="0"/>
              <a:t> </a:t>
            </a:r>
            <a:r>
              <a:rPr lang="en-US" sz="2000" dirty="0" err="1"/>
              <a:t>entrevistados</a:t>
            </a:r>
            <a:r>
              <a:rPr lang="en-US" sz="2000" dirty="0"/>
              <a:t> </a:t>
            </a:r>
            <a:r>
              <a:rPr lang="en-US" sz="2000" dirty="0" err="1"/>
              <a:t>mencionaram</a:t>
            </a:r>
            <a:r>
              <a:rPr lang="en-US" sz="2000" dirty="0"/>
              <a:t> a </a:t>
            </a:r>
            <a:r>
              <a:rPr lang="en-US" sz="2000" dirty="0" err="1"/>
              <a:t>flexibilidade</a:t>
            </a:r>
            <a:r>
              <a:rPr lang="en-US" sz="2000" dirty="0"/>
              <a:t> da ISPN no </a:t>
            </a:r>
            <a:r>
              <a:rPr lang="en-US" sz="2000" dirty="0" err="1"/>
              <a:t>sentido</a:t>
            </a:r>
            <a:r>
              <a:rPr lang="en-US" sz="2000" dirty="0"/>
              <a:t> de </a:t>
            </a:r>
            <a:r>
              <a:rPr lang="en-US" sz="2000" dirty="0" err="1"/>
              <a:t>fazer</a:t>
            </a:r>
            <a:r>
              <a:rPr lang="en-US" sz="2000" dirty="0"/>
              <a:t> </a:t>
            </a:r>
            <a:r>
              <a:rPr lang="en-US" sz="2000" dirty="0" err="1"/>
              <a:t>ajustes</a:t>
            </a:r>
            <a:r>
              <a:rPr lang="en-US" sz="2000" dirty="0"/>
              <a:t> </a:t>
            </a:r>
            <a:r>
              <a:rPr lang="en-US" sz="2000" dirty="0" err="1"/>
              <a:t>nos</a:t>
            </a:r>
            <a:r>
              <a:rPr lang="en-US" sz="2000" dirty="0"/>
              <a:t> </a:t>
            </a:r>
            <a:r>
              <a:rPr lang="en-US" sz="2000" dirty="0" err="1"/>
              <a:t>objetivos</a:t>
            </a:r>
            <a:r>
              <a:rPr lang="en-US" sz="2000" dirty="0"/>
              <a:t> e </a:t>
            </a:r>
            <a:r>
              <a:rPr lang="en-US" sz="2000" dirty="0" err="1"/>
              <a:t>plano</a:t>
            </a:r>
            <a:r>
              <a:rPr lang="en-US" sz="2000" dirty="0"/>
              <a:t> de </a:t>
            </a:r>
            <a:r>
              <a:rPr lang="en-US" sz="2000" dirty="0" err="1"/>
              <a:t>atividades</a:t>
            </a:r>
            <a:r>
              <a:rPr lang="en-US" sz="2000" dirty="0"/>
              <a:t> </a:t>
            </a:r>
            <a:r>
              <a:rPr lang="en-US" sz="2000" dirty="0" err="1"/>
              <a:t>ou</a:t>
            </a:r>
            <a:r>
              <a:rPr lang="en-US" sz="2000" dirty="0"/>
              <a:t> </a:t>
            </a:r>
            <a:r>
              <a:rPr lang="en-US" sz="2000" dirty="0" err="1"/>
              <a:t>viabilizar</a:t>
            </a:r>
            <a:r>
              <a:rPr lang="en-US" sz="2000" dirty="0"/>
              <a:t> </a:t>
            </a:r>
            <a:r>
              <a:rPr lang="en-US" sz="2000" dirty="0" err="1"/>
              <a:t>remanejamentos</a:t>
            </a:r>
            <a:r>
              <a:rPr lang="en-US" sz="2000" dirty="0"/>
              <a:t> de </a:t>
            </a:r>
            <a:r>
              <a:rPr lang="en-US" sz="2000" dirty="0" err="1"/>
              <a:t>recursos</a:t>
            </a:r>
            <a:r>
              <a:rPr lang="en-US" sz="2000" dirty="0"/>
              <a:t> a </a:t>
            </a:r>
            <a:r>
              <a:rPr lang="en-US" sz="2000" dirty="0" err="1"/>
              <a:t>partir</a:t>
            </a:r>
            <a:r>
              <a:rPr lang="en-US" sz="2000" dirty="0"/>
              <a:t> das </a:t>
            </a:r>
            <a:r>
              <a:rPr lang="en-US" sz="2000" dirty="0" err="1"/>
              <a:t>demandas</a:t>
            </a:r>
            <a:r>
              <a:rPr lang="en-US" sz="2000" dirty="0"/>
              <a:t> </a:t>
            </a:r>
            <a:r>
              <a:rPr lang="en-US" sz="2000" dirty="0" err="1"/>
              <a:t>apresentadas</a:t>
            </a:r>
            <a:r>
              <a:rPr lang="en-US" sz="2000" dirty="0"/>
              <a:t>.</a:t>
            </a:r>
          </a:p>
          <a:p>
            <a:pPr>
              <a:buFont typeface="Wingdings" charset="2"/>
              <a:buChar char="§"/>
            </a:pPr>
            <a:r>
              <a:rPr lang="en-US" sz="2000" dirty="0"/>
              <a:t>	</a:t>
            </a:r>
            <a:r>
              <a:rPr lang="en-US" sz="2000" b="1" dirty="0">
                <a:solidFill>
                  <a:srgbClr val="0000FF"/>
                </a:solidFill>
              </a:rPr>
              <a:t>Ex: “</a:t>
            </a:r>
            <a:r>
              <a:rPr lang="en-US" sz="2000" b="1" dirty="0" err="1">
                <a:solidFill>
                  <a:srgbClr val="0000FF"/>
                </a:solidFill>
              </a:rPr>
              <a:t>Projeto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Bem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Diverso</a:t>
            </a:r>
            <a:r>
              <a:rPr lang="en-US" sz="2000" b="1" dirty="0">
                <a:solidFill>
                  <a:srgbClr val="0000FF"/>
                </a:solidFill>
              </a:rPr>
              <a:t>”: </a:t>
            </a:r>
            <a:r>
              <a:rPr lang="en-US" sz="2000" dirty="0" err="1"/>
              <a:t>Primazia</a:t>
            </a:r>
            <a:r>
              <a:rPr lang="en-US" sz="2000" dirty="0"/>
              <a:t> </a:t>
            </a:r>
            <a:r>
              <a:rPr lang="en-US" sz="2000" dirty="0" err="1"/>
              <a:t>atribuída</a:t>
            </a:r>
            <a:r>
              <a:rPr lang="en-US" sz="2000" dirty="0"/>
              <a:t> </a:t>
            </a:r>
            <a:r>
              <a:rPr lang="en-US" sz="2000" dirty="0" err="1"/>
              <a:t>à</a:t>
            </a:r>
            <a:r>
              <a:rPr lang="en-US" sz="2000" dirty="0"/>
              <a:t> </a:t>
            </a:r>
            <a:r>
              <a:rPr lang="en-US" sz="2000" dirty="0" err="1"/>
              <a:t>ação</a:t>
            </a:r>
            <a:r>
              <a:rPr lang="en-US" sz="2000" dirty="0"/>
              <a:t> </a:t>
            </a:r>
            <a:r>
              <a:rPr lang="en-US" sz="2000" dirty="0" err="1"/>
              <a:t>localizada</a:t>
            </a:r>
            <a:r>
              <a:rPr lang="en-US" sz="2000" dirty="0"/>
              <a:t>, a </a:t>
            </a:r>
            <a:r>
              <a:rPr lang="en-US" sz="2000" dirty="0" err="1"/>
              <a:t>partir</a:t>
            </a:r>
            <a:r>
              <a:rPr lang="en-US" sz="2000" dirty="0"/>
              <a:t> da </a:t>
            </a:r>
            <a:r>
              <a:rPr lang="en-US" sz="2000" dirty="0" err="1"/>
              <a:t>construção</a:t>
            </a:r>
            <a:r>
              <a:rPr lang="en-US" sz="2000" dirty="0"/>
              <a:t> de </a:t>
            </a:r>
            <a:r>
              <a:rPr lang="en-US" sz="2000" dirty="0" err="1"/>
              <a:t>planos</a:t>
            </a:r>
            <a:r>
              <a:rPr lang="en-US" sz="2000" dirty="0"/>
              <a:t> de </a:t>
            </a:r>
            <a:r>
              <a:rPr lang="en-US" sz="2000" dirty="0" err="1"/>
              <a:t>ação</a:t>
            </a:r>
            <a:r>
              <a:rPr lang="en-US" sz="2000" dirty="0"/>
              <a:t> </a:t>
            </a:r>
            <a:r>
              <a:rPr lang="en-US" sz="2000" dirty="0" err="1"/>
              <a:t>que</a:t>
            </a:r>
            <a:r>
              <a:rPr lang="en-US" sz="2000" dirty="0"/>
              <a:t> </a:t>
            </a:r>
            <a:r>
              <a:rPr lang="en-US" sz="2000" dirty="0" err="1"/>
              <a:t>não</a:t>
            </a:r>
            <a:r>
              <a:rPr lang="en-US" sz="2000" dirty="0"/>
              <a:t> </a:t>
            </a:r>
            <a:r>
              <a:rPr lang="en-US" sz="2000" dirty="0" err="1"/>
              <a:t>são</a:t>
            </a:r>
            <a:r>
              <a:rPr lang="en-US" sz="2000" dirty="0"/>
              <a:t> </a:t>
            </a:r>
            <a:r>
              <a:rPr lang="en-US" sz="2000" dirty="0" err="1"/>
              <a:t>uniformes</a:t>
            </a:r>
            <a:r>
              <a:rPr lang="en-US" sz="2000" dirty="0"/>
              <a:t>, mas </a:t>
            </a:r>
            <a:r>
              <a:rPr lang="en-US" sz="2000" dirty="0" err="1"/>
              <a:t>que</a:t>
            </a:r>
            <a:r>
              <a:rPr lang="en-US" sz="2000" dirty="0"/>
              <a:t> </a:t>
            </a:r>
            <a:r>
              <a:rPr lang="en-US" sz="2000" dirty="0" err="1"/>
              <a:t>são</a:t>
            </a:r>
            <a:r>
              <a:rPr lang="en-US" sz="2000" dirty="0"/>
              <a:t> </a:t>
            </a:r>
            <a:r>
              <a:rPr lang="en-US" sz="2000" dirty="0" err="1"/>
              <a:t>ajustados</a:t>
            </a:r>
            <a:r>
              <a:rPr lang="en-US" sz="2000" dirty="0"/>
              <a:t> de </a:t>
            </a:r>
            <a:r>
              <a:rPr lang="en-US" sz="2000" dirty="0" err="1"/>
              <a:t>acordo</a:t>
            </a:r>
            <a:r>
              <a:rPr lang="en-US" sz="2000" dirty="0"/>
              <a:t> com a </a:t>
            </a:r>
            <a:r>
              <a:rPr lang="en-US" sz="2000" dirty="0" err="1"/>
              <a:t>realidade</a:t>
            </a:r>
            <a:r>
              <a:rPr lang="en-US" sz="2000" dirty="0"/>
              <a:t> de </a:t>
            </a:r>
            <a:r>
              <a:rPr lang="en-US" sz="2000" dirty="0" err="1"/>
              <a:t>cada</a:t>
            </a:r>
            <a:r>
              <a:rPr lang="en-US" sz="2000" dirty="0"/>
              <a:t> </a:t>
            </a:r>
            <a:r>
              <a:rPr lang="en-US" sz="2000" dirty="0" err="1"/>
              <a:t>território</a:t>
            </a:r>
            <a:r>
              <a:rPr lang="en-US" sz="2000" dirty="0"/>
              <a:t>, </a:t>
            </a:r>
            <a:r>
              <a:rPr lang="en-US" sz="2000" dirty="0" err="1"/>
              <a:t>cada</a:t>
            </a:r>
            <a:r>
              <a:rPr lang="en-US" sz="2000" dirty="0"/>
              <a:t> um dos </a:t>
            </a:r>
            <a:r>
              <a:rPr lang="en-US" sz="2000" dirty="0" err="1"/>
              <a:t>quais</a:t>
            </a:r>
            <a:r>
              <a:rPr lang="en-US" sz="2000" dirty="0"/>
              <a:t> se </a:t>
            </a:r>
            <a:r>
              <a:rPr lang="en-US" sz="2000" dirty="0" err="1"/>
              <a:t>situa</a:t>
            </a:r>
            <a:r>
              <a:rPr lang="en-US" sz="2000" dirty="0"/>
              <a:t> </a:t>
            </a:r>
            <a:r>
              <a:rPr lang="en-US" sz="2000" dirty="0" err="1"/>
              <a:t>dentro</a:t>
            </a:r>
            <a:r>
              <a:rPr lang="en-US" sz="2000" dirty="0"/>
              <a:t> de </a:t>
            </a:r>
            <a:r>
              <a:rPr lang="en-US" sz="2000" dirty="0" err="1"/>
              <a:t>distintos</a:t>
            </a:r>
            <a:r>
              <a:rPr lang="en-US" sz="2000" dirty="0"/>
              <a:t> </a:t>
            </a:r>
            <a:r>
              <a:rPr lang="en-US" sz="2000" dirty="0" err="1"/>
              <a:t>biomas</a:t>
            </a:r>
            <a:r>
              <a:rPr lang="en-US" sz="2000" dirty="0"/>
              <a:t>; </a:t>
            </a:r>
            <a:r>
              <a:rPr lang="es-NI" sz="2000" dirty="0"/>
              <a:t>a diversidade de atores sociais engajados nas ações do Projeto ao nível territorial.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24598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598</TotalTime>
  <Words>2733</Words>
  <Application>Microsoft Office PowerPoint</Application>
  <PresentationFormat>On-screen Show (4:3)</PresentationFormat>
  <Paragraphs>101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Mangal</vt:lpstr>
      <vt:lpstr>Verdana</vt:lpstr>
      <vt:lpstr>Wingdings</vt:lpstr>
      <vt:lpstr>Office Theme</vt:lpstr>
      <vt:lpstr>PowerPoint Presentation</vt:lpstr>
      <vt:lpstr>OBJETIVOS DO DIAGNÓSTICO</vt:lpstr>
      <vt:lpstr>ABORDAGEM METODOLÓGICA</vt:lpstr>
      <vt:lpstr>ALGUNS PRINCÍPIOS NORTEADORES</vt:lpstr>
      <vt:lpstr>ALGUNS PRINCÍPIOS NORTEADORES</vt:lpstr>
      <vt:lpstr>ALGUNS PRINCÍPIOS NORTEADORES</vt:lpstr>
      <vt:lpstr>DIFERENTES PONTOS DE ENTRADA</vt:lpstr>
      <vt:lpstr>CONCLUSÕES: ANÁLISE DOS PROJETOS</vt:lpstr>
      <vt:lpstr>FORTALEZAS DOS PROJETOS: “PORTAS DE ENTRADA” PARA A PERSPECTIVA DE GÊNERO</vt:lpstr>
      <vt:lpstr>FORTALEZAS DOS PROJETOS: “PORTAS DE ENTRADA” PARA A PERSPECTIVA DE GÊNERO</vt:lpstr>
      <vt:lpstr>FORTALEZAS DOS PROJETOS: “PORTAS DE ENTRADA” PARA A PERSPECTIVA DE GÊNERO</vt:lpstr>
      <vt:lpstr>FORTALEZAS DOS PROJETOS: “PORTAS DE ENTRADA” PARA A PERSPECTIVA DE GÊNERO</vt:lpstr>
      <vt:lpstr>FORTALEZAS DOS PROJETOS: “PORTAS DE ENTRADA” PARA A PERSPECTIVA DE GÊNERO</vt:lpstr>
      <vt:lpstr>FORTALEZAS DOS PROJETOS: “PORTAS DE ENTRADA” PARA A PERSPECTIVA DE GÊNERO</vt:lpstr>
      <vt:lpstr>FRAGILIDADES IDENTIFICADAS NOS PROJETOS PARA INCORPORAÇÃO DO ENFOQUE DE GÊNERO</vt:lpstr>
      <vt:lpstr>FRAGILIDADES IDENTIFICADAS NOS PROJETOS PARA INCORPORAÇÃO DO ENFOQUE DE GÊNERO</vt:lpstr>
      <vt:lpstr>RECOMENDAÇÕES</vt:lpstr>
      <vt:lpstr>RECOMENDAÇÕES</vt:lpstr>
      <vt:lpstr>RECOMENDAÇÕES</vt:lpstr>
      <vt:lpstr>RECOMENDAÇÕES</vt:lpstr>
      <vt:lpstr>RECOMENDAÇÕES</vt:lpstr>
      <vt:lpstr>RECOMENDAÇÕES</vt:lpstr>
      <vt:lpstr>RECOMENDAÇÕES</vt:lpstr>
      <vt:lpstr>RECOMENDAÇÕES</vt:lpstr>
      <vt:lpstr>RECOMENDAÇÕES</vt:lpstr>
      <vt:lpstr>RECOMENDAÇÕES</vt:lpstr>
      <vt:lpstr>RECOMENDAÇÕES</vt:lpstr>
      <vt:lpstr>RECOMENDAÇÕES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Rodica Weitzman</dc:creator>
  <cp:lastModifiedBy>Ismalia Afonso da Silva</cp:lastModifiedBy>
  <cp:revision>75</cp:revision>
  <dcterms:created xsi:type="dcterms:W3CDTF">2018-12-12T04:36:05Z</dcterms:created>
  <dcterms:modified xsi:type="dcterms:W3CDTF">2018-12-20T19:00:57Z</dcterms:modified>
</cp:coreProperties>
</file>