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99" r:id="rId2"/>
    <p:sldId id="297" r:id="rId3"/>
    <p:sldId id="388" r:id="rId4"/>
    <p:sldId id="394" r:id="rId5"/>
    <p:sldId id="379" r:id="rId6"/>
    <p:sldId id="267" r:id="rId7"/>
    <p:sldId id="268" r:id="rId8"/>
    <p:sldId id="269" r:id="rId9"/>
    <p:sldId id="270" r:id="rId10"/>
    <p:sldId id="395" r:id="rId11"/>
    <p:sldId id="383" r:id="rId12"/>
    <p:sldId id="396" r:id="rId13"/>
    <p:sldId id="397" r:id="rId14"/>
    <p:sldId id="273" r:id="rId15"/>
    <p:sldId id="274" r:id="rId16"/>
    <p:sldId id="287" r:id="rId17"/>
    <p:sldId id="386" r:id="rId18"/>
    <p:sldId id="391" r:id="rId19"/>
    <p:sldId id="291" r:id="rId20"/>
    <p:sldId id="28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elicia Dahlquist" initials="FD" lastIdx="10" clrIdx="0">
    <p:extLst>
      <p:ext uri="{19B8F6BF-5375-455C-9EA6-DF929625EA0E}">
        <p15:presenceInfo xmlns:p15="http://schemas.microsoft.com/office/powerpoint/2012/main" userId="Felicia Dahlquist" providerId="None"/>
      </p:ext>
    </p:extLst>
  </p:cmAuthor>
  <p:cmAuthor id="2" name="Yuliya Petsyk" initials="YP" lastIdx="2" clrIdx="1">
    <p:extLst>
      <p:ext uri="{19B8F6BF-5375-455C-9EA6-DF929625EA0E}">
        <p15:presenceInfo xmlns:p15="http://schemas.microsoft.com/office/powerpoint/2012/main" userId="c80c26740043a37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158" autoAdjust="0"/>
    <p:restoredTop sz="94660"/>
  </p:normalViewPr>
  <p:slideViewPr>
    <p:cSldViewPr snapToGrid="0">
      <p:cViewPr varScale="1">
        <p:scale>
          <a:sx n="106" d="100"/>
          <a:sy n="106" d="100"/>
        </p:scale>
        <p:origin x="162" y="19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99989F-2B96-4EEB-8AE9-53C6DB75C6D9}" type="datetimeFigureOut">
              <a:rPr lang="en-US"/>
              <a:t>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7033A0-B305-4837-BA31-F7E41616CC4E}" type="slidenum">
              <a:rPr lang="en-US"/>
              <a:t>‹#›</a:t>
            </a:fld>
            <a:endParaRPr lang="en-US"/>
          </a:p>
        </p:txBody>
      </p:sp>
    </p:spTree>
    <p:extLst>
      <p:ext uri="{BB962C8B-B14F-4D97-AF65-F5344CB8AC3E}">
        <p14:creationId xmlns:p14="http://schemas.microsoft.com/office/powerpoint/2010/main" val="4072703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
              <a:buChar char="•"/>
            </a:pPr>
            <a:r>
              <a:rPr lang="en-US" dirty="0"/>
              <a:t>Continuous political commitment to GEWE is critical.  High turnover in political institutions remains a major challenge for projects working in policy reforms and capacity building efforts; mitigation efforts and/or project design need to better account for this reality</a:t>
            </a:r>
          </a:p>
          <a:p>
            <a:pPr marL="285750" indent="-285750">
              <a:lnSpc>
                <a:spcPct val="90000"/>
              </a:lnSpc>
              <a:spcBef>
                <a:spcPts val="1000"/>
              </a:spcBef>
              <a:buFont typeface="Arial"/>
              <a:buChar char="•"/>
            </a:pPr>
            <a:r>
              <a:rPr lang="en-US" dirty="0"/>
              <a:t>Policy level supports works best when it covers all stages of the policy cycle: design, testing and implementation (gender training, some aspects of WPS) </a:t>
            </a:r>
          </a:p>
          <a:p>
            <a:pPr marL="285750" indent="-285750">
              <a:lnSpc>
                <a:spcPct val="90000"/>
              </a:lnSpc>
              <a:spcBef>
                <a:spcPts val="1000"/>
              </a:spcBef>
              <a:buFont typeface="Arial"/>
              <a:buChar char="•"/>
            </a:pPr>
            <a:r>
              <a:rPr lang="en-US" dirty="0"/>
              <a:t>Policy reform for GEWE requires work with multiple governmental institutions and bodies, a highly functional and effective national gender machinery in this context, is crucial for successful policy reforms aimed at GEWE</a:t>
            </a:r>
          </a:p>
          <a:p>
            <a:pPr marL="285750" indent="-285750">
              <a:lnSpc>
                <a:spcPct val="90000"/>
              </a:lnSpc>
              <a:spcBef>
                <a:spcPts val="1000"/>
              </a:spcBef>
              <a:buFont typeface="Arial"/>
              <a:buChar char="•"/>
            </a:pPr>
            <a:r>
              <a:rPr lang="en-CA" dirty="0"/>
              <a:t>Increased availability of disaggregated data on GEWE Is critically needed to support evidence-based program strategies and advocacy</a:t>
            </a:r>
            <a:endParaRPr lang="en-US" dirty="0"/>
          </a:p>
          <a:p>
            <a:pPr marL="285750" indent="-285750">
              <a:lnSpc>
                <a:spcPct val="90000"/>
              </a:lnSpc>
              <a:spcBef>
                <a:spcPts val="1000"/>
              </a:spcBef>
              <a:buFont typeface="Arial"/>
              <a:buChar char="•"/>
            </a:pPr>
            <a:r>
              <a:rPr lang="en-US" dirty="0"/>
              <a:t>GEWE advancement is linked to other reforms such as decentralization, healthcare, social protection and more concerted efforts with other development partners is needed to push the reforms through</a:t>
            </a:r>
          </a:p>
          <a:p>
            <a:pPr marL="285750" indent="-285750">
              <a:lnSpc>
                <a:spcPct val="90000"/>
              </a:lnSpc>
              <a:spcBef>
                <a:spcPts val="1000"/>
              </a:spcBef>
              <a:buFont typeface="Arial"/>
              <a:buChar char="•"/>
            </a:pPr>
            <a:r>
              <a:rPr lang="en-US" dirty="0"/>
              <a:t>UN Women Ukraine in its policy reform work relies heavily on the use of consultants which has provided good entry points/connections to high-level government officials and resulting in positive GEWE policy changes, but which needs to be reviewed in regards to progress and efficiency toward institutional capacity building</a:t>
            </a:r>
          </a:p>
        </p:txBody>
      </p:sp>
      <p:sp>
        <p:nvSpPr>
          <p:cNvPr id="4" name="Slide Number Placeholder 3"/>
          <p:cNvSpPr>
            <a:spLocks noGrp="1"/>
          </p:cNvSpPr>
          <p:nvPr>
            <p:ph type="sldNum" sz="quarter" idx="5"/>
          </p:nvPr>
        </p:nvSpPr>
        <p:spPr/>
        <p:txBody>
          <a:bodyPr/>
          <a:lstStyle/>
          <a:p>
            <a:fld id="{3A7033A0-B305-4837-BA31-F7E41616CC4E}" type="slidenum">
              <a:rPr lang="en-US"/>
              <a:t>16</a:t>
            </a:fld>
            <a:endParaRPr lang="en-US"/>
          </a:p>
        </p:txBody>
      </p:sp>
    </p:spTree>
    <p:extLst>
      <p:ext uri="{BB962C8B-B14F-4D97-AF65-F5344CB8AC3E}">
        <p14:creationId xmlns:p14="http://schemas.microsoft.com/office/powerpoint/2010/main" val="12530485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0D332-8C51-412C-868C-82DD93ADF5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9A8A3B-6BA9-4D34-AA87-93AB976667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3B2767C-D8B4-456C-8D91-1DEDB6CCD0DF}"/>
              </a:ext>
            </a:extLst>
          </p:cNvPr>
          <p:cNvSpPr>
            <a:spLocks noGrp="1"/>
          </p:cNvSpPr>
          <p:nvPr>
            <p:ph type="dt" sz="half" idx="10"/>
          </p:nvPr>
        </p:nvSpPr>
        <p:spPr/>
        <p:txBody>
          <a:bodyPr/>
          <a:lstStyle/>
          <a:p>
            <a:fld id="{D7D16E7D-2E97-4868-853F-02A2FD6A2B68}" type="datetimeFigureOut">
              <a:rPr lang="en-US" smtClean="0"/>
              <a:t>2/1/2022</a:t>
            </a:fld>
            <a:endParaRPr lang="en-US"/>
          </a:p>
        </p:txBody>
      </p:sp>
      <p:sp>
        <p:nvSpPr>
          <p:cNvPr id="5" name="Footer Placeholder 4">
            <a:extLst>
              <a:ext uri="{FF2B5EF4-FFF2-40B4-BE49-F238E27FC236}">
                <a16:creationId xmlns:a16="http://schemas.microsoft.com/office/drawing/2014/main" id="{49B6DA8E-742B-43A0-96E1-CE551F69B2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8471A2-FF6E-465F-BB34-FA8E56E0B9DF}"/>
              </a:ext>
            </a:extLst>
          </p:cNvPr>
          <p:cNvSpPr>
            <a:spLocks noGrp="1"/>
          </p:cNvSpPr>
          <p:nvPr>
            <p:ph type="sldNum" sz="quarter" idx="12"/>
          </p:nvPr>
        </p:nvSpPr>
        <p:spPr/>
        <p:txBody>
          <a:bodyPr/>
          <a:lstStyle/>
          <a:p>
            <a:fld id="{5E109806-E457-4176-903A-635E83D18DAD}" type="slidenum">
              <a:rPr lang="en-US" smtClean="0"/>
              <a:t>‹#›</a:t>
            </a:fld>
            <a:endParaRPr lang="en-US"/>
          </a:p>
        </p:txBody>
      </p:sp>
    </p:spTree>
    <p:extLst>
      <p:ext uri="{BB962C8B-B14F-4D97-AF65-F5344CB8AC3E}">
        <p14:creationId xmlns:p14="http://schemas.microsoft.com/office/powerpoint/2010/main" val="39800709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89066-13D3-4405-BE61-CF01D22E24E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3FD0ADB-501E-43CD-8C53-78C5C7F724D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55E392-F3A6-4167-B28B-DE63C1E5218E}"/>
              </a:ext>
            </a:extLst>
          </p:cNvPr>
          <p:cNvSpPr>
            <a:spLocks noGrp="1"/>
          </p:cNvSpPr>
          <p:nvPr>
            <p:ph type="dt" sz="half" idx="10"/>
          </p:nvPr>
        </p:nvSpPr>
        <p:spPr/>
        <p:txBody>
          <a:bodyPr/>
          <a:lstStyle/>
          <a:p>
            <a:fld id="{D7D16E7D-2E97-4868-853F-02A2FD6A2B68}" type="datetimeFigureOut">
              <a:rPr lang="en-US" smtClean="0"/>
              <a:t>2/1/2022</a:t>
            </a:fld>
            <a:endParaRPr lang="en-US"/>
          </a:p>
        </p:txBody>
      </p:sp>
      <p:sp>
        <p:nvSpPr>
          <p:cNvPr id="5" name="Footer Placeholder 4">
            <a:extLst>
              <a:ext uri="{FF2B5EF4-FFF2-40B4-BE49-F238E27FC236}">
                <a16:creationId xmlns:a16="http://schemas.microsoft.com/office/drawing/2014/main" id="{58940C35-1A5C-4E0D-944B-3EC30D2C5E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98684F-1796-486D-B3BB-7598154BF4CE}"/>
              </a:ext>
            </a:extLst>
          </p:cNvPr>
          <p:cNvSpPr>
            <a:spLocks noGrp="1"/>
          </p:cNvSpPr>
          <p:nvPr>
            <p:ph type="sldNum" sz="quarter" idx="12"/>
          </p:nvPr>
        </p:nvSpPr>
        <p:spPr/>
        <p:txBody>
          <a:bodyPr/>
          <a:lstStyle/>
          <a:p>
            <a:fld id="{5E109806-E457-4176-903A-635E83D18DAD}" type="slidenum">
              <a:rPr lang="en-US" smtClean="0"/>
              <a:t>‹#›</a:t>
            </a:fld>
            <a:endParaRPr lang="en-US"/>
          </a:p>
        </p:txBody>
      </p:sp>
    </p:spTree>
    <p:extLst>
      <p:ext uri="{BB962C8B-B14F-4D97-AF65-F5344CB8AC3E}">
        <p14:creationId xmlns:p14="http://schemas.microsoft.com/office/powerpoint/2010/main" val="112522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BF649C-9FEC-4289-8ACF-876398BE169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0E82A4-F6DE-4F93-870F-E8B140FACD2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432240-C5FE-430E-B0BA-102D0E078106}"/>
              </a:ext>
            </a:extLst>
          </p:cNvPr>
          <p:cNvSpPr>
            <a:spLocks noGrp="1"/>
          </p:cNvSpPr>
          <p:nvPr>
            <p:ph type="dt" sz="half" idx="10"/>
          </p:nvPr>
        </p:nvSpPr>
        <p:spPr/>
        <p:txBody>
          <a:bodyPr/>
          <a:lstStyle/>
          <a:p>
            <a:fld id="{D7D16E7D-2E97-4868-853F-02A2FD6A2B68}" type="datetimeFigureOut">
              <a:rPr lang="en-US" smtClean="0"/>
              <a:t>2/1/2022</a:t>
            </a:fld>
            <a:endParaRPr lang="en-US"/>
          </a:p>
        </p:txBody>
      </p:sp>
      <p:sp>
        <p:nvSpPr>
          <p:cNvPr id="5" name="Footer Placeholder 4">
            <a:extLst>
              <a:ext uri="{FF2B5EF4-FFF2-40B4-BE49-F238E27FC236}">
                <a16:creationId xmlns:a16="http://schemas.microsoft.com/office/drawing/2014/main" id="{1DF3A067-DBD4-4C3D-BC73-00D174234C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993A21-39C4-4FCE-9562-3F33B574213F}"/>
              </a:ext>
            </a:extLst>
          </p:cNvPr>
          <p:cNvSpPr>
            <a:spLocks noGrp="1"/>
          </p:cNvSpPr>
          <p:nvPr>
            <p:ph type="sldNum" sz="quarter" idx="12"/>
          </p:nvPr>
        </p:nvSpPr>
        <p:spPr/>
        <p:txBody>
          <a:bodyPr/>
          <a:lstStyle/>
          <a:p>
            <a:fld id="{5E109806-E457-4176-903A-635E83D18DAD}" type="slidenum">
              <a:rPr lang="en-US" smtClean="0"/>
              <a:t>‹#›</a:t>
            </a:fld>
            <a:endParaRPr lang="en-US"/>
          </a:p>
        </p:txBody>
      </p:sp>
    </p:spTree>
    <p:extLst>
      <p:ext uri="{BB962C8B-B14F-4D97-AF65-F5344CB8AC3E}">
        <p14:creationId xmlns:p14="http://schemas.microsoft.com/office/powerpoint/2010/main" val="311487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52387-46C9-4D97-8189-D47ED6A950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36EC1C-F575-4431-8882-41B47EA038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79F319-6677-4510-AF1B-74F4D59C0440}"/>
              </a:ext>
            </a:extLst>
          </p:cNvPr>
          <p:cNvSpPr>
            <a:spLocks noGrp="1"/>
          </p:cNvSpPr>
          <p:nvPr>
            <p:ph type="dt" sz="half" idx="10"/>
          </p:nvPr>
        </p:nvSpPr>
        <p:spPr/>
        <p:txBody>
          <a:bodyPr/>
          <a:lstStyle/>
          <a:p>
            <a:fld id="{D7D16E7D-2E97-4868-853F-02A2FD6A2B68}" type="datetimeFigureOut">
              <a:rPr lang="en-US" smtClean="0"/>
              <a:t>2/1/2022</a:t>
            </a:fld>
            <a:endParaRPr lang="en-US"/>
          </a:p>
        </p:txBody>
      </p:sp>
      <p:sp>
        <p:nvSpPr>
          <p:cNvPr id="5" name="Footer Placeholder 4">
            <a:extLst>
              <a:ext uri="{FF2B5EF4-FFF2-40B4-BE49-F238E27FC236}">
                <a16:creationId xmlns:a16="http://schemas.microsoft.com/office/drawing/2014/main" id="{A90C5EE8-5279-4194-B113-4ADB7E8F17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DD34AD-86FA-45E6-8261-730743C9618F}"/>
              </a:ext>
            </a:extLst>
          </p:cNvPr>
          <p:cNvSpPr>
            <a:spLocks noGrp="1"/>
          </p:cNvSpPr>
          <p:nvPr>
            <p:ph type="sldNum" sz="quarter" idx="12"/>
          </p:nvPr>
        </p:nvSpPr>
        <p:spPr/>
        <p:txBody>
          <a:bodyPr/>
          <a:lstStyle/>
          <a:p>
            <a:fld id="{5E109806-E457-4176-903A-635E83D18DAD}" type="slidenum">
              <a:rPr lang="en-US" smtClean="0"/>
              <a:t>‹#›</a:t>
            </a:fld>
            <a:endParaRPr lang="en-US"/>
          </a:p>
        </p:txBody>
      </p:sp>
    </p:spTree>
    <p:extLst>
      <p:ext uri="{BB962C8B-B14F-4D97-AF65-F5344CB8AC3E}">
        <p14:creationId xmlns:p14="http://schemas.microsoft.com/office/powerpoint/2010/main" val="1582448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A9272-9FAE-4DF1-9E4B-4DF95F0119A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C2D40A6-3DF5-4761-9267-4EF67D21F75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FC4F106-8D6F-44D0-8940-1A9C92042921}"/>
              </a:ext>
            </a:extLst>
          </p:cNvPr>
          <p:cNvSpPr>
            <a:spLocks noGrp="1"/>
          </p:cNvSpPr>
          <p:nvPr>
            <p:ph type="dt" sz="half" idx="10"/>
          </p:nvPr>
        </p:nvSpPr>
        <p:spPr/>
        <p:txBody>
          <a:bodyPr/>
          <a:lstStyle/>
          <a:p>
            <a:fld id="{D7D16E7D-2E97-4868-853F-02A2FD6A2B68}" type="datetimeFigureOut">
              <a:rPr lang="en-US" smtClean="0"/>
              <a:t>2/1/2022</a:t>
            </a:fld>
            <a:endParaRPr lang="en-US"/>
          </a:p>
        </p:txBody>
      </p:sp>
      <p:sp>
        <p:nvSpPr>
          <p:cNvPr id="5" name="Footer Placeholder 4">
            <a:extLst>
              <a:ext uri="{FF2B5EF4-FFF2-40B4-BE49-F238E27FC236}">
                <a16:creationId xmlns:a16="http://schemas.microsoft.com/office/drawing/2014/main" id="{3A39525D-6241-4935-BB8C-2785608F1E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FB3E5D-A0AE-413F-8060-A3B487A1C95B}"/>
              </a:ext>
            </a:extLst>
          </p:cNvPr>
          <p:cNvSpPr>
            <a:spLocks noGrp="1"/>
          </p:cNvSpPr>
          <p:nvPr>
            <p:ph type="sldNum" sz="quarter" idx="12"/>
          </p:nvPr>
        </p:nvSpPr>
        <p:spPr/>
        <p:txBody>
          <a:bodyPr/>
          <a:lstStyle/>
          <a:p>
            <a:fld id="{5E109806-E457-4176-903A-635E83D18DAD}" type="slidenum">
              <a:rPr lang="en-US" smtClean="0"/>
              <a:t>‹#›</a:t>
            </a:fld>
            <a:endParaRPr lang="en-US"/>
          </a:p>
        </p:txBody>
      </p:sp>
    </p:spTree>
    <p:extLst>
      <p:ext uri="{BB962C8B-B14F-4D97-AF65-F5344CB8AC3E}">
        <p14:creationId xmlns:p14="http://schemas.microsoft.com/office/powerpoint/2010/main" val="3573786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DA907-B510-4D86-A4ED-CAE719D746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17F5FF-7574-4823-87D2-43649E7C5C1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918A22D-048A-429D-ACF2-68455760B5E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AB8A8AE-96BC-4DD8-B3F2-5F8835561852}"/>
              </a:ext>
            </a:extLst>
          </p:cNvPr>
          <p:cNvSpPr>
            <a:spLocks noGrp="1"/>
          </p:cNvSpPr>
          <p:nvPr>
            <p:ph type="dt" sz="half" idx="10"/>
          </p:nvPr>
        </p:nvSpPr>
        <p:spPr/>
        <p:txBody>
          <a:bodyPr/>
          <a:lstStyle/>
          <a:p>
            <a:fld id="{D7D16E7D-2E97-4868-853F-02A2FD6A2B68}" type="datetimeFigureOut">
              <a:rPr lang="en-US" smtClean="0"/>
              <a:t>2/1/2022</a:t>
            </a:fld>
            <a:endParaRPr lang="en-US"/>
          </a:p>
        </p:txBody>
      </p:sp>
      <p:sp>
        <p:nvSpPr>
          <p:cNvPr id="6" name="Footer Placeholder 5">
            <a:extLst>
              <a:ext uri="{FF2B5EF4-FFF2-40B4-BE49-F238E27FC236}">
                <a16:creationId xmlns:a16="http://schemas.microsoft.com/office/drawing/2014/main" id="{15A731AE-CA6C-409C-8B04-C361C44EA9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BA41FB-630F-4DC8-B165-72FC7C188E02}"/>
              </a:ext>
            </a:extLst>
          </p:cNvPr>
          <p:cNvSpPr>
            <a:spLocks noGrp="1"/>
          </p:cNvSpPr>
          <p:nvPr>
            <p:ph type="sldNum" sz="quarter" idx="12"/>
          </p:nvPr>
        </p:nvSpPr>
        <p:spPr/>
        <p:txBody>
          <a:bodyPr/>
          <a:lstStyle/>
          <a:p>
            <a:fld id="{5E109806-E457-4176-903A-635E83D18DAD}" type="slidenum">
              <a:rPr lang="en-US" smtClean="0"/>
              <a:t>‹#›</a:t>
            </a:fld>
            <a:endParaRPr lang="en-US"/>
          </a:p>
        </p:txBody>
      </p:sp>
    </p:spTree>
    <p:extLst>
      <p:ext uri="{BB962C8B-B14F-4D97-AF65-F5344CB8AC3E}">
        <p14:creationId xmlns:p14="http://schemas.microsoft.com/office/powerpoint/2010/main" val="5275459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1E888-B389-4B35-9604-320BAE1EF57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257431-72FA-4CCF-B968-0944467F89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F55EE1-2714-43CC-A2A1-99F2DE9296E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315C2E-CD12-4029-9575-491EFDB104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9FC80E-F939-49AE-B1CE-32C68E38657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733E5A-DCBD-4700-85D5-CEB3DA6966CB}"/>
              </a:ext>
            </a:extLst>
          </p:cNvPr>
          <p:cNvSpPr>
            <a:spLocks noGrp="1"/>
          </p:cNvSpPr>
          <p:nvPr>
            <p:ph type="dt" sz="half" idx="10"/>
          </p:nvPr>
        </p:nvSpPr>
        <p:spPr/>
        <p:txBody>
          <a:bodyPr/>
          <a:lstStyle/>
          <a:p>
            <a:fld id="{D7D16E7D-2E97-4868-853F-02A2FD6A2B68}" type="datetimeFigureOut">
              <a:rPr lang="en-US" smtClean="0"/>
              <a:t>2/1/2022</a:t>
            </a:fld>
            <a:endParaRPr lang="en-US"/>
          </a:p>
        </p:txBody>
      </p:sp>
      <p:sp>
        <p:nvSpPr>
          <p:cNvPr id="8" name="Footer Placeholder 7">
            <a:extLst>
              <a:ext uri="{FF2B5EF4-FFF2-40B4-BE49-F238E27FC236}">
                <a16:creationId xmlns:a16="http://schemas.microsoft.com/office/drawing/2014/main" id="{AD91D23F-AA9E-45DB-96E7-A86B6F97D05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5377BAB-300A-4079-B7A8-8F93629E487B}"/>
              </a:ext>
            </a:extLst>
          </p:cNvPr>
          <p:cNvSpPr>
            <a:spLocks noGrp="1"/>
          </p:cNvSpPr>
          <p:nvPr>
            <p:ph type="sldNum" sz="quarter" idx="12"/>
          </p:nvPr>
        </p:nvSpPr>
        <p:spPr/>
        <p:txBody>
          <a:bodyPr/>
          <a:lstStyle/>
          <a:p>
            <a:fld id="{5E109806-E457-4176-903A-635E83D18DAD}" type="slidenum">
              <a:rPr lang="en-US" smtClean="0"/>
              <a:t>‹#›</a:t>
            </a:fld>
            <a:endParaRPr lang="en-US"/>
          </a:p>
        </p:txBody>
      </p:sp>
    </p:spTree>
    <p:extLst>
      <p:ext uri="{BB962C8B-B14F-4D97-AF65-F5344CB8AC3E}">
        <p14:creationId xmlns:p14="http://schemas.microsoft.com/office/powerpoint/2010/main" val="3366538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76C5E-3CEA-4D96-B466-6875EE26531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ABA01F5-4CE2-4140-8493-6D3CE4BA1AA8}"/>
              </a:ext>
            </a:extLst>
          </p:cNvPr>
          <p:cNvSpPr>
            <a:spLocks noGrp="1"/>
          </p:cNvSpPr>
          <p:nvPr>
            <p:ph type="dt" sz="half" idx="10"/>
          </p:nvPr>
        </p:nvSpPr>
        <p:spPr/>
        <p:txBody>
          <a:bodyPr/>
          <a:lstStyle/>
          <a:p>
            <a:fld id="{D7D16E7D-2E97-4868-853F-02A2FD6A2B68}" type="datetimeFigureOut">
              <a:rPr lang="en-US" smtClean="0"/>
              <a:t>2/1/2022</a:t>
            </a:fld>
            <a:endParaRPr lang="en-US"/>
          </a:p>
        </p:txBody>
      </p:sp>
      <p:sp>
        <p:nvSpPr>
          <p:cNvPr id="4" name="Footer Placeholder 3">
            <a:extLst>
              <a:ext uri="{FF2B5EF4-FFF2-40B4-BE49-F238E27FC236}">
                <a16:creationId xmlns:a16="http://schemas.microsoft.com/office/drawing/2014/main" id="{2F6ABF93-9D2A-4F96-8B97-82B3F4B5975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098F863-2D81-4094-A766-884B14AAC161}"/>
              </a:ext>
            </a:extLst>
          </p:cNvPr>
          <p:cNvSpPr>
            <a:spLocks noGrp="1"/>
          </p:cNvSpPr>
          <p:nvPr>
            <p:ph type="sldNum" sz="quarter" idx="12"/>
          </p:nvPr>
        </p:nvSpPr>
        <p:spPr/>
        <p:txBody>
          <a:bodyPr/>
          <a:lstStyle/>
          <a:p>
            <a:fld id="{5E109806-E457-4176-903A-635E83D18DAD}" type="slidenum">
              <a:rPr lang="en-US" smtClean="0"/>
              <a:t>‹#›</a:t>
            </a:fld>
            <a:endParaRPr lang="en-US"/>
          </a:p>
        </p:txBody>
      </p:sp>
    </p:spTree>
    <p:extLst>
      <p:ext uri="{BB962C8B-B14F-4D97-AF65-F5344CB8AC3E}">
        <p14:creationId xmlns:p14="http://schemas.microsoft.com/office/powerpoint/2010/main" val="3456303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46D346-44CC-4808-92BF-357D2C070215}"/>
              </a:ext>
            </a:extLst>
          </p:cNvPr>
          <p:cNvSpPr>
            <a:spLocks noGrp="1"/>
          </p:cNvSpPr>
          <p:nvPr>
            <p:ph type="dt" sz="half" idx="10"/>
          </p:nvPr>
        </p:nvSpPr>
        <p:spPr/>
        <p:txBody>
          <a:bodyPr/>
          <a:lstStyle/>
          <a:p>
            <a:fld id="{D7D16E7D-2E97-4868-853F-02A2FD6A2B68}" type="datetimeFigureOut">
              <a:rPr lang="en-US" smtClean="0"/>
              <a:t>2/1/2022</a:t>
            </a:fld>
            <a:endParaRPr lang="en-US"/>
          </a:p>
        </p:txBody>
      </p:sp>
      <p:sp>
        <p:nvSpPr>
          <p:cNvPr id="3" name="Footer Placeholder 2">
            <a:extLst>
              <a:ext uri="{FF2B5EF4-FFF2-40B4-BE49-F238E27FC236}">
                <a16:creationId xmlns:a16="http://schemas.microsoft.com/office/drawing/2014/main" id="{ACE5C35A-7743-429A-B448-A52BC9C42B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24740B1-73E7-49BA-94D3-F27964A73980}"/>
              </a:ext>
            </a:extLst>
          </p:cNvPr>
          <p:cNvSpPr>
            <a:spLocks noGrp="1"/>
          </p:cNvSpPr>
          <p:nvPr>
            <p:ph type="sldNum" sz="quarter" idx="12"/>
          </p:nvPr>
        </p:nvSpPr>
        <p:spPr/>
        <p:txBody>
          <a:bodyPr/>
          <a:lstStyle/>
          <a:p>
            <a:fld id="{5E109806-E457-4176-903A-635E83D18DAD}" type="slidenum">
              <a:rPr lang="en-US" smtClean="0"/>
              <a:t>‹#›</a:t>
            </a:fld>
            <a:endParaRPr lang="en-US"/>
          </a:p>
        </p:txBody>
      </p:sp>
    </p:spTree>
    <p:extLst>
      <p:ext uri="{BB962C8B-B14F-4D97-AF65-F5344CB8AC3E}">
        <p14:creationId xmlns:p14="http://schemas.microsoft.com/office/powerpoint/2010/main" val="24333293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9818F-3F66-4278-85C3-62167DB64A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055A90E-AEE3-401B-87CA-1E4D241B15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924C3E8-40CB-4F23-BCA5-04683A1ABC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4382DA-2925-490B-9CCD-E9D2DC1D3D28}"/>
              </a:ext>
            </a:extLst>
          </p:cNvPr>
          <p:cNvSpPr>
            <a:spLocks noGrp="1"/>
          </p:cNvSpPr>
          <p:nvPr>
            <p:ph type="dt" sz="half" idx="10"/>
          </p:nvPr>
        </p:nvSpPr>
        <p:spPr/>
        <p:txBody>
          <a:bodyPr/>
          <a:lstStyle/>
          <a:p>
            <a:fld id="{D7D16E7D-2E97-4868-853F-02A2FD6A2B68}" type="datetimeFigureOut">
              <a:rPr lang="en-US" smtClean="0"/>
              <a:t>2/1/2022</a:t>
            </a:fld>
            <a:endParaRPr lang="en-US"/>
          </a:p>
        </p:txBody>
      </p:sp>
      <p:sp>
        <p:nvSpPr>
          <p:cNvPr id="6" name="Footer Placeholder 5">
            <a:extLst>
              <a:ext uri="{FF2B5EF4-FFF2-40B4-BE49-F238E27FC236}">
                <a16:creationId xmlns:a16="http://schemas.microsoft.com/office/drawing/2014/main" id="{758F4355-B715-496A-ACEE-11BE6197A3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96A360-2188-4EA0-8CE3-42237B8B82BD}"/>
              </a:ext>
            </a:extLst>
          </p:cNvPr>
          <p:cNvSpPr>
            <a:spLocks noGrp="1"/>
          </p:cNvSpPr>
          <p:nvPr>
            <p:ph type="sldNum" sz="quarter" idx="12"/>
          </p:nvPr>
        </p:nvSpPr>
        <p:spPr/>
        <p:txBody>
          <a:bodyPr/>
          <a:lstStyle/>
          <a:p>
            <a:fld id="{5E109806-E457-4176-903A-635E83D18DAD}" type="slidenum">
              <a:rPr lang="en-US" smtClean="0"/>
              <a:t>‹#›</a:t>
            </a:fld>
            <a:endParaRPr lang="en-US"/>
          </a:p>
        </p:txBody>
      </p:sp>
    </p:spTree>
    <p:extLst>
      <p:ext uri="{BB962C8B-B14F-4D97-AF65-F5344CB8AC3E}">
        <p14:creationId xmlns:p14="http://schemas.microsoft.com/office/powerpoint/2010/main" val="2252168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86AE8-BAA7-4DC2-9629-E4EA178EE9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722E63A-4D0C-44ED-BBBB-DF2C552333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A32AE80-F320-4F75-9B6F-D1C31F81E6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64D06D-02D9-4299-BD84-3745A11BC251}"/>
              </a:ext>
            </a:extLst>
          </p:cNvPr>
          <p:cNvSpPr>
            <a:spLocks noGrp="1"/>
          </p:cNvSpPr>
          <p:nvPr>
            <p:ph type="dt" sz="half" idx="10"/>
          </p:nvPr>
        </p:nvSpPr>
        <p:spPr/>
        <p:txBody>
          <a:bodyPr/>
          <a:lstStyle/>
          <a:p>
            <a:fld id="{D7D16E7D-2E97-4868-853F-02A2FD6A2B68}" type="datetimeFigureOut">
              <a:rPr lang="en-US" smtClean="0"/>
              <a:t>2/1/2022</a:t>
            </a:fld>
            <a:endParaRPr lang="en-US"/>
          </a:p>
        </p:txBody>
      </p:sp>
      <p:sp>
        <p:nvSpPr>
          <p:cNvPr id="6" name="Footer Placeholder 5">
            <a:extLst>
              <a:ext uri="{FF2B5EF4-FFF2-40B4-BE49-F238E27FC236}">
                <a16:creationId xmlns:a16="http://schemas.microsoft.com/office/drawing/2014/main" id="{EE58B432-21E3-4E2C-BE2F-2931798AF4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079EF2-70E3-434F-AC95-E0B914BF01FE}"/>
              </a:ext>
            </a:extLst>
          </p:cNvPr>
          <p:cNvSpPr>
            <a:spLocks noGrp="1"/>
          </p:cNvSpPr>
          <p:nvPr>
            <p:ph type="sldNum" sz="quarter" idx="12"/>
          </p:nvPr>
        </p:nvSpPr>
        <p:spPr/>
        <p:txBody>
          <a:bodyPr/>
          <a:lstStyle/>
          <a:p>
            <a:fld id="{5E109806-E457-4176-903A-635E83D18DAD}" type="slidenum">
              <a:rPr lang="en-US" smtClean="0"/>
              <a:t>‹#›</a:t>
            </a:fld>
            <a:endParaRPr lang="en-US"/>
          </a:p>
        </p:txBody>
      </p:sp>
    </p:spTree>
    <p:extLst>
      <p:ext uri="{BB962C8B-B14F-4D97-AF65-F5344CB8AC3E}">
        <p14:creationId xmlns:p14="http://schemas.microsoft.com/office/powerpoint/2010/main" val="30025361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B64751-EF37-4BC2-839E-2C5B5173D4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DDF1D38-7F3F-48AE-B90E-5EFD957C6B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1B8741-5A26-4250-BB6D-8BA8EB848C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D16E7D-2E97-4868-853F-02A2FD6A2B68}" type="datetimeFigureOut">
              <a:rPr lang="en-US" smtClean="0"/>
              <a:t>2/1/2022</a:t>
            </a:fld>
            <a:endParaRPr lang="en-US"/>
          </a:p>
        </p:txBody>
      </p:sp>
      <p:sp>
        <p:nvSpPr>
          <p:cNvPr id="5" name="Footer Placeholder 4">
            <a:extLst>
              <a:ext uri="{FF2B5EF4-FFF2-40B4-BE49-F238E27FC236}">
                <a16:creationId xmlns:a16="http://schemas.microsoft.com/office/drawing/2014/main" id="{1E99B164-2236-44E4-B527-DFC55C352E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9B98970-448F-4542-89AA-13F748989F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109806-E457-4176-903A-635E83D18DAD}" type="slidenum">
              <a:rPr lang="en-US" smtClean="0"/>
              <a:t>‹#›</a:t>
            </a:fld>
            <a:endParaRPr lang="en-US"/>
          </a:p>
        </p:txBody>
      </p:sp>
    </p:spTree>
    <p:extLst>
      <p:ext uri="{BB962C8B-B14F-4D97-AF65-F5344CB8AC3E}">
        <p14:creationId xmlns:p14="http://schemas.microsoft.com/office/powerpoint/2010/main" val="21948799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tiff"/></Relationships>
</file>

<file path=ppt/slides/_rels/slide6.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BE087-D4C5-4796-8E10-029E6FDAB6EE}"/>
              </a:ext>
            </a:extLst>
          </p:cNvPr>
          <p:cNvSpPr>
            <a:spLocks noGrp="1"/>
          </p:cNvSpPr>
          <p:nvPr>
            <p:ph type="ctrTitle"/>
          </p:nvPr>
        </p:nvSpPr>
        <p:spPr>
          <a:xfrm>
            <a:off x="411974" y="587829"/>
            <a:ext cx="11368051" cy="5908189"/>
          </a:xfrm>
        </p:spPr>
        <p:txBody>
          <a:bodyPr anchor="ctr">
            <a:noAutofit/>
          </a:bodyPr>
          <a:lstStyle/>
          <a:p>
            <a:pPr>
              <a:lnSpc>
                <a:spcPct val="100000"/>
              </a:lnSpc>
            </a:pPr>
            <a:br>
              <a:rPr lang="en-US" sz="2400" b="1" dirty="0">
                <a:solidFill>
                  <a:srgbClr val="4E91DA"/>
                </a:solidFill>
                <a:latin typeface="Noto Sans" panose="020B0502040504020204" pitchFamily="34" charset="0"/>
              </a:rPr>
            </a:br>
            <a:r>
              <a:rPr lang="en-US" sz="2800" b="1" dirty="0">
                <a:solidFill>
                  <a:srgbClr val="00B0F0"/>
                </a:solidFill>
                <a:latin typeface="Arial" panose="020B0604020202020204" pitchFamily="34" charset="0"/>
                <a:ea typeface="MS Mincho" panose="02020609040205080304" pitchFamily="49" charset="-128"/>
                <a:cs typeface="Arial" panose="020B0604020202020204" pitchFamily="34" charset="0"/>
              </a:rPr>
              <a:t>Final Evaluation of UNDP Kyrgyzstan Project:                                         “Strengthening capacities for sustainable development finance in the Commonwealth of Independent States (CIS) region”</a:t>
            </a:r>
            <a:br>
              <a:rPr lang="en-US" sz="2800" b="1" dirty="0">
                <a:solidFill>
                  <a:srgbClr val="00B0F0"/>
                </a:solidFill>
                <a:latin typeface="Arial" panose="020B0604020202020204" pitchFamily="34" charset="0"/>
                <a:ea typeface="MS Mincho" panose="02020609040205080304" pitchFamily="49" charset="-128"/>
                <a:cs typeface="Arial" panose="020B0604020202020204" pitchFamily="34" charset="0"/>
              </a:rPr>
            </a:br>
            <a:br>
              <a:rPr lang="en-US" sz="2400" b="1" dirty="0">
                <a:solidFill>
                  <a:srgbClr val="4E91DA"/>
                </a:solidFill>
                <a:latin typeface="Arial" panose="020B0604020202020204" pitchFamily="34" charset="0"/>
                <a:cs typeface="Arial" panose="020B0604020202020204" pitchFamily="34" charset="0"/>
              </a:rPr>
            </a:br>
            <a:br>
              <a:rPr lang="en-US" sz="2400" b="1" dirty="0">
                <a:solidFill>
                  <a:srgbClr val="4E91DA"/>
                </a:solidFill>
                <a:latin typeface="Noto Sans" panose="020B0502040504020204" pitchFamily="34" charset="0"/>
              </a:rPr>
            </a:br>
            <a:br>
              <a:rPr lang="en-US" sz="2400" b="1" dirty="0">
                <a:solidFill>
                  <a:srgbClr val="4E91DA"/>
                </a:solidFill>
                <a:latin typeface="Noto Sans" panose="020B0502040504020204" pitchFamily="34" charset="0"/>
              </a:rPr>
            </a:br>
            <a:r>
              <a:rPr lang="en-US" sz="2800" b="1" dirty="0">
                <a:solidFill>
                  <a:srgbClr val="4E91DA"/>
                </a:solidFill>
                <a:latin typeface="Arial" panose="020B0604020202020204" pitchFamily="34" charset="0"/>
                <a:cs typeface="Arial" panose="020B0604020202020204" pitchFamily="34" charset="0"/>
              </a:rPr>
              <a:t>Key findings and recommendations</a:t>
            </a:r>
            <a:br>
              <a:rPr lang="en-US" sz="2000" b="1" dirty="0">
                <a:latin typeface="Arial" panose="020B0604020202020204" pitchFamily="34" charset="0"/>
                <a:cs typeface="Arial" panose="020B0604020202020204" pitchFamily="34" charset="0"/>
              </a:rPr>
            </a:br>
            <a:br>
              <a:rPr lang="en-US" sz="2000" b="1" dirty="0">
                <a:latin typeface="Arial" panose="020B0604020202020204" pitchFamily="34" charset="0"/>
                <a:cs typeface="Arial" panose="020B0604020202020204" pitchFamily="34" charset="0"/>
              </a:rPr>
            </a:br>
            <a:r>
              <a:rPr lang="en-US" sz="2000" b="1" dirty="0">
                <a:latin typeface="Arial" panose="020B0604020202020204" pitchFamily="34" charset="0"/>
                <a:cs typeface="Arial" panose="020B0604020202020204" pitchFamily="34" charset="0"/>
              </a:rPr>
              <a:t>Arkadi Toritsyn, Ph.D.</a:t>
            </a:r>
            <a:br>
              <a:rPr lang="en-US" sz="2000" b="1" dirty="0">
                <a:latin typeface="Arial" panose="020B0604020202020204" pitchFamily="34" charset="0"/>
                <a:cs typeface="Arial" panose="020B0604020202020204" pitchFamily="34" charset="0"/>
              </a:rPr>
            </a:br>
            <a:br>
              <a:rPr lang="en-US" sz="2000" b="1" dirty="0">
                <a:latin typeface="Arial" panose="020B0604020202020204" pitchFamily="34" charset="0"/>
                <a:cs typeface="Arial" panose="020B0604020202020204" pitchFamily="34" charset="0"/>
              </a:rPr>
            </a:br>
            <a:r>
              <a:rPr lang="en-US" sz="2000" b="1" dirty="0">
                <a:latin typeface="Arial" panose="020B0604020202020204" pitchFamily="34" charset="0"/>
                <a:cs typeface="Arial" panose="020B0604020202020204" pitchFamily="34" charset="0"/>
              </a:rPr>
              <a:t>February 1, 2022</a:t>
            </a:r>
            <a:br>
              <a:rPr lang="en-US" sz="2000" b="1" dirty="0"/>
            </a:br>
            <a:br>
              <a:rPr lang="en-US" sz="2000" b="1" dirty="0"/>
            </a:br>
            <a:br>
              <a:rPr lang="en-US" sz="1600" dirty="0"/>
            </a:br>
            <a:endParaRPr lang="en-US" sz="2400" b="1" dirty="0">
              <a:solidFill>
                <a:srgbClr val="4E91DA"/>
              </a:solidFill>
              <a:latin typeface="Noto Sans" panose="020B0502040504020204" pitchFamily="34" charset="0"/>
            </a:endParaRPr>
          </a:p>
        </p:txBody>
      </p:sp>
      <p:sp>
        <p:nvSpPr>
          <p:cNvPr id="4" name="TextBox 3">
            <a:extLst>
              <a:ext uri="{FF2B5EF4-FFF2-40B4-BE49-F238E27FC236}">
                <a16:creationId xmlns:a16="http://schemas.microsoft.com/office/drawing/2014/main" id="{B2898194-6C5D-854A-895B-5AC6B6A81224}"/>
              </a:ext>
            </a:extLst>
          </p:cNvPr>
          <p:cNvSpPr txBox="1"/>
          <p:nvPr/>
        </p:nvSpPr>
        <p:spPr>
          <a:xfrm>
            <a:off x="496056" y="6030672"/>
            <a:ext cx="11149844"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4575759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8D878-CA9E-3044-A8B7-87D1172D0BA0}"/>
              </a:ext>
            </a:extLst>
          </p:cNvPr>
          <p:cNvSpPr>
            <a:spLocks noGrp="1"/>
          </p:cNvSpPr>
          <p:nvPr>
            <p:ph type="title"/>
          </p:nvPr>
        </p:nvSpPr>
        <p:spPr/>
        <p:txBody>
          <a:bodyPr/>
          <a:lstStyle/>
          <a:p>
            <a:endParaRPr lang="en-US"/>
          </a:p>
        </p:txBody>
      </p:sp>
      <p:graphicFrame>
        <p:nvGraphicFramePr>
          <p:cNvPr id="4" name="Content Placeholder 3">
            <a:extLst>
              <a:ext uri="{FF2B5EF4-FFF2-40B4-BE49-F238E27FC236}">
                <a16:creationId xmlns:a16="http://schemas.microsoft.com/office/drawing/2014/main" id="{896D41CD-2013-DD44-AAC1-66FAE97F52CB}"/>
              </a:ext>
            </a:extLst>
          </p:cNvPr>
          <p:cNvGraphicFramePr>
            <a:graphicFrameLocks noGrp="1"/>
          </p:cNvGraphicFramePr>
          <p:nvPr>
            <p:ph idx="1"/>
            <p:extLst>
              <p:ext uri="{D42A27DB-BD31-4B8C-83A1-F6EECF244321}">
                <p14:modId xmlns:p14="http://schemas.microsoft.com/office/powerpoint/2010/main" val="3472065866"/>
              </p:ext>
            </p:extLst>
          </p:nvPr>
        </p:nvGraphicFramePr>
        <p:xfrm>
          <a:off x="486888" y="154379"/>
          <a:ext cx="10866912" cy="6518664"/>
        </p:xfrm>
        <a:graphic>
          <a:graphicData uri="http://schemas.openxmlformats.org/drawingml/2006/table">
            <a:tbl>
              <a:tblPr firstRow="1" firstCol="1" bandRow="1">
                <a:tableStyleId>{5C22544A-7EE6-4342-B048-85BDC9FD1C3A}</a:tableStyleId>
              </a:tblPr>
              <a:tblGrid>
                <a:gridCol w="8148052">
                  <a:extLst>
                    <a:ext uri="{9D8B030D-6E8A-4147-A177-3AD203B41FA5}">
                      <a16:colId xmlns:a16="http://schemas.microsoft.com/office/drawing/2014/main" val="4128090209"/>
                    </a:ext>
                  </a:extLst>
                </a:gridCol>
                <a:gridCol w="2718860">
                  <a:extLst>
                    <a:ext uri="{9D8B030D-6E8A-4147-A177-3AD203B41FA5}">
                      <a16:colId xmlns:a16="http://schemas.microsoft.com/office/drawing/2014/main" val="658029998"/>
                    </a:ext>
                  </a:extLst>
                </a:gridCol>
              </a:tblGrid>
              <a:tr h="644842">
                <a:tc gridSpan="2">
                  <a:txBody>
                    <a:bodyPr/>
                    <a:lstStyle/>
                    <a:p>
                      <a:pPr algn="ctr">
                        <a:spcAft>
                          <a:spcPts val="0"/>
                        </a:spcAft>
                      </a:pPr>
                      <a:r>
                        <a:rPr lang="en-CA" sz="2000" dirty="0">
                          <a:effectLst/>
                          <a:latin typeface="Arial" panose="020B0604020202020204" pitchFamily="34" charset="0"/>
                          <a:cs typeface="Arial" panose="020B0604020202020204" pitchFamily="34" charset="0"/>
                        </a:rPr>
                        <a:t>Business projects that received support in development of bankable proposals (as of December 10, 2021)</a:t>
                      </a:r>
                      <a:endParaRPr lang="en-CA"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3563881784"/>
                  </a:ext>
                </a:extLst>
              </a:tr>
              <a:tr h="839344">
                <a:tc>
                  <a:txBody>
                    <a:bodyPr/>
                    <a:lstStyle/>
                    <a:p>
                      <a:pPr>
                        <a:spcAft>
                          <a:spcPts val="0"/>
                        </a:spcAft>
                      </a:pPr>
                      <a:r>
                        <a:rPr lang="en-CA" sz="2000" dirty="0">
                          <a:effectLst/>
                          <a:latin typeface="Arial" panose="020B0604020202020204" pitchFamily="34" charset="0"/>
                          <a:cs typeface="Arial" panose="020B0604020202020204" pitchFamily="34" charset="0"/>
                        </a:rPr>
                        <a:t>Number of Projects approved by the Council to receive the support in developing feasibility studies</a:t>
                      </a:r>
                      <a:endParaRPr lang="en-CA"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pPr algn="ctr">
                        <a:spcAft>
                          <a:spcPts val="0"/>
                        </a:spcAft>
                      </a:pPr>
                      <a:r>
                        <a:rPr lang="en-CA" sz="2000">
                          <a:effectLst/>
                          <a:latin typeface="Arial" panose="020B0604020202020204" pitchFamily="34" charset="0"/>
                          <a:cs typeface="Arial" panose="020B0604020202020204" pitchFamily="34" charset="0"/>
                        </a:rPr>
                        <a:t>33</a:t>
                      </a:r>
                      <a:endParaRPr lang="en-CA"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b"/>
                </a:tc>
                <a:extLst>
                  <a:ext uri="{0D108BD9-81ED-4DB2-BD59-A6C34878D82A}">
                    <a16:rowId xmlns:a16="http://schemas.microsoft.com/office/drawing/2014/main" val="3505137997"/>
                  </a:ext>
                </a:extLst>
              </a:tr>
              <a:tr h="839344">
                <a:tc>
                  <a:txBody>
                    <a:bodyPr/>
                    <a:lstStyle/>
                    <a:p>
                      <a:pPr>
                        <a:spcAft>
                          <a:spcPts val="0"/>
                        </a:spcAft>
                      </a:pPr>
                      <a:r>
                        <a:rPr lang="en-CA" sz="2000" dirty="0">
                          <a:effectLst/>
                          <a:latin typeface="Arial" panose="020B0604020202020204" pitchFamily="34" charset="0"/>
                          <a:cs typeface="Arial" panose="020B0604020202020204" pitchFamily="34" charset="0"/>
                        </a:rPr>
                        <a:t>Number of projects withdrawn by the applicants, out of projects approved by the Council</a:t>
                      </a:r>
                      <a:endParaRPr lang="en-CA"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pPr algn="ctr">
                        <a:spcAft>
                          <a:spcPts val="0"/>
                        </a:spcAft>
                      </a:pPr>
                      <a:r>
                        <a:rPr lang="en-CA" sz="2000">
                          <a:effectLst/>
                          <a:latin typeface="Arial" panose="020B0604020202020204" pitchFamily="34" charset="0"/>
                          <a:cs typeface="Arial" panose="020B0604020202020204" pitchFamily="34" charset="0"/>
                        </a:rPr>
                        <a:t>15</a:t>
                      </a:r>
                      <a:endParaRPr lang="en-CA"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b"/>
                </a:tc>
                <a:extLst>
                  <a:ext uri="{0D108BD9-81ED-4DB2-BD59-A6C34878D82A}">
                    <a16:rowId xmlns:a16="http://schemas.microsoft.com/office/drawing/2014/main" val="911591970"/>
                  </a:ext>
                </a:extLst>
              </a:tr>
              <a:tr h="1017388">
                <a:tc>
                  <a:txBody>
                    <a:bodyPr/>
                    <a:lstStyle/>
                    <a:p>
                      <a:pPr>
                        <a:spcAft>
                          <a:spcPts val="0"/>
                        </a:spcAft>
                      </a:pPr>
                      <a:r>
                        <a:rPr lang="en-CA" sz="2000" dirty="0">
                          <a:effectLst/>
                          <a:latin typeface="Arial" panose="020B0604020202020204" pitchFamily="34" charset="0"/>
                          <a:cs typeface="Arial" panose="020B0604020202020204" pitchFamily="34" charset="0"/>
                        </a:rPr>
                        <a:t>Number of projects developed and submitted to the RKDF out of projects approved by the Council:</a:t>
                      </a:r>
                      <a:endParaRPr lang="en-CA"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pPr algn="ctr">
                        <a:spcAft>
                          <a:spcPts val="0"/>
                        </a:spcAft>
                      </a:pPr>
                      <a:r>
                        <a:rPr lang="en-CA" sz="2000">
                          <a:effectLst/>
                          <a:latin typeface="Arial" panose="020B0604020202020204" pitchFamily="34" charset="0"/>
                          <a:cs typeface="Arial" panose="020B0604020202020204" pitchFamily="34" charset="0"/>
                        </a:rPr>
                        <a:t>18</a:t>
                      </a:r>
                      <a:endParaRPr lang="en-CA"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b"/>
                </a:tc>
                <a:extLst>
                  <a:ext uri="{0D108BD9-81ED-4DB2-BD59-A6C34878D82A}">
                    <a16:rowId xmlns:a16="http://schemas.microsoft.com/office/drawing/2014/main" val="3425482118"/>
                  </a:ext>
                </a:extLst>
              </a:tr>
              <a:tr h="1017388">
                <a:tc>
                  <a:txBody>
                    <a:bodyPr/>
                    <a:lstStyle/>
                    <a:p>
                      <a:pPr>
                        <a:spcAft>
                          <a:spcPts val="0"/>
                        </a:spcAft>
                      </a:pPr>
                      <a:r>
                        <a:rPr lang="en-CA" sz="2000" dirty="0">
                          <a:effectLst/>
                          <a:latin typeface="Arial" panose="020B0604020202020204" pitchFamily="34" charset="0"/>
                          <a:cs typeface="Arial" panose="020B0604020202020204" pitchFamily="34" charset="0"/>
                        </a:rPr>
                        <a:t>Number of projects, financing of which is approved by the RKDF out of the submitted projects</a:t>
                      </a:r>
                      <a:endParaRPr lang="en-CA"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pPr algn="ctr">
                        <a:spcAft>
                          <a:spcPts val="0"/>
                        </a:spcAft>
                      </a:pPr>
                      <a:r>
                        <a:rPr lang="en-CA" sz="2000">
                          <a:effectLst/>
                          <a:latin typeface="Arial" panose="020B0604020202020204" pitchFamily="34" charset="0"/>
                          <a:cs typeface="Arial" panose="020B0604020202020204" pitchFamily="34" charset="0"/>
                        </a:rPr>
                        <a:t>2</a:t>
                      </a:r>
                      <a:endParaRPr lang="en-CA"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b"/>
                </a:tc>
                <a:extLst>
                  <a:ext uri="{0D108BD9-81ED-4DB2-BD59-A6C34878D82A}">
                    <a16:rowId xmlns:a16="http://schemas.microsoft.com/office/drawing/2014/main" val="3326165183"/>
                  </a:ext>
                </a:extLst>
              </a:tr>
              <a:tr h="839344">
                <a:tc>
                  <a:txBody>
                    <a:bodyPr/>
                    <a:lstStyle/>
                    <a:p>
                      <a:pPr>
                        <a:spcAft>
                          <a:spcPts val="0"/>
                        </a:spcAft>
                      </a:pPr>
                      <a:r>
                        <a:rPr lang="en-CA" sz="2000" dirty="0">
                          <a:effectLst/>
                          <a:latin typeface="Arial" panose="020B0604020202020204" pitchFamily="34" charset="0"/>
                          <a:cs typeface="Arial" panose="020B0604020202020204" pitchFamily="34" charset="0"/>
                        </a:rPr>
                        <a:t>Number of projects that are under review by the RKDF out of the submitted projects</a:t>
                      </a:r>
                      <a:endParaRPr lang="en-CA"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pPr algn="ctr">
                        <a:spcAft>
                          <a:spcPts val="0"/>
                        </a:spcAft>
                      </a:pPr>
                      <a:r>
                        <a:rPr lang="en-CA" sz="2000" dirty="0">
                          <a:effectLst/>
                          <a:latin typeface="Arial" panose="020B0604020202020204" pitchFamily="34" charset="0"/>
                          <a:cs typeface="Arial" panose="020B0604020202020204" pitchFamily="34" charset="0"/>
                        </a:rPr>
                        <a:t>12</a:t>
                      </a:r>
                      <a:endParaRPr lang="en-CA"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b"/>
                </a:tc>
                <a:extLst>
                  <a:ext uri="{0D108BD9-81ED-4DB2-BD59-A6C34878D82A}">
                    <a16:rowId xmlns:a16="http://schemas.microsoft.com/office/drawing/2014/main" val="1917333628"/>
                  </a:ext>
                </a:extLst>
              </a:tr>
              <a:tr h="656533">
                <a:tc>
                  <a:txBody>
                    <a:bodyPr/>
                    <a:lstStyle/>
                    <a:p>
                      <a:pPr>
                        <a:spcAft>
                          <a:spcPts val="0"/>
                        </a:spcAft>
                      </a:pPr>
                      <a:r>
                        <a:rPr lang="en-CA" sz="2000">
                          <a:effectLst/>
                          <a:latin typeface="Arial" panose="020B0604020202020204" pitchFamily="34" charset="0"/>
                          <a:cs typeface="Arial" panose="020B0604020202020204" pitchFamily="34" charset="0"/>
                        </a:rPr>
                        <a:t>Number of projects, rejected by the RKDF, out of the submitted projects</a:t>
                      </a:r>
                      <a:endParaRPr lang="en-CA"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pPr algn="ctr">
                        <a:spcAft>
                          <a:spcPts val="0"/>
                        </a:spcAft>
                      </a:pPr>
                      <a:r>
                        <a:rPr lang="en-CA" sz="2000" dirty="0">
                          <a:effectLst/>
                          <a:latin typeface="Arial" panose="020B0604020202020204" pitchFamily="34" charset="0"/>
                          <a:cs typeface="Arial" panose="020B0604020202020204" pitchFamily="34" charset="0"/>
                        </a:rPr>
                        <a:t>1</a:t>
                      </a:r>
                      <a:endParaRPr lang="en-CA"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b"/>
                </a:tc>
                <a:extLst>
                  <a:ext uri="{0D108BD9-81ED-4DB2-BD59-A6C34878D82A}">
                    <a16:rowId xmlns:a16="http://schemas.microsoft.com/office/drawing/2014/main" val="3713084071"/>
                  </a:ext>
                </a:extLst>
              </a:tr>
              <a:tr h="664481">
                <a:tc>
                  <a:txBody>
                    <a:bodyPr/>
                    <a:lstStyle/>
                    <a:p>
                      <a:pPr>
                        <a:spcAft>
                          <a:spcPts val="0"/>
                        </a:spcAft>
                      </a:pPr>
                      <a:r>
                        <a:rPr lang="en-CA" sz="2000">
                          <a:effectLst/>
                          <a:latin typeface="Arial" panose="020B0604020202020204" pitchFamily="34" charset="0"/>
                          <a:cs typeface="Arial" panose="020B0604020202020204" pitchFamily="34" charset="0"/>
                        </a:rPr>
                        <a:t>Number of projects withdrawn by the applicants out of the submitted projects</a:t>
                      </a:r>
                      <a:endParaRPr lang="en-CA" sz="2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b"/>
                </a:tc>
                <a:tc>
                  <a:txBody>
                    <a:bodyPr/>
                    <a:lstStyle/>
                    <a:p>
                      <a:pPr algn="ctr">
                        <a:spcAft>
                          <a:spcPts val="0"/>
                        </a:spcAft>
                      </a:pPr>
                      <a:r>
                        <a:rPr lang="en-CA" sz="2000" dirty="0">
                          <a:effectLst/>
                          <a:latin typeface="Arial" panose="020B0604020202020204" pitchFamily="34" charset="0"/>
                          <a:cs typeface="Arial" panose="020B0604020202020204" pitchFamily="34" charset="0"/>
                        </a:rPr>
                        <a:t>3</a:t>
                      </a:r>
                      <a:endParaRPr lang="en-CA"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b"/>
                </a:tc>
                <a:extLst>
                  <a:ext uri="{0D108BD9-81ED-4DB2-BD59-A6C34878D82A}">
                    <a16:rowId xmlns:a16="http://schemas.microsoft.com/office/drawing/2014/main" val="2864615146"/>
                  </a:ext>
                </a:extLst>
              </a:tr>
            </a:tbl>
          </a:graphicData>
        </a:graphic>
      </p:graphicFrame>
    </p:spTree>
    <p:extLst>
      <p:ext uri="{BB962C8B-B14F-4D97-AF65-F5344CB8AC3E}">
        <p14:creationId xmlns:p14="http://schemas.microsoft.com/office/powerpoint/2010/main" val="4752139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75886-D0F4-0C4C-83A6-AB68BAEFA110}"/>
              </a:ext>
            </a:extLst>
          </p:cNvPr>
          <p:cNvSpPr>
            <a:spLocks noGrp="1"/>
          </p:cNvSpPr>
          <p:nvPr>
            <p:ph type="title"/>
          </p:nvPr>
        </p:nvSpPr>
        <p:spPr>
          <a:xfrm>
            <a:off x="838200" y="-290857"/>
            <a:ext cx="10515600" cy="1325563"/>
          </a:xfrm>
        </p:spPr>
        <p:txBody>
          <a:bodyPr>
            <a:normAutofit/>
          </a:bodyPr>
          <a:lstStyle/>
          <a:p>
            <a:pPr algn="ctr"/>
            <a:r>
              <a:rPr lang="en-US" sz="4000" b="1" dirty="0">
                <a:solidFill>
                  <a:schemeClr val="accent1"/>
                </a:solidFill>
                <a:latin typeface="Arial" panose="020B0604020202020204" pitchFamily="34" charset="0"/>
                <a:cs typeface="Arial" panose="020B0604020202020204" pitchFamily="34" charset="0"/>
              </a:rPr>
              <a:t>Findings: Effectiveness (2) </a:t>
            </a:r>
            <a:endParaRPr lang="en-US" sz="4000" b="1" dirty="0">
              <a:latin typeface="Arial" panose="020B0604020202020204" pitchFamily="34" charset="0"/>
              <a:cs typeface="Arial" panose="020B0604020202020204" pitchFamily="34" charset="0"/>
            </a:endParaRPr>
          </a:p>
        </p:txBody>
      </p:sp>
      <p:pic>
        <p:nvPicPr>
          <p:cNvPr id="5" name="Рисунок 7">
            <a:extLst>
              <a:ext uri="{FF2B5EF4-FFF2-40B4-BE49-F238E27FC236}">
                <a16:creationId xmlns:a16="http://schemas.microsoft.com/office/drawing/2014/main" id="{2F5D9D57-E5C8-3F4E-965C-4835C960C43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743576" y="851338"/>
            <a:ext cx="6448424" cy="5300278"/>
          </a:xfrm>
          <a:prstGeom prst="rect">
            <a:avLst/>
          </a:prstGeom>
        </p:spPr>
      </p:pic>
      <p:sp>
        <p:nvSpPr>
          <p:cNvPr id="6" name="Content Placeholder 5">
            <a:extLst>
              <a:ext uri="{FF2B5EF4-FFF2-40B4-BE49-F238E27FC236}">
                <a16:creationId xmlns:a16="http://schemas.microsoft.com/office/drawing/2014/main" id="{6FD16326-510A-644F-8AD9-59EADA9B4324}"/>
              </a:ext>
            </a:extLst>
          </p:cNvPr>
          <p:cNvSpPr>
            <a:spLocks noGrp="1"/>
          </p:cNvSpPr>
          <p:nvPr>
            <p:ph idx="1"/>
          </p:nvPr>
        </p:nvSpPr>
        <p:spPr>
          <a:xfrm>
            <a:off x="2" y="851338"/>
            <a:ext cx="7113318" cy="6006662"/>
          </a:xfrm>
        </p:spPr>
        <p:txBody>
          <a:bodyPr vert="horz" lIns="91440" tIns="45720" rIns="91440" bIns="45720" rtlCol="0" anchor="t">
            <a:noAutofit/>
          </a:bodyPr>
          <a:lstStyle/>
          <a:p>
            <a:r>
              <a:rPr lang="en-CA" sz="2600" dirty="0">
                <a:latin typeface="Arial" panose="020B0604020202020204" pitchFamily="34" charset="0"/>
                <a:cs typeface="Arial" panose="020B0604020202020204" pitchFamily="34" charset="0"/>
              </a:rPr>
              <a:t>Core expected outputs under Activity 2 are unlikely to be achieved by the Project end. </a:t>
            </a:r>
          </a:p>
          <a:p>
            <a:r>
              <a:rPr lang="en-CA" sz="2600" dirty="0">
                <a:latin typeface="Arial" panose="020B0604020202020204" pitchFamily="34" charset="0"/>
                <a:cs typeface="Arial" panose="020B0604020202020204" pitchFamily="34" charset="0"/>
              </a:rPr>
              <a:t>The Project faced the most significant challenges in supporting development of proposals for the EDB financing where the identification of business proposals for EDB has been carried by the local representative offices of the EDB and UNDP in Armenia, Tajikistan, Kazakhstan and Belarus. </a:t>
            </a:r>
          </a:p>
          <a:p>
            <a:r>
              <a:rPr lang="en-CA" sz="2600" dirty="0">
                <a:latin typeface="Arial" panose="020B0604020202020204" pitchFamily="34" charset="0"/>
                <a:cs typeface="Arial" panose="020B0604020202020204" pitchFamily="34" charset="0"/>
              </a:rPr>
              <a:t>The regional component was not well elaborated, with unclear reporting and accountability structures that undermined its effectiveness. </a:t>
            </a:r>
          </a:p>
          <a:p>
            <a:endParaRPr lang="en-CA" sz="2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4688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75886-D0F4-0C4C-83A6-AB68BAEFA110}"/>
              </a:ext>
            </a:extLst>
          </p:cNvPr>
          <p:cNvSpPr>
            <a:spLocks noGrp="1"/>
          </p:cNvSpPr>
          <p:nvPr>
            <p:ph type="title"/>
          </p:nvPr>
        </p:nvSpPr>
        <p:spPr>
          <a:xfrm>
            <a:off x="838200" y="-290857"/>
            <a:ext cx="10515600" cy="1325563"/>
          </a:xfrm>
        </p:spPr>
        <p:txBody>
          <a:bodyPr>
            <a:normAutofit/>
          </a:bodyPr>
          <a:lstStyle/>
          <a:p>
            <a:pPr algn="ctr"/>
            <a:r>
              <a:rPr lang="en-US" sz="4000" b="1" dirty="0">
                <a:solidFill>
                  <a:schemeClr val="accent1"/>
                </a:solidFill>
                <a:latin typeface="Arial" panose="020B0604020202020204" pitchFamily="34" charset="0"/>
                <a:cs typeface="Arial" panose="020B0604020202020204" pitchFamily="34" charset="0"/>
              </a:rPr>
              <a:t>Findings: Effectiveness (3) </a:t>
            </a:r>
            <a:endParaRPr lang="en-US" sz="4000" b="1" dirty="0">
              <a:latin typeface="Arial" panose="020B0604020202020204" pitchFamily="34" charset="0"/>
              <a:cs typeface="Arial" panose="020B0604020202020204" pitchFamily="34" charset="0"/>
            </a:endParaRPr>
          </a:p>
        </p:txBody>
      </p:sp>
      <p:pic>
        <p:nvPicPr>
          <p:cNvPr id="5" name="Рисунок 7">
            <a:extLst>
              <a:ext uri="{FF2B5EF4-FFF2-40B4-BE49-F238E27FC236}">
                <a16:creationId xmlns:a16="http://schemas.microsoft.com/office/drawing/2014/main" id="{2F5D9D57-E5C8-3F4E-965C-4835C960C43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743576" y="851338"/>
            <a:ext cx="6448424" cy="5300278"/>
          </a:xfrm>
          <a:prstGeom prst="rect">
            <a:avLst/>
          </a:prstGeom>
        </p:spPr>
      </p:pic>
      <p:sp>
        <p:nvSpPr>
          <p:cNvPr id="6" name="Content Placeholder 5">
            <a:extLst>
              <a:ext uri="{FF2B5EF4-FFF2-40B4-BE49-F238E27FC236}">
                <a16:creationId xmlns:a16="http://schemas.microsoft.com/office/drawing/2014/main" id="{6FD16326-510A-644F-8AD9-59EADA9B4324}"/>
              </a:ext>
            </a:extLst>
          </p:cNvPr>
          <p:cNvSpPr>
            <a:spLocks noGrp="1"/>
          </p:cNvSpPr>
          <p:nvPr>
            <p:ph idx="1"/>
          </p:nvPr>
        </p:nvSpPr>
        <p:spPr>
          <a:xfrm>
            <a:off x="1" y="711200"/>
            <a:ext cx="7089568" cy="6146800"/>
          </a:xfrm>
        </p:spPr>
        <p:txBody>
          <a:bodyPr vert="horz" lIns="91440" tIns="45720" rIns="91440" bIns="45720" rtlCol="0" anchor="t">
            <a:noAutofit/>
          </a:bodyPr>
          <a:lstStyle/>
          <a:p>
            <a:r>
              <a:rPr lang="en-CA" sz="2600" dirty="0">
                <a:latin typeface="Arial" panose="020B0604020202020204" pitchFamily="34" charset="0"/>
                <a:cs typeface="Arial" panose="020B0604020202020204" pitchFamily="34" charset="0"/>
              </a:rPr>
              <a:t>The Project has delivered comprehensive and customized trainings for second tier banks supported by EDB.</a:t>
            </a:r>
          </a:p>
          <a:p>
            <a:r>
              <a:rPr lang="en-CA" sz="2600" dirty="0">
                <a:latin typeface="Arial" panose="020B0604020202020204" pitchFamily="34" charset="0"/>
                <a:cs typeface="Arial" panose="020B0604020202020204" pitchFamily="34" charset="0"/>
              </a:rPr>
              <a:t>The trainings delivered to the second tier banks were based on a needs assessment conducted by independent consultants and focused on banks from Kyrgyzstan, Armenia, Belarus and Kazakhstan </a:t>
            </a:r>
          </a:p>
          <a:p>
            <a:r>
              <a:rPr lang="en-CA" sz="2600" dirty="0">
                <a:latin typeface="Arial" panose="020B0604020202020204" pitchFamily="34" charset="0"/>
                <a:cs typeface="Arial" panose="020B0604020202020204" pitchFamily="34" charset="0"/>
              </a:rPr>
              <a:t>In total 434 individuals were trained.</a:t>
            </a:r>
          </a:p>
          <a:p>
            <a:r>
              <a:rPr lang="en-CA" sz="2600" dirty="0">
                <a:latin typeface="Arial" panose="020B0604020202020204" pitchFamily="34" charset="0"/>
                <a:cs typeface="Arial" panose="020B0604020202020204" pitchFamily="34" charset="0"/>
              </a:rPr>
              <a:t>Beneficiaries responded that they had acquired and apply skills relevant to their work. </a:t>
            </a:r>
          </a:p>
          <a:p>
            <a:r>
              <a:rPr lang="en-CA" sz="2600" dirty="0">
                <a:latin typeface="Arial" panose="020B0604020202020204" pitchFamily="34" charset="0"/>
                <a:cs typeface="Arial" panose="020B0604020202020204" pitchFamily="34" charset="0"/>
              </a:rPr>
              <a:t>Most beneficiaries credited the exceptional skills of the trainers. </a:t>
            </a:r>
          </a:p>
          <a:p>
            <a:endParaRPr lang="en-CA" sz="2600" dirty="0">
              <a:latin typeface="Arial" panose="020B0604020202020204" pitchFamily="34" charset="0"/>
              <a:cs typeface="Arial" panose="020B0604020202020204" pitchFamily="34" charset="0"/>
            </a:endParaRPr>
          </a:p>
          <a:p>
            <a:endParaRPr lang="en-CA" sz="2600" dirty="0">
              <a:latin typeface="Arial" panose="020B0604020202020204" pitchFamily="34" charset="0"/>
              <a:cs typeface="Arial" panose="020B0604020202020204" pitchFamily="34" charset="0"/>
            </a:endParaRPr>
          </a:p>
          <a:p>
            <a:endParaRPr lang="en-CA" sz="2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1287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75886-D0F4-0C4C-83A6-AB68BAEFA110}"/>
              </a:ext>
            </a:extLst>
          </p:cNvPr>
          <p:cNvSpPr>
            <a:spLocks noGrp="1"/>
          </p:cNvSpPr>
          <p:nvPr>
            <p:ph type="title"/>
          </p:nvPr>
        </p:nvSpPr>
        <p:spPr>
          <a:xfrm>
            <a:off x="838200" y="-290857"/>
            <a:ext cx="10515600" cy="1325563"/>
          </a:xfrm>
        </p:spPr>
        <p:txBody>
          <a:bodyPr>
            <a:normAutofit/>
          </a:bodyPr>
          <a:lstStyle/>
          <a:p>
            <a:pPr algn="ctr"/>
            <a:r>
              <a:rPr lang="en-US" sz="4000" b="1" dirty="0">
                <a:solidFill>
                  <a:schemeClr val="accent1"/>
                </a:solidFill>
                <a:latin typeface="Arial" panose="020B0604020202020204" pitchFamily="34" charset="0"/>
                <a:cs typeface="Arial" panose="020B0604020202020204" pitchFamily="34" charset="0"/>
              </a:rPr>
              <a:t>Findings: Effectiveness (4) </a:t>
            </a:r>
            <a:endParaRPr lang="en-US" sz="4000" b="1" dirty="0">
              <a:latin typeface="Arial" panose="020B0604020202020204" pitchFamily="34" charset="0"/>
              <a:cs typeface="Arial" panose="020B0604020202020204" pitchFamily="34" charset="0"/>
            </a:endParaRPr>
          </a:p>
        </p:txBody>
      </p:sp>
      <p:pic>
        <p:nvPicPr>
          <p:cNvPr id="5" name="Рисунок 7">
            <a:extLst>
              <a:ext uri="{FF2B5EF4-FFF2-40B4-BE49-F238E27FC236}">
                <a16:creationId xmlns:a16="http://schemas.microsoft.com/office/drawing/2014/main" id="{2F5D9D57-E5C8-3F4E-965C-4835C960C43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743576" y="851338"/>
            <a:ext cx="6448424" cy="5300278"/>
          </a:xfrm>
          <a:prstGeom prst="rect">
            <a:avLst/>
          </a:prstGeom>
        </p:spPr>
      </p:pic>
      <p:sp>
        <p:nvSpPr>
          <p:cNvPr id="6" name="Content Placeholder 5">
            <a:extLst>
              <a:ext uri="{FF2B5EF4-FFF2-40B4-BE49-F238E27FC236}">
                <a16:creationId xmlns:a16="http://schemas.microsoft.com/office/drawing/2014/main" id="{6FD16326-510A-644F-8AD9-59EADA9B4324}"/>
              </a:ext>
            </a:extLst>
          </p:cNvPr>
          <p:cNvSpPr>
            <a:spLocks noGrp="1"/>
          </p:cNvSpPr>
          <p:nvPr>
            <p:ph idx="1"/>
          </p:nvPr>
        </p:nvSpPr>
        <p:spPr>
          <a:xfrm>
            <a:off x="1" y="711200"/>
            <a:ext cx="7065817" cy="6146800"/>
          </a:xfrm>
        </p:spPr>
        <p:txBody>
          <a:bodyPr vert="horz" lIns="91440" tIns="45720" rIns="91440" bIns="45720" rtlCol="0" anchor="t">
            <a:noAutofit/>
          </a:bodyPr>
          <a:lstStyle/>
          <a:p>
            <a:pPr>
              <a:lnSpc>
                <a:spcPct val="100000"/>
              </a:lnSpc>
              <a:spcBef>
                <a:spcPts val="0"/>
              </a:spcBef>
            </a:pPr>
            <a:r>
              <a:rPr lang="en-US" sz="2400" dirty="0">
                <a:latin typeface="Arial" panose="020B0604020202020204" pitchFamily="34" charset="0"/>
                <a:cs typeface="Arial" panose="020B0604020202020204" pitchFamily="34" charset="0"/>
              </a:rPr>
              <a:t>The Project coherence strategies were limited to core partners such as the Ministry of Economy, RKDF and EDB and did not explore wider partnerships with the national Chamber of Commerce, business and banking associations or such key IFIs as EBRD to achieve synergies.</a:t>
            </a:r>
          </a:p>
          <a:p>
            <a:pPr marL="0" indent="0">
              <a:lnSpc>
                <a:spcPct val="100000"/>
              </a:lnSpc>
              <a:spcBef>
                <a:spcPts val="0"/>
              </a:spcBef>
              <a:buNone/>
            </a:pPr>
            <a:endParaRPr lang="en-US" sz="2400" dirty="0">
              <a:latin typeface="Arial" panose="020B0604020202020204" pitchFamily="34" charset="0"/>
              <a:cs typeface="Arial" panose="020B0604020202020204" pitchFamily="34" charset="0"/>
            </a:endParaRPr>
          </a:p>
          <a:p>
            <a:pPr>
              <a:lnSpc>
                <a:spcPct val="100000"/>
              </a:lnSpc>
              <a:spcBef>
                <a:spcPts val="0"/>
              </a:spcBef>
            </a:pPr>
            <a:r>
              <a:rPr lang="en-US" sz="2400" dirty="0">
                <a:latin typeface="Arial" panose="020B0604020202020204" pitchFamily="34" charset="0"/>
                <a:cs typeface="Arial" panose="020B0604020202020204" pitchFamily="34" charset="0"/>
              </a:rPr>
              <a:t>The gender disaggregated data collection and analysis was conducted for training programs beneficiaries, but the tasks of economic empowerment of women were not explicitly pursued. The Project missed an opportunity to provide targeted support of women owned businesses. </a:t>
            </a:r>
          </a:p>
          <a:p>
            <a:endParaRPr lang="en-CA" sz="2600" dirty="0">
              <a:latin typeface="Arial" panose="020B0604020202020204" pitchFamily="34" charset="0"/>
              <a:cs typeface="Arial" panose="020B0604020202020204" pitchFamily="34" charset="0"/>
            </a:endParaRPr>
          </a:p>
          <a:p>
            <a:endParaRPr lang="en-CA" sz="2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3715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75886-D0F4-0C4C-83A6-AB68BAEFA110}"/>
              </a:ext>
            </a:extLst>
          </p:cNvPr>
          <p:cNvSpPr>
            <a:spLocks noGrp="1"/>
          </p:cNvSpPr>
          <p:nvPr>
            <p:ph type="title"/>
          </p:nvPr>
        </p:nvSpPr>
        <p:spPr>
          <a:xfrm>
            <a:off x="838200" y="-129207"/>
            <a:ext cx="10515600" cy="1053548"/>
          </a:xfrm>
        </p:spPr>
        <p:txBody>
          <a:bodyPr>
            <a:normAutofit/>
          </a:bodyPr>
          <a:lstStyle/>
          <a:p>
            <a:pPr algn="ctr"/>
            <a:r>
              <a:rPr lang="en-US" sz="4000" b="1" dirty="0">
                <a:solidFill>
                  <a:schemeClr val="accent1"/>
                </a:solidFill>
                <a:latin typeface="Arial" panose="020B0604020202020204" pitchFamily="34" charset="0"/>
                <a:cs typeface="Arial" panose="020B0604020202020204" pitchFamily="34" charset="0"/>
              </a:rPr>
              <a:t>Findings: Efficiency </a:t>
            </a:r>
            <a:endParaRPr lang="en-US" sz="40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D1720C34-D1C5-154C-8EF5-0E3BBCD00FD5}"/>
              </a:ext>
            </a:extLst>
          </p:cNvPr>
          <p:cNvSpPr>
            <a:spLocks noGrp="1"/>
          </p:cNvSpPr>
          <p:nvPr>
            <p:ph idx="1"/>
          </p:nvPr>
        </p:nvSpPr>
        <p:spPr>
          <a:xfrm>
            <a:off x="3449055" y="676894"/>
            <a:ext cx="7904746" cy="6181106"/>
          </a:xfrm>
        </p:spPr>
        <p:txBody>
          <a:bodyPr>
            <a:normAutofit fontScale="92500" lnSpcReduction="10000"/>
          </a:bodyPr>
          <a:lstStyle/>
          <a:p>
            <a:pPr>
              <a:lnSpc>
                <a:spcPct val="100000"/>
              </a:lnSpc>
              <a:spcBef>
                <a:spcPts val="0"/>
              </a:spcBef>
            </a:pPr>
            <a:r>
              <a:rPr lang="en-GB" sz="2700" dirty="0">
                <a:latin typeface="Arial" panose="020B0604020202020204" pitchFamily="34" charset="0"/>
                <a:cs typeface="Arial" panose="020B0604020202020204" pitchFamily="34" charset="0"/>
              </a:rPr>
              <a:t>Results are achieved in an economically efficient manner and with manageable transaction costs. At the initial stages of implementation, the Project was constrained by limited technical capacity of UNDP.</a:t>
            </a:r>
          </a:p>
          <a:p>
            <a:pPr>
              <a:lnSpc>
                <a:spcPct val="100000"/>
              </a:lnSpc>
              <a:spcBef>
                <a:spcPts val="0"/>
              </a:spcBef>
            </a:pPr>
            <a:r>
              <a:rPr lang="en-GB" sz="2700" dirty="0">
                <a:latin typeface="Arial" panose="020B0604020202020204" pitchFamily="34" charset="0"/>
                <a:cs typeface="Arial" panose="020B0604020202020204" pitchFamily="34" charset="0"/>
              </a:rPr>
              <a:t>Current staffing structure is efficient. The Project operations in other supported CIS countries was not supported with the corresponding modality. </a:t>
            </a:r>
          </a:p>
          <a:p>
            <a:pPr>
              <a:lnSpc>
                <a:spcPct val="100000"/>
              </a:lnSpc>
              <a:spcBef>
                <a:spcPts val="0"/>
              </a:spcBef>
            </a:pPr>
            <a:r>
              <a:rPr lang="en-GB" sz="2700" dirty="0">
                <a:latin typeface="Arial" panose="020B0604020202020204" pitchFamily="34" charset="0"/>
                <a:cs typeface="Arial" panose="020B0604020202020204" pitchFamily="34" charset="0"/>
              </a:rPr>
              <a:t>The Project experienced continuous challenges with engaging the necessary international and technical expertise.</a:t>
            </a:r>
          </a:p>
          <a:p>
            <a:pPr>
              <a:lnSpc>
                <a:spcPct val="100000"/>
              </a:lnSpc>
              <a:spcBef>
                <a:spcPts val="0"/>
              </a:spcBef>
            </a:pPr>
            <a:r>
              <a:rPr lang="en-GB" sz="2700" dirty="0">
                <a:latin typeface="Arial" panose="020B0604020202020204" pitchFamily="34" charset="0"/>
                <a:cs typeface="Arial" panose="020B0604020202020204" pitchFamily="34" charset="0"/>
              </a:rPr>
              <a:t>Project was producing regular </a:t>
            </a:r>
            <a:r>
              <a:rPr lang="en-US" sz="2700" dirty="0">
                <a:latin typeface="Arial" panose="020B0604020202020204" pitchFamily="34" charset="0"/>
                <a:cs typeface="Arial" panose="020B0604020202020204" pitchFamily="34" charset="0"/>
              </a:rPr>
              <a:t>clear and well written</a:t>
            </a:r>
            <a:r>
              <a:rPr lang="en-GB" sz="2700" dirty="0">
                <a:latin typeface="Arial" panose="020B0604020202020204" pitchFamily="34" charset="0"/>
                <a:cs typeface="Arial" panose="020B0604020202020204" pitchFamily="34" charset="0"/>
              </a:rPr>
              <a:t> monitoring/donor reports</a:t>
            </a:r>
            <a:r>
              <a:rPr lang="en-US" sz="2700" dirty="0">
                <a:latin typeface="Arial" panose="020B0604020202020204" pitchFamily="34" charset="0"/>
                <a:cs typeface="Arial" panose="020B0604020202020204" pitchFamily="34" charset="0"/>
              </a:rPr>
              <a:t>, including by individual consultants.</a:t>
            </a:r>
          </a:p>
          <a:p>
            <a:pPr>
              <a:lnSpc>
                <a:spcPct val="100000"/>
              </a:lnSpc>
              <a:spcBef>
                <a:spcPts val="0"/>
              </a:spcBef>
            </a:pPr>
            <a:r>
              <a:rPr lang="en-GB" sz="2700" dirty="0">
                <a:latin typeface="Arial" panose="020B0604020202020204" pitchFamily="34" charset="0"/>
                <a:cs typeface="Arial" panose="020B0604020202020204" pitchFamily="34" charset="0"/>
              </a:rPr>
              <a:t>The Project regularly collects and reports on core output indicators but does not have a well developed M&amp;E function </a:t>
            </a:r>
            <a:endParaRPr lang="en-CA" sz="3200" dirty="0"/>
          </a:p>
        </p:txBody>
      </p:sp>
      <p:pic>
        <p:nvPicPr>
          <p:cNvPr id="4" name="Picture 3">
            <a:extLst>
              <a:ext uri="{FF2B5EF4-FFF2-40B4-BE49-F238E27FC236}">
                <a16:creationId xmlns:a16="http://schemas.microsoft.com/office/drawing/2014/main" id="{0713E073-0371-C74A-8EB6-9086B92BCB45}"/>
              </a:ext>
            </a:extLst>
          </p:cNvPr>
          <p:cNvPicPr>
            <a:picLocks noChangeAspect="1"/>
          </p:cNvPicPr>
          <p:nvPr/>
        </p:nvPicPr>
        <p:blipFill>
          <a:blip r:embed="rId2"/>
          <a:stretch>
            <a:fillRect/>
          </a:stretch>
        </p:blipFill>
        <p:spPr>
          <a:xfrm>
            <a:off x="226596" y="1647657"/>
            <a:ext cx="3222458" cy="3309353"/>
          </a:xfrm>
          <a:prstGeom prst="rect">
            <a:avLst/>
          </a:prstGeom>
        </p:spPr>
      </p:pic>
    </p:spTree>
    <p:extLst>
      <p:ext uri="{BB962C8B-B14F-4D97-AF65-F5344CB8AC3E}">
        <p14:creationId xmlns:p14="http://schemas.microsoft.com/office/powerpoint/2010/main" val="3910043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75886-D0F4-0C4C-83A6-AB68BAEFA110}"/>
              </a:ext>
            </a:extLst>
          </p:cNvPr>
          <p:cNvSpPr>
            <a:spLocks noGrp="1"/>
          </p:cNvSpPr>
          <p:nvPr>
            <p:ph type="title"/>
          </p:nvPr>
        </p:nvSpPr>
        <p:spPr>
          <a:xfrm>
            <a:off x="838200" y="1"/>
            <a:ext cx="10515600" cy="924338"/>
          </a:xfrm>
        </p:spPr>
        <p:txBody>
          <a:bodyPr>
            <a:normAutofit/>
          </a:bodyPr>
          <a:lstStyle/>
          <a:p>
            <a:pPr algn="ctr"/>
            <a:r>
              <a:rPr lang="en-US" sz="4000" b="1" dirty="0">
                <a:solidFill>
                  <a:schemeClr val="accent1"/>
                </a:solidFill>
                <a:latin typeface="Arial" panose="020B0604020202020204" pitchFamily="34" charset="0"/>
                <a:cs typeface="Arial" panose="020B0604020202020204" pitchFamily="34" charset="0"/>
              </a:rPr>
              <a:t>Findings: Sustainability and Impact  </a:t>
            </a:r>
            <a:endParaRPr lang="en-US" sz="40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D1720C34-D1C5-154C-8EF5-0E3BBCD00FD5}"/>
              </a:ext>
            </a:extLst>
          </p:cNvPr>
          <p:cNvSpPr>
            <a:spLocks noGrp="1"/>
          </p:cNvSpPr>
          <p:nvPr>
            <p:ph idx="1"/>
          </p:nvPr>
        </p:nvSpPr>
        <p:spPr>
          <a:xfrm>
            <a:off x="3823854" y="760021"/>
            <a:ext cx="8368145" cy="5925787"/>
          </a:xfrm>
        </p:spPr>
        <p:txBody>
          <a:bodyPr vert="horz" lIns="91440" tIns="45720" rIns="91440" bIns="45720" rtlCol="0" anchor="t">
            <a:normAutofit fontScale="92500" lnSpcReduction="10000"/>
          </a:bodyPr>
          <a:lstStyle/>
          <a:p>
            <a:pPr>
              <a:lnSpc>
                <a:spcPct val="100000"/>
              </a:lnSpc>
              <a:spcBef>
                <a:spcPts val="0"/>
              </a:spcBef>
            </a:pPr>
            <a:r>
              <a:rPr lang="en-US" sz="2600" dirty="0">
                <a:latin typeface="Arial" panose="020B0604020202020204" pitchFamily="34" charset="0"/>
                <a:cs typeface="Arial" panose="020B0604020202020204" pitchFamily="34" charset="0"/>
              </a:rPr>
              <a:t>The unstable political situation in three of the five countries participating in the Project (the Kyrgyz Republic, Belarus, Armenia) create risks for sustainability.</a:t>
            </a:r>
          </a:p>
          <a:p>
            <a:pPr>
              <a:lnSpc>
                <a:spcPct val="100000"/>
              </a:lnSpc>
              <a:spcBef>
                <a:spcPts val="0"/>
              </a:spcBef>
            </a:pPr>
            <a:r>
              <a:rPr lang="en-US" sz="2600" dirty="0">
                <a:latin typeface="Arial" panose="020B0604020202020204" pitchFamily="34" charset="0"/>
                <a:cs typeface="Arial" panose="020B0604020202020204" pitchFamily="34" charset="0"/>
              </a:rPr>
              <a:t>There is a relatively high probability that businesses supported by the Project will be profitable but there is a limited evidence of institutional sustainability of the mechanism established in the Ministry of Economy in Kyrgyzstan. </a:t>
            </a:r>
          </a:p>
          <a:p>
            <a:pPr>
              <a:lnSpc>
                <a:spcPct val="100000"/>
              </a:lnSpc>
              <a:spcBef>
                <a:spcPts val="0"/>
              </a:spcBef>
            </a:pPr>
            <a:r>
              <a:rPr lang="en-US" sz="2600" dirty="0">
                <a:latin typeface="Arial" panose="020B0604020202020204" pitchFamily="34" charset="0"/>
                <a:cs typeface="Arial" panose="020B0604020202020204" pitchFamily="34" charset="0"/>
              </a:rPr>
              <a:t>Capacities of supported businesses in developing business proposals and second tier banks have strengthened through training and direct support. It is unlikely that the training content and delivery modalities will be institutionalized.</a:t>
            </a:r>
          </a:p>
          <a:p>
            <a:pPr>
              <a:lnSpc>
                <a:spcPct val="100000"/>
              </a:lnSpc>
              <a:spcBef>
                <a:spcPts val="0"/>
              </a:spcBef>
            </a:pPr>
            <a:r>
              <a:rPr lang="en-US" sz="2600" dirty="0">
                <a:latin typeface="Arial" panose="020B0604020202020204" pitchFamily="34" charset="0"/>
                <a:cs typeface="Arial" panose="020B0604020202020204" pitchFamily="34" charset="0"/>
              </a:rPr>
              <a:t>High quality practical resources/advice developed with Project’s support were shared with the banks and other supported partners, but it is difficult to assess how extensively they will be used by EDB and other partners.</a:t>
            </a:r>
          </a:p>
          <a:p>
            <a:pPr>
              <a:lnSpc>
                <a:spcPct val="100000"/>
              </a:lnSpc>
              <a:spcBef>
                <a:spcPts val="0"/>
              </a:spcBef>
            </a:pPr>
            <a:endParaRPr lang="en-US" dirty="0">
              <a:latin typeface="Arial" panose="020B0604020202020204" pitchFamily="34" charset="0"/>
              <a:cs typeface="Arial" panose="020B0604020202020204" pitchFamily="34" charset="0"/>
            </a:endParaRPr>
          </a:p>
          <a:p>
            <a:pPr>
              <a:lnSpc>
                <a:spcPct val="100000"/>
              </a:lnSpc>
              <a:spcBef>
                <a:spcPts val="0"/>
              </a:spcBef>
            </a:pPr>
            <a:endParaRPr lang="en-US" dirty="0">
              <a:latin typeface="Arial" panose="020B0604020202020204" pitchFamily="34" charset="0"/>
              <a:cs typeface="Arial" panose="020B0604020202020204" pitchFamily="34" charset="0"/>
            </a:endParaRPr>
          </a:p>
          <a:p>
            <a:pPr>
              <a:lnSpc>
                <a:spcPct val="100000"/>
              </a:lnSpc>
              <a:spcBef>
                <a:spcPts val="0"/>
              </a:spcBef>
            </a:pPr>
            <a:endParaRPr lang="en-CA" dirty="0"/>
          </a:p>
          <a:p>
            <a:pPr>
              <a:lnSpc>
                <a:spcPct val="100000"/>
              </a:lnSpc>
              <a:spcBef>
                <a:spcPts val="0"/>
              </a:spcBef>
            </a:pPr>
            <a:endParaRPr lang="en-US" sz="2400" dirty="0"/>
          </a:p>
        </p:txBody>
      </p:sp>
      <p:pic>
        <p:nvPicPr>
          <p:cNvPr id="5" name="Picture 4">
            <a:extLst>
              <a:ext uri="{FF2B5EF4-FFF2-40B4-BE49-F238E27FC236}">
                <a16:creationId xmlns:a16="http://schemas.microsoft.com/office/drawing/2014/main" id="{B9BAFA32-557F-6647-B673-68708D2B8D71}"/>
              </a:ext>
            </a:extLst>
          </p:cNvPr>
          <p:cNvPicPr>
            <a:picLocks noChangeAspect="1"/>
          </p:cNvPicPr>
          <p:nvPr/>
        </p:nvPicPr>
        <p:blipFill>
          <a:blip r:embed="rId2"/>
          <a:stretch>
            <a:fillRect/>
          </a:stretch>
        </p:blipFill>
        <p:spPr>
          <a:xfrm>
            <a:off x="86497" y="1532238"/>
            <a:ext cx="3558746" cy="2879123"/>
          </a:xfrm>
          <a:prstGeom prst="rect">
            <a:avLst/>
          </a:prstGeom>
        </p:spPr>
      </p:pic>
    </p:spTree>
    <p:extLst>
      <p:ext uri="{BB962C8B-B14F-4D97-AF65-F5344CB8AC3E}">
        <p14:creationId xmlns:p14="http://schemas.microsoft.com/office/powerpoint/2010/main" val="4197833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D78FC-A009-9744-AE16-0B1831A2C658}"/>
              </a:ext>
            </a:extLst>
          </p:cNvPr>
          <p:cNvSpPr>
            <a:spLocks noGrp="1"/>
          </p:cNvSpPr>
          <p:nvPr>
            <p:ph type="title"/>
          </p:nvPr>
        </p:nvSpPr>
        <p:spPr>
          <a:xfrm>
            <a:off x="838200" y="39144"/>
            <a:ext cx="10515600" cy="918800"/>
          </a:xfrm>
        </p:spPr>
        <p:txBody>
          <a:bodyPr>
            <a:normAutofit/>
          </a:bodyPr>
          <a:lstStyle/>
          <a:p>
            <a:r>
              <a:rPr lang="en-US" sz="4000" b="1" dirty="0">
                <a:solidFill>
                  <a:schemeClr val="accent1"/>
                </a:solidFill>
                <a:latin typeface="Arial" panose="020B0604020202020204" pitchFamily="34" charset="0"/>
                <a:cs typeface="Arial" panose="020B0604020202020204" pitchFamily="34" charset="0"/>
              </a:rPr>
              <a:t>Lessons learned </a:t>
            </a:r>
            <a:endParaRPr lang="en-US" sz="40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79FEB7C8-6017-1140-B6D1-038D8A3B470D}"/>
              </a:ext>
            </a:extLst>
          </p:cNvPr>
          <p:cNvSpPr>
            <a:spLocks noGrp="1"/>
          </p:cNvSpPr>
          <p:nvPr>
            <p:ph idx="1"/>
          </p:nvPr>
        </p:nvSpPr>
        <p:spPr>
          <a:xfrm>
            <a:off x="150689" y="1155864"/>
            <a:ext cx="7425767" cy="5292437"/>
          </a:xfrm>
        </p:spPr>
        <p:txBody>
          <a:bodyPr vert="horz" lIns="91440" tIns="45720" rIns="91440" bIns="45720" rtlCol="0" anchor="t">
            <a:normAutofit/>
          </a:bodyPr>
          <a:lstStyle/>
          <a:p>
            <a:pPr lvl="0"/>
            <a:r>
              <a:rPr lang="en-US" dirty="0">
                <a:latin typeface="Arial" panose="020B0604020202020204" pitchFamily="34" charset="0"/>
                <a:cs typeface="Arial" panose="020B0604020202020204" pitchFamily="34" charset="0"/>
              </a:rPr>
              <a:t>Political instability resulting in the frequent Government ministers and deputy ministers’ change and limited institutional memory in a context of low government official capacity to implement, monitor, and report undermine progress on improving the enabling environment for business development.</a:t>
            </a:r>
          </a:p>
          <a:p>
            <a:pPr marL="0" lvl="0" indent="0">
              <a:buNone/>
            </a:pPr>
            <a:endParaRPr lang="en-US" dirty="0">
              <a:latin typeface="Arial" panose="020B0604020202020204" pitchFamily="34" charset="0"/>
              <a:cs typeface="Arial" panose="020B0604020202020204" pitchFamily="34" charset="0"/>
            </a:endParaRPr>
          </a:p>
          <a:p>
            <a:pPr lvl="0"/>
            <a:r>
              <a:rPr lang="en-US" dirty="0">
                <a:latin typeface="Arial" panose="020B0604020202020204" pitchFamily="34" charset="0"/>
                <a:cs typeface="Arial" panose="020B0604020202020204" pitchFamily="34" charset="0"/>
              </a:rPr>
              <a:t>Greater access to qualified business consulting services is essential, especially for SMEs in Kyrgyzstan, in particular for the purpose of accessing credit programs.</a:t>
            </a:r>
          </a:p>
        </p:txBody>
      </p:sp>
      <p:pic>
        <p:nvPicPr>
          <p:cNvPr id="4" name="Picture 3">
            <a:extLst>
              <a:ext uri="{FF2B5EF4-FFF2-40B4-BE49-F238E27FC236}">
                <a16:creationId xmlns:a16="http://schemas.microsoft.com/office/drawing/2014/main" id="{BDAB4C59-9607-8448-BDB5-B84421431D7B}"/>
              </a:ext>
            </a:extLst>
          </p:cNvPr>
          <p:cNvPicPr>
            <a:picLocks noChangeAspect="1"/>
          </p:cNvPicPr>
          <p:nvPr/>
        </p:nvPicPr>
        <p:blipFill>
          <a:blip r:embed="rId3"/>
          <a:stretch>
            <a:fillRect/>
          </a:stretch>
        </p:blipFill>
        <p:spPr>
          <a:xfrm>
            <a:off x="7774287" y="1890462"/>
            <a:ext cx="4211387" cy="3077076"/>
          </a:xfrm>
          <a:prstGeom prst="rect">
            <a:avLst/>
          </a:prstGeom>
        </p:spPr>
      </p:pic>
    </p:spTree>
    <p:extLst>
      <p:ext uri="{BB962C8B-B14F-4D97-AF65-F5344CB8AC3E}">
        <p14:creationId xmlns:p14="http://schemas.microsoft.com/office/powerpoint/2010/main" val="3778759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D78FC-A009-9744-AE16-0B1831A2C658}"/>
              </a:ext>
            </a:extLst>
          </p:cNvPr>
          <p:cNvSpPr>
            <a:spLocks noGrp="1"/>
          </p:cNvSpPr>
          <p:nvPr>
            <p:ph type="title"/>
          </p:nvPr>
        </p:nvSpPr>
        <p:spPr>
          <a:xfrm>
            <a:off x="838200" y="39144"/>
            <a:ext cx="10515600" cy="918800"/>
          </a:xfrm>
        </p:spPr>
        <p:txBody>
          <a:bodyPr>
            <a:normAutofit/>
          </a:bodyPr>
          <a:lstStyle/>
          <a:p>
            <a:r>
              <a:rPr lang="en-US" sz="4000" b="1" dirty="0">
                <a:solidFill>
                  <a:schemeClr val="accent1"/>
                </a:solidFill>
                <a:latin typeface="Arial" panose="020B0604020202020204" pitchFamily="34" charset="0"/>
                <a:cs typeface="Arial" panose="020B0604020202020204" pitchFamily="34" charset="0"/>
              </a:rPr>
              <a:t>Lessons learned (2) </a:t>
            </a:r>
            <a:endParaRPr lang="en-US" sz="40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79FEB7C8-6017-1140-B6D1-038D8A3B470D}"/>
              </a:ext>
            </a:extLst>
          </p:cNvPr>
          <p:cNvSpPr>
            <a:spLocks noGrp="1"/>
          </p:cNvSpPr>
          <p:nvPr>
            <p:ph idx="1"/>
          </p:nvPr>
        </p:nvSpPr>
        <p:spPr>
          <a:xfrm>
            <a:off x="162564" y="1298368"/>
            <a:ext cx="7879001" cy="5987143"/>
          </a:xfrm>
        </p:spPr>
        <p:txBody>
          <a:bodyPr vert="horz" lIns="91440" tIns="45720" rIns="91440" bIns="45720" rtlCol="0" anchor="t">
            <a:normAutofit/>
          </a:bodyPr>
          <a:lstStyle/>
          <a:p>
            <a:pPr lvl="0"/>
            <a:r>
              <a:rPr lang="en-US" dirty="0">
                <a:latin typeface="Arial" panose="020B0604020202020204" pitchFamily="34" charset="0"/>
                <a:cs typeface="Arial" panose="020B0604020202020204" pitchFamily="34" charset="0"/>
              </a:rPr>
              <a:t>UNDP is well positioned to innovate and explore new partnership modalities with IFIs, but success of such innovations depends on its ability to build and engage the necessary expertise and critically re-assess its progress mid-course to make the necessary corrections and adjustments. </a:t>
            </a:r>
          </a:p>
          <a:p>
            <a:pPr lvl="0"/>
            <a:endParaRPr lang="en-US" dirty="0">
              <a:latin typeface="Arial" panose="020B0604020202020204" pitchFamily="34" charset="0"/>
              <a:cs typeface="Arial" panose="020B0604020202020204" pitchFamily="34" charset="0"/>
            </a:endParaRPr>
          </a:p>
          <a:p>
            <a:pPr lvl="0"/>
            <a:r>
              <a:rPr lang="en-US" dirty="0">
                <a:latin typeface="Arial" panose="020B0604020202020204" pitchFamily="34" charset="0"/>
                <a:cs typeface="Arial" panose="020B0604020202020204" pitchFamily="34" charset="0"/>
              </a:rPr>
              <a:t>Close coordination and partnership with other relevant partners such as IFIs can facilitate information exchange and synergies.</a:t>
            </a:r>
            <a:endParaRPr lang="en-CA" dirty="0">
              <a:solidFill>
                <a:srgbClr val="FF0000"/>
              </a:solidFill>
              <a:latin typeface="Arial" panose="020B0604020202020204" pitchFamily="34" charset="0"/>
              <a:cs typeface="Arial" panose="020B0604020202020204" pitchFamily="34" charset="0"/>
            </a:endParaRPr>
          </a:p>
          <a:p>
            <a:pPr lvl="0"/>
            <a:endParaRPr lang="en-US" dirty="0"/>
          </a:p>
          <a:p>
            <a:pPr lvl="0"/>
            <a:endParaRPr lang="en-US" dirty="0"/>
          </a:p>
        </p:txBody>
      </p:sp>
      <p:pic>
        <p:nvPicPr>
          <p:cNvPr id="4" name="Picture 3">
            <a:extLst>
              <a:ext uri="{FF2B5EF4-FFF2-40B4-BE49-F238E27FC236}">
                <a16:creationId xmlns:a16="http://schemas.microsoft.com/office/drawing/2014/main" id="{BDAB4C59-9607-8448-BDB5-B84421431D7B}"/>
              </a:ext>
            </a:extLst>
          </p:cNvPr>
          <p:cNvPicPr>
            <a:picLocks noChangeAspect="1"/>
          </p:cNvPicPr>
          <p:nvPr/>
        </p:nvPicPr>
        <p:blipFill>
          <a:blip r:embed="rId2"/>
          <a:stretch>
            <a:fillRect/>
          </a:stretch>
        </p:blipFill>
        <p:spPr>
          <a:xfrm>
            <a:off x="8408797" y="2114485"/>
            <a:ext cx="3600350" cy="2631378"/>
          </a:xfrm>
          <a:prstGeom prst="rect">
            <a:avLst/>
          </a:prstGeom>
        </p:spPr>
      </p:pic>
    </p:spTree>
    <p:extLst>
      <p:ext uri="{BB962C8B-B14F-4D97-AF65-F5344CB8AC3E}">
        <p14:creationId xmlns:p14="http://schemas.microsoft.com/office/powerpoint/2010/main" val="1201582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3">
            <a:extLst>
              <a:ext uri="{FF2B5EF4-FFF2-40B4-BE49-F238E27FC236}">
                <a16:creationId xmlns:a16="http://schemas.microsoft.com/office/drawing/2014/main" id="{F181390C-628C-D54F-89D0-6914F201FFB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488767"/>
            <a:ext cx="5363116" cy="4587546"/>
          </a:xfrm>
          <a:prstGeom prst="rect">
            <a:avLst/>
          </a:prstGeom>
        </p:spPr>
      </p:pic>
      <p:sp>
        <p:nvSpPr>
          <p:cNvPr id="2" name="Title 1">
            <a:extLst>
              <a:ext uri="{FF2B5EF4-FFF2-40B4-BE49-F238E27FC236}">
                <a16:creationId xmlns:a16="http://schemas.microsoft.com/office/drawing/2014/main" id="{10B64F9F-D94C-6441-870D-67762DBA1E64}"/>
              </a:ext>
            </a:extLst>
          </p:cNvPr>
          <p:cNvSpPr>
            <a:spLocks noGrp="1"/>
          </p:cNvSpPr>
          <p:nvPr>
            <p:ph type="title"/>
          </p:nvPr>
        </p:nvSpPr>
        <p:spPr>
          <a:xfrm>
            <a:off x="1" y="-166295"/>
            <a:ext cx="12192000" cy="1325563"/>
          </a:xfrm>
        </p:spPr>
        <p:txBody>
          <a:bodyPr>
            <a:normAutofit/>
          </a:bodyPr>
          <a:lstStyle/>
          <a:p>
            <a:r>
              <a:rPr lang="en-US" sz="4000" b="1" dirty="0">
                <a:solidFill>
                  <a:schemeClr val="accent1"/>
                </a:solidFill>
                <a:latin typeface="Arial" panose="020B0604020202020204" pitchFamily="34" charset="0"/>
                <a:cs typeface="Arial" panose="020B0604020202020204" pitchFamily="34" charset="0"/>
              </a:rPr>
              <a:t>Recommendations</a:t>
            </a:r>
          </a:p>
        </p:txBody>
      </p:sp>
      <p:sp>
        <p:nvSpPr>
          <p:cNvPr id="3" name="Content Placeholder 2">
            <a:extLst>
              <a:ext uri="{FF2B5EF4-FFF2-40B4-BE49-F238E27FC236}">
                <a16:creationId xmlns:a16="http://schemas.microsoft.com/office/drawing/2014/main" id="{1195CE53-39E4-3F45-9EE3-B6837D19E6CE}"/>
              </a:ext>
            </a:extLst>
          </p:cNvPr>
          <p:cNvSpPr>
            <a:spLocks noGrp="1"/>
          </p:cNvSpPr>
          <p:nvPr>
            <p:ph idx="1"/>
          </p:nvPr>
        </p:nvSpPr>
        <p:spPr>
          <a:xfrm>
            <a:off x="4963886" y="0"/>
            <a:ext cx="7099578" cy="6858000"/>
          </a:xfrm>
        </p:spPr>
        <p:txBody>
          <a:bodyPr vert="horz" lIns="91440" tIns="45720" rIns="91440" bIns="45720" rtlCol="0" anchor="t">
            <a:noAutofit/>
          </a:bodyPr>
          <a:lstStyle/>
          <a:p>
            <a:pPr>
              <a:buNone/>
            </a:pPr>
            <a:r>
              <a:rPr lang="en-US" sz="2600" dirty="0">
                <a:latin typeface="Arial" panose="020B0604020202020204" pitchFamily="34" charset="0"/>
                <a:ea typeface="+mn-lt"/>
                <a:cs typeface="Arial" panose="020B0604020202020204" pitchFamily="34" charset="0"/>
              </a:rPr>
              <a:t> 1 </a:t>
            </a:r>
            <a:r>
              <a:rPr lang="en-CA" sz="2600" dirty="0">
                <a:latin typeface="Arial" panose="020B0604020202020204" pitchFamily="34" charset="0"/>
                <a:cs typeface="Arial" panose="020B0604020202020204" pitchFamily="34" charset="0"/>
              </a:rPr>
              <a:t>Support state authorities at the national and local level to develop bankable proposals in the areas and sectors of strategic importance to UNDP and </a:t>
            </a:r>
            <a:r>
              <a:rPr lang="en-CA" sz="2600" dirty="0" err="1">
                <a:latin typeface="Arial" panose="020B0604020202020204" pitchFamily="34" charset="0"/>
                <a:cs typeface="Arial" panose="020B0604020202020204" pitchFamily="34" charset="0"/>
              </a:rPr>
              <a:t>GoK</a:t>
            </a:r>
            <a:r>
              <a:rPr lang="en-CA" sz="2600" dirty="0">
                <a:latin typeface="Arial" panose="020B0604020202020204" pitchFamily="34" charset="0"/>
                <a:cs typeface="Arial" panose="020B0604020202020204" pitchFamily="34" charset="0"/>
              </a:rPr>
              <a:t>. </a:t>
            </a:r>
          </a:p>
          <a:p>
            <a:pPr>
              <a:buNone/>
            </a:pPr>
            <a:r>
              <a:rPr lang="en-CA" sz="2600" dirty="0">
                <a:latin typeface="Arial" panose="020B0604020202020204" pitchFamily="34" charset="0"/>
                <a:cs typeface="Arial" panose="020B0604020202020204" pitchFamily="34" charset="0"/>
              </a:rPr>
              <a:t>Build partnerships with such IFIs as EBRD as well as improve internal partnerships with other relevant UNDP projects. Potential areas of focus include:</a:t>
            </a:r>
          </a:p>
          <a:p>
            <a:pPr lvl="1"/>
            <a:r>
              <a:rPr lang="en-CA" sz="2200" dirty="0">
                <a:latin typeface="Arial" panose="020B0604020202020204" pitchFamily="34" charset="0"/>
                <a:cs typeface="Arial" panose="020B0604020202020204" pitchFamily="34" charset="0"/>
              </a:rPr>
              <a:t>Use of digital technologies </a:t>
            </a:r>
          </a:p>
          <a:p>
            <a:pPr lvl="1"/>
            <a:r>
              <a:rPr lang="en-CA" sz="2200" dirty="0">
                <a:latin typeface="Arial" panose="020B0604020202020204" pitchFamily="34" charset="0"/>
                <a:cs typeface="Arial" panose="020B0604020202020204" pitchFamily="34" charset="0"/>
              </a:rPr>
              <a:t>Promoting community level sustainable water supply systems in rural areas. </a:t>
            </a:r>
          </a:p>
          <a:p>
            <a:pPr lvl="1"/>
            <a:r>
              <a:rPr lang="en-CA" sz="2200" dirty="0">
                <a:latin typeface="Arial" panose="020B0604020202020204" pitchFamily="34" charset="0"/>
                <a:cs typeface="Arial" panose="020B0604020202020204" pitchFamily="34" charset="0"/>
              </a:rPr>
              <a:t>Support off-grid renewable energy systems in critical social sectors </a:t>
            </a:r>
          </a:p>
          <a:p>
            <a:pPr>
              <a:buNone/>
            </a:pPr>
            <a:r>
              <a:rPr lang="en-US" sz="2600" dirty="0">
                <a:latin typeface="Arial" panose="020B0604020202020204" pitchFamily="34" charset="0"/>
                <a:ea typeface="+mn-lt"/>
                <a:cs typeface="Arial" panose="020B0604020202020204" pitchFamily="34" charset="0"/>
              </a:rPr>
              <a:t>2.</a:t>
            </a:r>
            <a:r>
              <a:rPr lang="en-US" sz="2600" dirty="0">
                <a:latin typeface="Arial" panose="020B0604020202020204" pitchFamily="34" charset="0"/>
                <a:cs typeface="Arial" panose="020B0604020202020204" pitchFamily="34" charset="0"/>
              </a:rPr>
              <a:t>Focus on establishing a platform for a constructive dialogue of businesses, mostly SMEs with key decisionmakers.</a:t>
            </a:r>
            <a:endParaRPr lang="en-US" sz="2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7954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3">
            <a:extLst>
              <a:ext uri="{FF2B5EF4-FFF2-40B4-BE49-F238E27FC236}">
                <a16:creationId xmlns:a16="http://schemas.microsoft.com/office/drawing/2014/main" id="{F181390C-628C-D54F-89D0-6914F201FFB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 y="1560506"/>
            <a:ext cx="5363116" cy="4587546"/>
          </a:xfrm>
          <a:prstGeom prst="rect">
            <a:avLst/>
          </a:prstGeom>
        </p:spPr>
      </p:pic>
      <p:sp>
        <p:nvSpPr>
          <p:cNvPr id="2" name="Title 1">
            <a:extLst>
              <a:ext uri="{FF2B5EF4-FFF2-40B4-BE49-F238E27FC236}">
                <a16:creationId xmlns:a16="http://schemas.microsoft.com/office/drawing/2014/main" id="{10B64F9F-D94C-6441-870D-67762DBA1E64}"/>
              </a:ext>
            </a:extLst>
          </p:cNvPr>
          <p:cNvSpPr>
            <a:spLocks noGrp="1"/>
          </p:cNvSpPr>
          <p:nvPr>
            <p:ph type="title"/>
          </p:nvPr>
        </p:nvSpPr>
        <p:spPr>
          <a:xfrm>
            <a:off x="1" y="-166295"/>
            <a:ext cx="12192000" cy="1325563"/>
          </a:xfrm>
        </p:spPr>
        <p:txBody>
          <a:bodyPr>
            <a:normAutofit/>
          </a:bodyPr>
          <a:lstStyle/>
          <a:p>
            <a:r>
              <a:rPr lang="en-US" sz="4000" b="1" dirty="0">
                <a:solidFill>
                  <a:schemeClr val="accent1"/>
                </a:solidFill>
                <a:latin typeface="Arial" panose="020B0604020202020204" pitchFamily="34" charset="0"/>
                <a:cs typeface="Arial" panose="020B0604020202020204" pitchFamily="34" charset="0"/>
              </a:rPr>
              <a:t>Recommendations (2) </a:t>
            </a:r>
          </a:p>
        </p:txBody>
      </p:sp>
      <p:sp>
        <p:nvSpPr>
          <p:cNvPr id="3" name="Content Placeholder 2">
            <a:extLst>
              <a:ext uri="{FF2B5EF4-FFF2-40B4-BE49-F238E27FC236}">
                <a16:creationId xmlns:a16="http://schemas.microsoft.com/office/drawing/2014/main" id="{1195CE53-39E4-3F45-9EE3-B6837D19E6CE}"/>
              </a:ext>
            </a:extLst>
          </p:cNvPr>
          <p:cNvSpPr>
            <a:spLocks noGrp="1"/>
          </p:cNvSpPr>
          <p:nvPr>
            <p:ph idx="1"/>
          </p:nvPr>
        </p:nvSpPr>
        <p:spPr>
          <a:xfrm>
            <a:off x="4916384" y="719103"/>
            <a:ext cx="7089569" cy="5812325"/>
          </a:xfrm>
        </p:spPr>
        <p:txBody>
          <a:bodyPr vert="horz" lIns="91440" tIns="45720" rIns="91440" bIns="45720" rtlCol="0" anchor="t">
            <a:noAutofit/>
          </a:bodyPr>
          <a:lstStyle/>
          <a:p>
            <a:pPr marL="457200" indent="-457200">
              <a:buFont typeface="+mj-lt"/>
              <a:buAutoNum type="arabicPeriod" startAt="3"/>
            </a:pPr>
            <a:r>
              <a:rPr lang="en-CA" sz="3000" dirty="0">
                <a:latin typeface="Arial" panose="020B0604020202020204" pitchFamily="34" charset="0"/>
                <a:cs typeface="Arial" panose="020B0604020202020204" pitchFamily="34" charset="0"/>
              </a:rPr>
              <a:t>Pursue long-term institutional solutions to capacity building of businesses, with focus on SMEs, and partner with the Chamber of Commerce and business and banking associations.</a:t>
            </a:r>
          </a:p>
          <a:p>
            <a:pPr marL="514350" indent="-514350">
              <a:buFont typeface="+mj-lt"/>
              <a:buAutoNum type="arabicPeriod" startAt="3"/>
            </a:pPr>
            <a:r>
              <a:rPr lang="en-CA" sz="3000" dirty="0">
                <a:latin typeface="Arial" panose="020B0604020202020204" pitchFamily="34" charset="0"/>
                <a:cs typeface="Arial" panose="020B0604020202020204" pitchFamily="34" charset="0"/>
              </a:rPr>
              <a:t>In pursuing innovative solutions in those areas where local or corporate expertise is limited, UNDP is advised to conduct mid-term projects review and strengthen internal M&amp;E systems to make timely adjustments.</a:t>
            </a:r>
          </a:p>
          <a:p>
            <a:pPr>
              <a:buNone/>
            </a:pPr>
            <a:endParaRPr lang="en-CA" dirty="0"/>
          </a:p>
          <a:p>
            <a:pPr>
              <a:buNone/>
            </a:pPr>
            <a:endParaRPr lang="en-US" sz="3000" b="1" dirty="0">
              <a:cs typeface="Calibri" panose="020F0502020204030204"/>
            </a:endParaRPr>
          </a:p>
        </p:txBody>
      </p:sp>
    </p:spTree>
    <p:extLst>
      <p:ext uri="{BB962C8B-B14F-4D97-AF65-F5344CB8AC3E}">
        <p14:creationId xmlns:p14="http://schemas.microsoft.com/office/powerpoint/2010/main" val="1213310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8DF020B-F622-F048-AF52-B2B70A1A28A4}"/>
              </a:ext>
            </a:extLst>
          </p:cNvPr>
          <p:cNvPicPr>
            <a:picLocks noChangeAspect="1"/>
          </p:cNvPicPr>
          <p:nvPr/>
        </p:nvPicPr>
        <p:blipFill>
          <a:blip r:embed="rId2"/>
          <a:stretch>
            <a:fillRect/>
          </a:stretch>
        </p:blipFill>
        <p:spPr>
          <a:xfrm>
            <a:off x="0" y="900363"/>
            <a:ext cx="5522026" cy="5056300"/>
          </a:xfrm>
          <a:prstGeom prst="rect">
            <a:avLst/>
          </a:prstGeom>
        </p:spPr>
      </p:pic>
      <p:sp>
        <p:nvSpPr>
          <p:cNvPr id="11" name="Content Placeholder 10">
            <a:extLst>
              <a:ext uri="{FF2B5EF4-FFF2-40B4-BE49-F238E27FC236}">
                <a16:creationId xmlns:a16="http://schemas.microsoft.com/office/drawing/2014/main" id="{BE51EF66-3479-444D-8014-F267DA5F8227}"/>
              </a:ext>
            </a:extLst>
          </p:cNvPr>
          <p:cNvSpPr>
            <a:spLocks noGrp="1"/>
          </p:cNvSpPr>
          <p:nvPr>
            <p:ph idx="1"/>
          </p:nvPr>
        </p:nvSpPr>
        <p:spPr>
          <a:xfrm>
            <a:off x="5047013" y="548640"/>
            <a:ext cx="6306787" cy="5628323"/>
          </a:xfrm>
        </p:spPr>
        <p:txBody>
          <a:bodyPr>
            <a:normAutofit fontScale="92500" lnSpcReduction="10000"/>
          </a:bodyPr>
          <a:lstStyle/>
          <a:p>
            <a:endParaRPr lang="en-US" sz="4000" dirty="0"/>
          </a:p>
          <a:p>
            <a:r>
              <a:rPr lang="en-CA" sz="4000" dirty="0">
                <a:latin typeface="Arial" panose="020B0604020202020204" pitchFamily="34" charset="0"/>
                <a:cs typeface="Arial" panose="020B0604020202020204" pitchFamily="34" charset="0"/>
              </a:rPr>
              <a:t>The purpose of evaluation is  to assess relevance,  effectiveness, efficiency, sustainability and impact of the Project, identify lessons learned and provide recommendations.</a:t>
            </a:r>
          </a:p>
          <a:p>
            <a:pPr lvl="0"/>
            <a:r>
              <a:rPr lang="en-US" sz="4000" dirty="0">
                <a:latin typeface="Arial" panose="020B0604020202020204" pitchFamily="34" charset="0"/>
                <a:cs typeface="Arial" panose="020B0604020202020204" pitchFamily="34" charset="0"/>
              </a:rPr>
              <a:t>Expected users are UNDP management and staff, RO, IFIs, donors, etc.</a:t>
            </a:r>
            <a:endParaRPr lang="en-CA" sz="4000" dirty="0">
              <a:latin typeface="Arial" panose="020B0604020202020204" pitchFamily="34" charset="0"/>
              <a:cs typeface="Arial" panose="020B0604020202020204" pitchFamily="34" charset="0"/>
            </a:endParaRPr>
          </a:p>
          <a:p>
            <a:endParaRPr lang="en-US" sz="4000" dirty="0"/>
          </a:p>
        </p:txBody>
      </p:sp>
    </p:spTree>
    <p:extLst>
      <p:ext uri="{BB962C8B-B14F-4D97-AF65-F5344CB8AC3E}">
        <p14:creationId xmlns:p14="http://schemas.microsoft.com/office/powerpoint/2010/main" val="754707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F04D84-E8E3-4143-934B-77E5E6B9A82F}"/>
              </a:ext>
            </a:extLst>
          </p:cNvPr>
          <p:cNvSpPr>
            <a:spLocks noGrp="1"/>
          </p:cNvSpPr>
          <p:nvPr>
            <p:ph idx="1"/>
          </p:nvPr>
        </p:nvSpPr>
        <p:spPr>
          <a:xfrm>
            <a:off x="609600" y="130629"/>
            <a:ext cx="10545289" cy="1282535"/>
          </a:xfrm>
        </p:spPr>
        <p:txBody>
          <a:bodyPr>
            <a:normAutofit fontScale="62500" lnSpcReduction="20000"/>
          </a:bodyPr>
          <a:lstStyle/>
          <a:p>
            <a:pPr marL="0" indent="0" algn="ctr">
              <a:buNone/>
            </a:pPr>
            <a:endParaRPr lang="en-US" sz="4000" b="1" dirty="0"/>
          </a:p>
          <a:p>
            <a:pPr marL="0" indent="0" algn="ctr">
              <a:buNone/>
            </a:pPr>
            <a:endParaRPr lang="en-US" sz="4000" b="1" dirty="0"/>
          </a:p>
          <a:p>
            <a:pPr marL="0" indent="0" algn="ctr">
              <a:buNone/>
            </a:pPr>
            <a:r>
              <a:rPr lang="en-US" sz="5700" b="1" dirty="0">
                <a:solidFill>
                  <a:schemeClr val="accent1"/>
                </a:solidFill>
                <a:latin typeface="Arial" panose="020B0604020202020204" pitchFamily="34" charset="0"/>
                <a:cs typeface="Arial" panose="020B0604020202020204" pitchFamily="34" charset="0"/>
              </a:rPr>
              <a:t>Questions?</a:t>
            </a:r>
            <a:endParaRPr lang="en-US" sz="5700" b="1"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9D0DD619-A62A-8844-A163-277B65C37734}"/>
              </a:ext>
            </a:extLst>
          </p:cNvPr>
          <p:cNvPicPr>
            <a:picLocks noChangeAspect="1"/>
          </p:cNvPicPr>
          <p:nvPr/>
        </p:nvPicPr>
        <p:blipFill>
          <a:blip r:embed="rId2"/>
          <a:stretch>
            <a:fillRect/>
          </a:stretch>
        </p:blipFill>
        <p:spPr>
          <a:xfrm>
            <a:off x="609600" y="1716505"/>
            <a:ext cx="11036968" cy="4849395"/>
          </a:xfrm>
          <a:prstGeom prst="rect">
            <a:avLst/>
          </a:prstGeom>
        </p:spPr>
      </p:pic>
    </p:spTree>
    <p:extLst>
      <p:ext uri="{BB962C8B-B14F-4D97-AF65-F5344CB8AC3E}">
        <p14:creationId xmlns:p14="http://schemas.microsoft.com/office/powerpoint/2010/main" val="40738725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BE51EF66-3479-444D-8014-F267DA5F8227}"/>
              </a:ext>
            </a:extLst>
          </p:cNvPr>
          <p:cNvSpPr>
            <a:spLocks noGrp="1"/>
          </p:cNvSpPr>
          <p:nvPr>
            <p:ph idx="1"/>
          </p:nvPr>
        </p:nvSpPr>
        <p:spPr>
          <a:xfrm>
            <a:off x="-1" y="-186266"/>
            <a:ext cx="11971867" cy="7281334"/>
          </a:xfrm>
        </p:spPr>
        <p:txBody>
          <a:bodyPr>
            <a:normAutofit/>
          </a:bodyPr>
          <a:lstStyle/>
          <a:p>
            <a:endParaRPr lang="en-US" sz="4000" dirty="0"/>
          </a:p>
          <a:p>
            <a:pPr marL="0" indent="0" algn="ctr">
              <a:buNone/>
            </a:pPr>
            <a:r>
              <a:rPr lang="en-US" sz="4000" b="1" dirty="0">
                <a:solidFill>
                  <a:srgbClr val="2E75B6"/>
                </a:solidFill>
                <a:latin typeface="Arial" panose="020B0604020202020204" pitchFamily="34" charset="0"/>
                <a:cs typeface="Arial" panose="020B0604020202020204" pitchFamily="34" charset="0"/>
              </a:rPr>
              <a:t>Project overview</a:t>
            </a:r>
            <a:endParaRPr lang="en-CA" sz="3200" dirty="0">
              <a:latin typeface="Arial" panose="020B0604020202020204" pitchFamily="34" charset="0"/>
              <a:cs typeface="Arial" panose="020B0604020202020204" pitchFamily="34" charset="0"/>
            </a:endParaRPr>
          </a:p>
          <a:p>
            <a:r>
              <a:rPr lang="en-CA" sz="3200" dirty="0">
                <a:latin typeface="Arial" panose="020B0604020202020204" pitchFamily="34" charset="0"/>
                <a:cs typeface="Arial" panose="020B0604020202020204" pitchFamily="34" charset="0"/>
              </a:rPr>
              <a:t>The Kyrgyz Republic is a lower middle-income country.</a:t>
            </a:r>
          </a:p>
          <a:p>
            <a:r>
              <a:rPr lang="en-CA" sz="3200" dirty="0">
                <a:latin typeface="Arial" panose="020B0604020202020204" pitchFamily="34" charset="0"/>
                <a:cs typeface="Arial" panose="020B0604020202020204" pitchFamily="34" charset="0"/>
              </a:rPr>
              <a:t> Growth has been subject to sharp fluctuations because of the narrow economic base.</a:t>
            </a:r>
          </a:p>
          <a:p>
            <a:r>
              <a:rPr lang="en-CA" sz="3200" dirty="0">
                <a:latin typeface="Arial" panose="020B0604020202020204" pitchFamily="34" charset="0"/>
                <a:cs typeface="Arial" panose="020B0604020202020204" pitchFamily="34" charset="0"/>
              </a:rPr>
              <a:t>The development of the private sector as the key engine of growth has been a major focus of reforms. </a:t>
            </a:r>
          </a:p>
          <a:p>
            <a:r>
              <a:rPr lang="en-CA" sz="3200" dirty="0">
                <a:latin typeface="Arial" panose="020B0604020202020204" pitchFamily="34" charset="0"/>
                <a:cs typeface="Arial" panose="020B0604020202020204" pitchFamily="34" charset="0"/>
              </a:rPr>
              <a:t>The Project was designed in 2017 when the global economy was in a deep downturn and was expected to be completed at the end of 2021. </a:t>
            </a:r>
          </a:p>
          <a:p>
            <a:pPr marL="0" indent="0">
              <a:buNone/>
            </a:pPr>
            <a:endParaRPr lang="en-CA" b="1" dirty="0"/>
          </a:p>
        </p:txBody>
      </p:sp>
    </p:spTree>
    <p:extLst>
      <p:ext uri="{BB962C8B-B14F-4D97-AF65-F5344CB8AC3E}">
        <p14:creationId xmlns:p14="http://schemas.microsoft.com/office/powerpoint/2010/main" val="26022934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BE51EF66-3479-444D-8014-F267DA5F8227}"/>
              </a:ext>
            </a:extLst>
          </p:cNvPr>
          <p:cNvSpPr>
            <a:spLocks noGrp="1"/>
          </p:cNvSpPr>
          <p:nvPr>
            <p:ph idx="1"/>
          </p:nvPr>
        </p:nvSpPr>
        <p:spPr>
          <a:xfrm>
            <a:off x="-1" y="-186266"/>
            <a:ext cx="11971867" cy="7281334"/>
          </a:xfrm>
        </p:spPr>
        <p:txBody>
          <a:bodyPr>
            <a:normAutofit/>
          </a:bodyPr>
          <a:lstStyle/>
          <a:p>
            <a:endParaRPr lang="en-US" sz="4000" dirty="0"/>
          </a:p>
          <a:p>
            <a:pPr marL="0" indent="0" algn="ctr">
              <a:buNone/>
            </a:pPr>
            <a:r>
              <a:rPr lang="en-US" sz="4000" b="1" dirty="0">
                <a:solidFill>
                  <a:srgbClr val="2E75B6"/>
                </a:solidFill>
                <a:latin typeface="Arial" panose="020B0604020202020204" pitchFamily="34" charset="0"/>
                <a:cs typeface="Arial" panose="020B0604020202020204" pitchFamily="34" charset="0"/>
              </a:rPr>
              <a:t>Project overview</a:t>
            </a:r>
            <a:endParaRPr lang="en-CA" sz="4000" dirty="0">
              <a:latin typeface="Arial" panose="020B0604020202020204" pitchFamily="34" charset="0"/>
              <a:cs typeface="Arial" panose="020B0604020202020204" pitchFamily="34" charset="0"/>
            </a:endParaRPr>
          </a:p>
          <a:p>
            <a:pPr marL="0" indent="0">
              <a:buNone/>
            </a:pPr>
            <a:r>
              <a:rPr lang="en-CA" sz="2200" dirty="0">
                <a:latin typeface="Arial" panose="020B0604020202020204" pitchFamily="34" charset="0"/>
                <a:cs typeface="Arial" panose="020B0604020202020204" pitchFamily="34" charset="0"/>
              </a:rPr>
              <a:t>The Project includes two main activities and six outputs. Its core expected outputs/ outcomes include: </a:t>
            </a:r>
          </a:p>
          <a:p>
            <a:r>
              <a:rPr lang="en-CA" sz="2200" dirty="0">
                <a:latin typeface="Arial" panose="020B0604020202020204" pitchFamily="34" charset="0"/>
                <a:cs typeface="Arial" panose="020B0604020202020204" pitchFamily="34" charset="0"/>
              </a:rPr>
              <a:t>Activity 1. Technical assistance to the Kyrgyz Republic in identification, preparation and implementation of bankable projects for financing from the Russian-Kyrgyz Development Fund (RKDF): </a:t>
            </a:r>
          </a:p>
          <a:p>
            <a:pPr lvl="1"/>
            <a:r>
              <a:rPr lang="en-CA" sz="2200" dirty="0">
                <a:latin typeface="Arial" panose="020B0604020202020204" pitchFamily="34" charset="0"/>
                <a:cs typeface="Arial" panose="020B0604020202020204" pitchFamily="34" charset="0"/>
              </a:rPr>
              <a:t>Action 1.1. Support to the strategic programming of development operations by the government and </a:t>
            </a:r>
          </a:p>
          <a:p>
            <a:pPr lvl="1"/>
            <a:r>
              <a:rPr lang="en-CA" sz="2200" dirty="0">
                <a:latin typeface="Arial" panose="020B0604020202020204" pitchFamily="34" charset="0"/>
                <a:cs typeface="Arial" panose="020B0604020202020204" pitchFamily="34" charset="0"/>
              </a:rPr>
              <a:t>Action 1.2. Preparation of the high priority projects for RKDF financing.</a:t>
            </a:r>
          </a:p>
          <a:p>
            <a:r>
              <a:rPr lang="en-CA" sz="2200" dirty="0">
                <a:latin typeface="Arial" panose="020B0604020202020204" pitchFamily="34" charset="0"/>
                <a:cs typeface="Arial" panose="020B0604020202020204" pitchFamily="34" charset="0"/>
              </a:rPr>
              <a:t>Activity 2. Technical assistance in project preparation for potential financing by IFIs to governmental and business entities in Armenia, Belarus, Kazakhstan, Kyrgyzstan, and Tajikistan, including the Eurasian Development Bank (EDB) clients: </a:t>
            </a:r>
          </a:p>
          <a:p>
            <a:pPr lvl="1"/>
            <a:r>
              <a:rPr lang="en-CA" sz="2200" dirty="0">
                <a:latin typeface="Arial" panose="020B0604020202020204" pitchFamily="34" charset="0"/>
                <a:cs typeface="Arial" panose="020B0604020202020204" pitchFamily="34" charset="0"/>
              </a:rPr>
              <a:t>Action 2.1. Cooperation framework for targeted support to preparation of quality bankable projects for EDB's lending; </a:t>
            </a:r>
          </a:p>
          <a:p>
            <a:pPr lvl="1"/>
            <a:r>
              <a:rPr lang="en-CA" sz="2200" dirty="0">
                <a:latin typeface="Arial" panose="020B0604020202020204" pitchFamily="34" charset="0"/>
                <a:cs typeface="Arial" panose="020B0604020202020204" pitchFamily="34" charset="0"/>
              </a:rPr>
              <a:t>Action 2.2. Capacity development for financial intermediary operations; and </a:t>
            </a:r>
          </a:p>
          <a:p>
            <a:pPr lvl="1"/>
            <a:r>
              <a:rPr lang="en-CA" sz="2200" dirty="0">
                <a:latin typeface="Arial" panose="020B0604020202020204" pitchFamily="34" charset="0"/>
                <a:cs typeface="Arial" panose="020B0604020202020204" pitchFamily="34" charset="0"/>
              </a:rPr>
              <a:t>Action 2.3. Knowledge management to improve accessibility of development financing</a:t>
            </a:r>
          </a:p>
          <a:p>
            <a:pPr marL="457200" lvl="1" indent="0">
              <a:buNone/>
            </a:pPr>
            <a:endParaRPr lang="en-CA" sz="3200" dirty="0"/>
          </a:p>
          <a:p>
            <a:endParaRPr lang="en-CA" dirty="0"/>
          </a:p>
          <a:p>
            <a:pPr marL="0" indent="0">
              <a:buNone/>
            </a:pPr>
            <a:endParaRPr lang="en-CA" b="1" dirty="0"/>
          </a:p>
        </p:txBody>
      </p:sp>
    </p:spTree>
    <p:extLst>
      <p:ext uri="{BB962C8B-B14F-4D97-AF65-F5344CB8AC3E}">
        <p14:creationId xmlns:p14="http://schemas.microsoft.com/office/powerpoint/2010/main" val="10572264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76350" y="214854"/>
            <a:ext cx="10515600" cy="393632"/>
          </a:xfrm>
        </p:spPr>
        <p:txBody>
          <a:bodyPr>
            <a:normAutofit fontScale="90000"/>
          </a:bodyPr>
          <a:lstStyle/>
          <a:p>
            <a:pPr algn="ctr"/>
            <a:r>
              <a:rPr lang="en-US" b="1" dirty="0">
                <a:solidFill>
                  <a:srgbClr val="2E75B6"/>
                </a:solidFill>
                <a:latin typeface="Arial" panose="020B0604020202020204" pitchFamily="34" charset="0"/>
                <a:cs typeface="Arial" panose="020B0604020202020204" pitchFamily="34" charset="0"/>
              </a:rPr>
              <a:t>Evaluation: How it was conducted</a:t>
            </a:r>
            <a:endParaRPr lang="en-US" b="1" dirty="0">
              <a:solidFill>
                <a:srgbClr val="5091CD"/>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8763573" y="1309258"/>
            <a:ext cx="2306009" cy="2940161"/>
          </a:xfrm>
          <a:prstGeom prst="rect">
            <a:avLst/>
          </a:prstGeom>
          <a:ln>
            <a:noFill/>
          </a:ln>
          <a:effectLst>
            <a:softEdge rad="112500"/>
          </a:effectLst>
        </p:spPr>
      </p:pic>
      <p:pic>
        <p:nvPicPr>
          <p:cNvPr id="6" name="Picture 5"/>
          <p:cNvPicPr>
            <a:picLocks noChangeAspect="1"/>
          </p:cNvPicPr>
          <p:nvPr/>
        </p:nvPicPr>
        <p:blipFill>
          <a:blip r:embed="rId3"/>
          <a:stretch>
            <a:fillRect/>
          </a:stretch>
        </p:blipFill>
        <p:spPr>
          <a:xfrm>
            <a:off x="518173" y="1350005"/>
            <a:ext cx="2786224" cy="2702636"/>
          </a:xfrm>
          <a:prstGeom prst="rect">
            <a:avLst/>
          </a:prstGeom>
        </p:spPr>
      </p:pic>
      <p:sp>
        <p:nvSpPr>
          <p:cNvPr id="14" name="TextBox 13"/>
          <p:cNvSpPr txBox="1"/>
          <p:nvPr/>
        </p:nvSpPr>
        <p:spPr>
          <a:xfrm>
            <a:off x="534155" y="851446"/>
            <a:ext cx="2770502" cy="461665"/>
          </a:xfrm>
          <a:prstGeom prst="rect">
            <a:avLst/>
          </a:prstGeom>
          <a:noFill/>
        </p:spPr>
        <p:txBody>
          <a:bodyPr wrap="none" rtlCol="0">
            <a:spAutoFit/>
          </a:bodyPr>
          <a:lstStyle/>
          <a:p>
            <a:r>
              <a:rPr lang="en-US" sz="2400" dirty="0"/>
              <a:t>20+ zoom Interviews</a:t>
            </a:r>
          </a:p>
        </p:txBody>
      </p:sp>
      <p:sp>
        <p:nvSpPr>
          <p:cNvPr id="16" name="TextBox 15"/>
          <p:cNvSpPr txBox="1"/>
          <p:nvPr/>
        </p:nvSpPr>
        <p:spPr>
          <a:xfrm>
            <a:off x="4359962" y="851446"/>
            <a:ext cx="2820186" cy="830997"/>
          </a:xfrm>
          <a:prstGeom prst="rect">
            <a:avLst/>
          </a:prstGeom>
          <a:noFill/>
        </p:spPr>
        <p:txBody>
          <a:bodyPr wrap="square" rtlCol="0">
            <a:spAutoFit/>
          </a:bodyPr>
          <a:lstStyle/>
          <a:p>
            <a:pPr algn="ctr"/>
            <a:r>
              <a:rPr lang="en-US" sz="2400" dirty="0"/>
              <a:t>Discussion of preliminary findings</a:t>
            </a:r>
          </a:p>
        </p:txBody>
      </p:sp>
      <p:sp>
        <p:nvSpPr>
          <p:cNvPr id="17" name="TextBox 16">
            <a:extLst>
              <a:ext uri="{FF2B5EF4-FFF2-40B4-BE49-F238E27FC236}">
                <a16:creationId xmlns:a16="http://schemas.microsoft.com/office/drawing/2014/main" id="{A3F2FCBD-984E-EF49-85A6-3DAEEA9BCB13}"/>
              </a:ext>
            </a:extLst>
          </p:cNvPr>
          <p:cNvSpPr txBox="1"/>
          <p:nvPr/>
        </p:nvSpPr>
        <p:spPr>
          <a:xfrm>
            <a:off x="261023" y="4440117"/>
            <a:ext cx="11341169" cy="2123658"/>
          </a:xfrm>
          <a:prstGeom prst="rect">
            <a:avLst/>
          </a:prstGeom>
          <a:solidFill>
            <a:schemeClr val="bg1"/>
          </a:solidFill>
        </p:spPr>
        <p:txBody>
          <a:bodyPr wrap="square" rtlCol="0">
            <a:spAutoFit/>
          </a:bodyPr>
          <a:lstStyle/>
          <a:p>
            <a:r>
              <a:rPr lang="en-CA" sz="2200" dirty="0">
                <a:latin typeface="Arial" panose="020B0604020202020204" pitchFamily="34" charset="0"/>
                <a:cs typeface="Arial" panose="020B0604020202020204" pitchFamily="34" charset="0"/>
              </a:rPr>
              <a:t>The evaluation applied a non-experimental theory-based contribution methodology. Contribution analysis was used to develop an overall performance story and assess plausible Project contributions to observed changes. A mixed-methods approach was applied, involving a blend of qualitative and quantitative data collection methods. Triangulation was applied for consistency, validity and reliability. The evaluation draws on the totality of evidence collected. </a:t>
            </a:r>
          </a:p>
        </p:txBody>
      </p:sp>
      <p:pic>
        <p:nvPicPr>
          <p:cNvPr id="2" name="Picture 1">
            <a:extLst>
              <a:ext uri="{FF2B5EF4-FFF2-40B4-BE49-F238E27FC236}">
                <a16:creationId xmlns:a16="http://schemas.microsoft.com/office/drawing/2014/main" id="{FB745434-58CC-CD4C-AE86-208232579126}"/>
              </a:ext>
            </a:extLst>
          </p:cNvPr>
          <p:cNvPicPr>
            <a:picLocks noChangeAspect="1"/>
          </p:cNvPicPr>
          <p:nvPr/>
        </p:nvPicPr>
        <p:blipFill>
          <a:blip r:embed="rId4"/>
          <a:stretch>
            <a:fillRect/>
          </a:stretch>
        </p:blipFill>
        <p:spPr>
          <a:xfrm>
            <a:off x="3976542" y="1873141"/>
            <a:ext cx="3401929" cy="2095500"/>
          </a:xfrm>
          <a:prstGeom prst="rect">
            <a:avLst/>
          </a:prstGeom>
        </p:spPr>
      </p:pic>
      <p:sp>
        <p:nvSpPr>
          <p:cNvPr id="19" name="TextBox 18">
            <a:extLst>
              <a:ext uri="{FF2B5EF4-FFF2-40B4-BE49-F238E27FC236}">
                <a16:creationId xmlns:a16="http://schemas.microsoft.com/office/drawing/2014/main" id="{93329BF8-E3E1-DB4B-ABD3-08682C274D79}"/>
              </a:ext>
            </a:extLst>
          </p:cNvPr>
          <p:cNvSpPr txBox="1"/>
          <p:nvPr/>
        </p:nvSpPr>
        <p:spPr>
          <a:xfrm>
            <a:off x="8423828" y="807589"/>
            <a:ext cx="2985497" cy="461665"/>
          </a:xfrm>
          <a:prstGeom prst="rect">
            <a:avLst/>
          </a:prstGeom>
          <a:noFill/>
        </p:spPr>
        <p:txBody>
          <a:bodyPr wrap="none" rtlCol="0">
            <a:spAutoFit/>
          </a:bodyPr>
          <a:lstStyle/>
          <a:p>
            <a:r>
              <a:rPr lang="en-US" sz="2400" dirty="0"/>
              <a:t>Extensive desk review </a:t>
            </a:r>
          </a:p>
        </p:txBody>
      </p:sp>
    </p:spTree>
    <p:extLst>
      <p:ext uri="{BB962C8B-B14F-4D97-AF65-F5344CB8AC3E}">
        <p14:creationId xmlns:p14="http://schemas.microsoft.com/office/powerpoint/2010/main" val="387896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anim calcmode="lin" valueType="num">
                                      <p:cBhvr additive="base">
                                        <p:cTn id="13"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9">
                                            <p:txEl>
                                              <p:pRg st="0" end="0"/>
                                            </p:txEl>
                                          </p:spTgt>
                                        </p:tgtEl>
                                        <p:attrNameLst>
                                          <p:attrName>style.visibility</p:attrName>
                                        </p:attrNameLst>
                                      </p:cBhvr>
                                      <p:to>
                                        <p:strVal val="visible"/>
                                      </p:to>
                                    </p:set>
                                    <p:anim calcmode="lin" valueType="num">
                                      <p:cBhvr additive="base">
                                        <p:cTn id="31"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6">
                                            <p:txEl>
                                              <p:pRg st="0" end="0"/>
                                            </p:txEl>
                                          </p:spTgt>
                                        </p:tgtEl>
                                        <p:attrNameLst>
                                          <p:attrName>style.visibility</p:attrName>
                                        </p:attrNameLst>
                                      </p:cBhvr>
                                      <p:to>
                                        <p:strVal val="visible"/>
                                      </p:to>
                                    </p:set>
                                    <p:anim calcmode="lin" valueType="num">
                                      <p:cBhvr additive="base">
                                        <p:cTn id="37"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75886-D0F4-0C4C-83A6-AB68BAEFA110}"/>
              </a:ext>
            </a:extLst>
          </p:cNvPr>
          <p:cNvSpPr>
            <a:spLocks noGrp="1"/>
          </p:cNvSpPr>
          <p:nvPr>
            <p:ph type="title"/>
          </p:nvPr>
        </p:nvSpPr>
        <p:spPr>
          <a:xfrm>
            <a:off x="826325" y="-345920"/>
            <a:ext cx="9338953" cy="1367198"/>
          </a:xfrm>
        </p:spPr>
        <p:txBody>
          <a:bodyPr>
            <a:normAutofit/>
          </a:bodyPr>
          <a:lstStyle/>
          <a:p>
            <a:pPr algn="ctr"/>
            <a:r>
              <a:rPr lang="en-US" sz="4000" b="1" dirty="0">
                <a:solidFill>
                  <a:schemeClr val="accent1"/>
                </a:solidFill>
                <a:latin typeface="Arial" panose="020B0604020202020204" pitchFamily="34" charset="0"/>
                <a:cs typeface="Arial" panose="020B0604020202020204" pitchFamily="34" charset="0"/>
              </a:rPr>
              <a:t>Project design strength</a:t>
            </a:r>
            <a:endParaRPr lang="en-US" sz="40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D1720C34-D1C5-154C-8EF5-0E3BBCD00FD5}"/>
              </a:ext>
            </a:extLst>
          </p:cNvPr>
          <p:cNvSpPr>
            <a:spLocks noGrp="1"/>
          </p:cNvSpPr>
          <p:nvPr>
            <p:ph idx="1"/>
          </p:nvPr>
        </p:nvSpPr>
        <p:spPr>
          <a:xfrm>
            <a:off x="4049485" y="807522"/>
            <a:ext cx="7850841" cy="5902036"/>
          </a:xfrm>
        </p:spPr>
        <p:txBody>
          <a:bodyPr>
            <a:noAutofit/>
          </a:bodyPr>
          <a:lstStyle/>
          <a:p>
            <a:r>
              <a:rPr lang="en-US" dirty="0">
                <a:latin typeface="Arial" panose="020B0604020202020204" pitchFamily="34" charset="0"/>
                <a:cs typeface="Arial" panose="020B0604020202020204" pitchFamily="34" charset="0"/>
              </a:rPr>
              <a:t>Well balanced and complimentary components to achieve the Project’s diverse range of objectives. </a:t>
            </a:r>
          </a:p>
          <a:p>
            <a:r>
              <a:rPr lang="en-US" dirty="0">
                <a:latin typeface="Arial" panose="020B0604020202020204" pitchFamily="34" charset="0"/>
                <a:cs typeface="Arial" panose="020B0604020202020204" pitchFamily="34" charset="0"/>
              </a:rPr>
              <a:t>Innovative approach to explore non-traditional to UNDP areas of partnerships with the IFIs such as support of medium and large businesses.</a:t>
            </a:r>
          </a:p>
          <a:p>
            <a:r>
              <a:rPr lang="en-US" dirty="0">
                <a:latin typeface="Arial" panose="020B0604020202020204" pitchFamily="34" charset="0"/>
                <a:cs typeface="Arial" panose="020B0604020202020204" pitchFamily="34" charset="0"/>
              </a:rPr>
              <a:t>The demand-driven delivery model responsive to the needs identified by key Project partners, RKDF and EDB and businesses. </a:t>
            </a:r>
          </a:p>
          <a:p>
            <a:r>
              <a:rPr lang="en-US" dirty="0">
                <a:latin typeface="Arial" panose="020B0604020202020204" pitchFamily="34" charset="0"/>
                <a:cs typeface="Arial" panose="020B0604020202020204" pitchFamily="34" charset="0"/>
              </a:rPr>
              <a:t>Well identified core venues and activities to achieve expected results.</a:t>
            </a:r>
          </a:p>
          <a:p>
            <a:r>
              <a:rPr lang="en-US" dirty="0">
                <a:latin typeface="Arial" panose="020B0604020202020204" pitchFamily="34" charset="0"/>
                <a:cs typeface="Arial" panose="020B0604020202020204" pitchFamily="34" charset="0"/>
              </a:rPr>
              <a:t>Clearly formulated output indicators.</a:t>
            </a:r>
          </a:p>
        </p:txBody>
      </p:sp>
      <p:pic>
        <p:nvPicPr>
          <p:cNvPr id="5" name="Picture 4">
            <a:extLst>
              <a:ext uri="{FF2B5EF4-FFF2-40B4-BE49-F238E27FC236}">
                <a16:creationId xmlns:a16="http://schemas.microsoft.com/office/drawing/2014/main" id="{BB3118E0-3802-274F-960C-6ED332279CAF}"/>
              </a:ext>
            </a:extLst>
          </p:cNvPr>
          <p:cNvPicPr>
            <a:picLocks noChangeAspect="1"/>
          </p:cNvPicPr>
          <p:nvPr/>
        </p:nvPicPr>
        <p:blipFill>
          <a:blip r:embed="rId2"/>
          <a:stretch>
            <a:fillRect/>
          </a:stretch>
        </p:blipFill>
        <p:spPr>
          <a:xfrm>
            <a:off x="178130" y="1745673"/>
            <a:ext cx="3871355" cy="3421143"/>
          </a:xfrm>
          <a:prstGeom prst="rect">
            <a:avLst/>
          </a:prstGeom>
        </p:spPr>
      </p:pic>
    </p:spTree>
    <p:extLst>
      <p:ext uri="{BB962C8B-B14F-4D97-AF65-F5344CB8AC3E}">
        <p14:creationId xmlns:p14="http://schemas.microsoft.com/office/powerpoint/2010/main" val="2610970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75886-D0F4-0C4C-83A6-AB68BAEFA110}"/>
              </a:ext>
            </a:extLst>
          </p:cNvPr>
          <p:cNvSpPr>
            <a:spLocks noGrp="1"/>
          </p:cNvSpPr>
          <p:nvPr>
            <p:ph type="title"/>
          </p:nvPr>
        </p:nvSpPr>
        <p:spPr>
          <a:xfrm>
            <a:off x="838200" y="115747"/>
            <a:ext cx="10515600" cy="937549"/>
          </a:xfrm>
        </p:spPr>
        <p:txBody>
          <a:bodyPr>
            <a:normAutofit/>
          </a:bodyPr>
          <a:lstStyle/>
          <a:p>
            <a:pPr algn="ctr"/>
            <a:r>
              <a:rPr lang="en-US" sz="4000" b="1" dirty="0">
                <a:solidFill>
                  <a:schemeClr val="accent1"/>
                </a:solidFill>
                <a:latin typeface="Arial" panose="020B0604020202020204" pitchFamily="34" charset="0"/>
                <a:cs typeface="Arial" panose="020B0604020202020204" pitchFamily="34" charset="0"/>
              </a:rPr>
              <a:t>Project design limitations </a:t>
            </a:r>
            <a:endParaRPr lang="en-US" sz="40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D1720C34-D1C5-154C-8EF5-0E3BBCD00FD5}"/>
              </a:ext>
            </a:extLst>
          </p:cNvPr>
          <p:cNvSpPr>
            <a:spLocks noGrp="1"/>
          </p:cNvSpPr>
          <p:nvPr>
            <p:ph idx="1"/>
          </p:nvPr>
        </p:nvSpPr>
        <p:spPr>
          <a:xfrm>
            <a:off x="3742268" y="939114"/>
            <a:ext cx="8160976" cy="5634682"/>
          </a:xfrm>
          <a:solidFill>
            <a:schemeClr val="bg1"/>
          </a:solidFill>
        </p:spPr>
        <p:txBody>
          <a:bodyPr>
            <a:normAutofit/>
          </a:bodyPr>
          <a:lstStyle/>
          <a:p>
            <a:r>
              <a:rPr lang="en-US" dirty="0">
                <a:latin typeface="Arial" panose="020B0604020202020204" pitchFamily="34" charset="0"/>
                <a:cs typeface="Arial" panose="020B0604020202020204" pitchFamily="34" charset="0"/>
              </a:rPr>
              <a:t>Did not explicitly target the improvements in the enabling business environment and was not explicitly focusing on UNDP priority areas.  </a:t>
            </a:r>
          </a:p>
          <a:p>
            <a:r>
              <a:rPr lang="en-US" dirty="0">
                <a:latin typeface="Arial" panose="020B0604020202020204" pitchFamily="34" charset="0"/>
                <a:cs typeface="Arial" panose="020B0604020202020204" pitchFamily="34" charset="0"/>
              </a:rPr>
              <a:t>The Project design did not envisage a mid-term evaluation that limited opportunities to make the necessary corrections and adjustments to reflect the learnings mid-course </a:t>
            </a:r>
          </a:p>
          <a:p>
            <a:r>
              <a:rPr lang="en-US" dirty="0">
                <a:latin typeface="Arial" panose="020B0604020202020204" pitchFamily="34" charset="0"/>
                <a:cs typeface="Arial" panose="020B0604020202020204" pitchFamily="34" charset="0"/>
              </a:rPr>
              <a:t>Indicators to assess contribution to high level results such as enhancing capacity of the CIS countries in accessing new development finance sources were not developed. </a:t>
            </a:r>
          </a:p>
          <a:p>
            <a:endParaRPr lang="en-US" dirty="0"/>
          </a:p>
          <a:p>
            <a:pPr marL="0" indent="0">
              <a:buNone/>
            </a:pPr>
            <a:endParaRPr lang="en-US" dirty="0"/>
          </a:p>
          <a:p>
            <a:endParaRPr lang="en-US" dirty="0"/>
          </a:p>
          <a:p>
            <a:endParaRPr lang="en-US" dirty="0"/>
          </a:p>
        </p:txBody>
      </p:sp>
      <p:pic>
        <p:nvPicPr>
          <p:cNvPr id="4" name="Picture 3">
            <a:extLst>
              <a:ext uri="{FF2B5EF4-FFF2-40B4-BE49-F238E27FC236}">
                <a16:creationId xmlns:a16="http://schemas.microsoft.com/office/drawing/2014/main" id="{D60E7EB0-E37E-5C49-A836-B36D0834DBFF}"/>
              </a:ext>
            </a:extLst>
          </p:cNvPr>
          <p:cNvPicPr>
            <a:picLocks noChangeAspect="1"/>
          </p:cNvPicPr>
          <p:nvPr/>
        </p:nvPicPr>
        <p:blipFill>
          <a:blip r:embed="rId2"/>
          <a:stretch>
            <a:fillRect/>
          </a:stretch>
        </p:blipFill>
        <p:spPr>
          <a:xfrm>
            <a:off x="228600" y="1764632"/>
            <a:ext cx="3513667" cy="2947403"/>
          </a:xfrm>
          <a:prstGeom prst="rect">
            <a:avLst/>
          </a:prstGeom>
        </p:spPr>
      </p:pic>
    </p:spTree>
    <p:extLst>
      <p:ext uri="{BB962C8B-B14F-4D97-AF65-F5344CB8AC3E}">
        <p14:creationId xmlns:p14="http://schemas.microsoft.com/office/powerpoint/2010/main" val="3540620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75886-D0F4-0C4C-83A6-AB68BAEFA110}"/>
              </a:ext>
            </a:extLst>
          </p:cNvPr>
          <p:cNvSpPr>
            <a:spLocks noGrp="1"/>
          </p:cNvSpPr>
          <p:nvPr>
            <p:ph type="title"/>
          </p:nvPr>
        </p:nvSpPr>
        <p:spPr>
          <a:xfrm>
            <a:off x="838200" y="-191466"/>
            <a:ext cx="10515600" cy="1325563"/>
          </a:xfrm>
        </p:spPr>
        <p:txBody>
          <a:bodyPr>
            <a:normAutofit/>
          </a:bodyPr>
          <a:lstStyle/>
          <a:p>
            <a:pPr algn="ctr"/>
            <a:r>
              <a:rPr lang="en-US" sz="4000" b="1" dirty="0">
                <a:solidFill>
                  <a:schemeClr val="accent1"/>
                </a:solidFill>
                <a:latin typeface="Arial" panose="020B0604020202020204" pitchFamily="34" charset="0"/>
                <a:cs typeface="Arial" panose="020B0604020202020204" pitchFamily="34" charset="0"/>
              </a:rPr>
              <a:t>Findings: Relevance </a:t>
            </a:r>
            <a:endParaRPr lang="en-US" sz="40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D1720C34-D1C5-154C-8EF5-0E3BBCD00FD5}"/>
              </a:ext>
            </a:extLst>
          </p:cNvPr>
          <p:cNvSpPr>
            <a:spLocks noGrp="1"/>
          </p:cNvSpPr>
          <p:nvPr>
            <p:ph idx="1"/>
          </p:nvPr>
        </p:nvSpPr>
        <p:spPr>
          <a:xfrm>
            <a:off x="437322" y="1003852"/>
            <a:ext cx="10916478" cy="5685183"/>
          </a:xfrm>
        </p:spPr>
        <p:txBody>
          <a:bodyPr vert="horz" lIns="91440" tIns="45720" rIns="91440" bIns="45720" rtlCol="0" anchor="t">
            <a:normAutofit/>
          </a:bodyPr>
          <a:lstStyle/>
          <a:p>
            <a:r>
              <a:rPr lang="en-US" dirty="0">
                <a:latin typeface="Arial" panose="020B0604020202020204" pitchFamily="34" charset="0"/>
                <a:cs typeface="Arial" panose="020B0604020202020204" pitchFamily="34" charset="0"/>
              </a:rPr>
              <a:t>Partners and beneficiaries find the Project highly relevant. </a:t>
            </a:r>
          </a:p>
          <a:p>
            <a:r>
              <a:rPr lang="en-US" dirty="0">
                <a:latin typeface="Arial" panose="020B0604020202020204" pitchFamily="34" charset="0"/>
                <a:cs typeface="Arial" panose="020B0604020202020204" pitchFamily="34" charset="0"/>
              </a:rPr>
              <a:t>The Project directly responded to the </a:t>
            </a:r>
            <a:r>
              <a:rPr lang="en-US" dirty="0" err="1">
                <a:latin typeface="Arial" panose="020B0604020202020204" pitchFamily="34" charset="0"/>
                <a:cs typeface="Arial" panose="020B0604020202020204" pitchFamily="34" charset="0"/>
              </a:rPr>
              <a:t>GoK</a:t>
            </a:r>
            <a:r>
              <a:rPr lang="en-US" dirty="0">
                <a:latin typeface="Arial" panose="020B0604020202020204" pitchFamily="34" charset="0"/>
                <a:cs typeface="Arial" panose="020B0604020202020204" pitchFamily="34" charset="0"/>
              </a:rPr>
              <a:t> commitment to establish a transparent mechanism for selecting and supporting businesses with developing bankable proposals as well as the needs identified by the RKDF and EDB to improve quality of bankable projects. </a:t>
            </a:r>
          </a:p>
          <a:p>
            <a:r>
              <a:rPr lang="en-GB" dirty="0">
                <a:latin typeface="Arial" panose="020B0604020202020204" pitchFamily="34" charset="0"/>
                <a:cs typeface="Arial" panose="020B0604020202020204" pitchFamily="34" charset="0"/>
              </a:rPr>
              <a:t>The Project missed an opportunity to better reflect UNDP strategic priorities and countries’ realities mid-course.</a:t>
            </a:r>
          </a:p>
          <a:p>
            <a:r>
              <a:rPr lang="en-CA" dirty="0">
                <a:latin typeface="Arial" panose="020B0604020202020204" pitchFamily="34" charset="0"/>
                <a:cs typeface="Arial" panose="020B0604020202020204" pitchFamily="34" charset="0"/>
              </a:rPr>
              <a:t>Project adjusted its operations in response to COVID-19.</a:t>
            </a:r>
          </a:p>
        </p:txBody>
      </p:sp>
    </p:spTree>
    <p:extLst>
      <p:ext uri="{BB962C8B-B14F-4D97-AF65-F5344CB8AC3E}">
        <p14:creationId xmlns:p14="http://schemas.microsoft.com/office/powerpoint/2010/main" val="3428152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75886-D0F4-0C4C-83A6-AB68BAEFA110}"/>
              </a:ext>
            </a:extLst>
          </p:cNvPr>
          <p:cNvSpPr>
            <a:spLocks noGrp="1"/>
          </p:cNvSpPr>
          <p:nvPr>
            <p:ph type="title"/>
          </p:nvPr>
        </p:nvSpPr>
        <p:spPr>
          <a:xfrm>
            <a:off x="671946" y="-328457"/>
            <a:ext cx="10515600" cy="1325563"/>
          </a:xfrm>
        </p:spPr>
        <p:txBody>
          <a:bodyPr>
            <a:normAutofit/>
          </a:bodyPr>
          <a:lstStyle/>
          <a:p>
            <a:pPr algn="ctr"/>
            <a:r>
              <a:rPr lang="en-US" sz="4000" b="1" dirty="0">
                <a:solidFill>
                  <a:schemeClr val="accent1"/>
                </a:solidFill>
                <a:latin typeface="Arial" panose="020B0604020202020204" pitchFamily="34" charset="0"/>
                <a:cs typeface="Arial" panose="020B0604020202020204" pitchFamily="34" charset="0"/>
              </a:rPr>
              <a:t>Findings: Effectiveness </a:t>
            </a:r>
            <a:endParaRPr lang="en-US" sz="4000" b="1" dirty="0">
              <a:latin typeface="Arial" panose="020B0604020202020204" pitchFamily="34" charset="0"/>
              <a:cs typeface="Arial" panose="020B0604020202020204" pitchFamily="34" charset="0"/>
            </a:endParaRPr>
          </a:p>
        </p:txBody>
      </p:sp>
      <p:pic>
        <p:nvPicPr>
          <p:cNvPr id="5" name="Рисунок 7">
            <a:extLst>
              <a:ext uri="{FF2B5EF4-FFF2-40B4-BE49-F238E27FC236}">
                <a16:creationId xmlns:a16="http://schemas.microsoft.com/office/drawing/2014/main" id="{2F5D9D57-E5C8-3F4E-965C-4835C960C43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743576" y="851338"/>
            <a:ext cx="6448424" cy="5300278"/>
          </a:xfrm>
          <a:prstGeom prst="rect">
            <a:avLst/>
          </a:prstGeom>
        </p:spPr>
      </p:pic>
      <p:sp>
        <p:nvSpPr>
          <p:cNvPr id="6" name="Content Placeholder 5">
            <a:extLst>
              <a:ext uri="{FF2B5EF4-FFF2-40B4-BE49-F238E27FC236}">
                <a16:creationId xmlns:a16="http://schemas.microsoft.com/office/drawing/2014/main" id="{6FD16326-510A-644F-8AD9-59EADA9B4324}"/>
              </a:ext>
            </a:extLst>
          </p:cNvPr>
          <p:cNvSpPr>
            <a:spLocks noGrp="1"/>
          </p:cNvSpPr>
          <p:nvPr>
            <p:ph idx="1"/>
          </p:nvPr>
        </p:nvSpPr>
        <p:spPr>
          <a:xfrm>
            <a:off x="115165" y="653143"/>
            <a:ext cx="8066934" cy="5997039"/>
          </a:xfrm>
        </p:spPr>
        <p:txBody>
          <a:bodyPr>
            <a:noAutofit/>
          </a:bodyPr>
          <a:lstStyle/>
          <a:p>
            <a:r>
              <a:rPr lang="en-CA" sz="2400" dirty="0">
                <a:latin typeface="Arial" panose="020B0604020202020204" pitchFamily="34" charset="0"/>
                <a:cs typeface="Arial" panose="020B0604020202020204" pitchFamily="34" charset="0"/>
              </a:rPr>
              <a:t>Core expected outputs under Activity 1 will most likely be achieved. </a:t>
            </a:r>
          </a:p>
          <a:p>
            <a:r>
              <a:rPr lang="en-CA" sz="2400" dirty="0">
                <a:latin typeface="Arial" panose="020B0604020202020204" pitchFamily="34" charset="0"/>
                <a:cs typeface="Arial" panose="020B0604020202020204" pitchFamily="34" charset="0"/>
              </a:rPr>
              <a:t>The establishment of the Council in charge of making up the list of priority investment projects under the Ministry of Economy can be an important mechanism to promote business projects aligned with the national priorities.</a:t>
            </a:r>
          </a:p>
          <a:p>
            <a:r>
              <a:rPr lang="en-US" sz="2400" dirty="0">
                <a:latin typeface="Arial" panose="020B0604020202020204" pitchFamily="34" charset="0"/>
                <a:cs typeface="Arial" panose="020B0604020202020204" pitchFamily="34" charset="0"/>
              </a:rPr>
              <a:t>The borrowers who benefitted from the Project support would most likely experience success. </a:t>
            </a:r>
          </a:p>
          <a:p>
            <a:r>
              <a:rPr lang="en-US" sz="2400" dirty="0">
                <a:latin typeface="Arial" panose="020B0604020202020204" pitchFamily="34" charset="0"/>
                <a:cs typeface="Arial" panose="020B0604020202020204" pitchFamily="34" charset="0"/>
              </a:rPr>
              <a:t>A relatively high withdrawal rate of business applications: Out of 22 business applications that have been approved by the Council to receive technical support in the development of feasibility studies, 15 applications were withdrawn.</a:t>
            </a:r>
            <a:r>
              <a:rPr lang="en-CA" sz="24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26105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2246</TotalTime>
  <Words>1888</Words>
  <Application>Microsoft Office PowerPoint</Application>
  <PresentationFormat>Widescreen</PresentationFormat>
  <Paragraphs>119</Paragraphs>
  <Slides>20</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Calibri Light</vt:lpstr>
      <vt:lpstr>Noto Sans</vt:lpstr>
      <vt:lpstr>Office Theme</vt:lpstr>
      <vt:lpstr> Final Evaluation of UNDP Kyrgyzstan Project:                                         “Strengthening capacities for sustainable development finance in the Commonwealth of Independent States (CIS) region”    Key findings and recommendations  Arkadi Toritsyn, Ph.D.  February 1, 2022   </vt:lpstr>
      <vt:lpstr>PowerPoint Presentation</vt:lpstr>
      <vt:lpstr>PowerPoint Presentation</vt:lpstr>
      <vt:lpstr>PowerPoint Presentation</vt:lpstr>
      <vt:lpstr>Evaluation: How it was conducted</vt:lpstr>
      <vt:lpstr>Project design strength</vt:lpstr>
      <vt:lpstr>Project design limitations </vt:lpstr>
      <vt:lpstr>Findings: Relevance </vt:lpstr>
      <vt:lpstr>Findings: Effectiveness </vt:lpstr>
      <vt:lpstr>PowerPoint Presentation</vt:lpstr>
      <vt:lpstr>Findings: Effectiveness (2) </vt:lpstr>
      <vt:lpstr>Findings: Effectiveness (3) </vt:lpstr>
      <vt:lpstr>Findings: Effectiveness (4) </vt:lpstr>
      <vt:lpstr>Findings: Efficiency </vt:lpstr>
      <vt:lpstr>Findings: Sustainability and Impact  </vt:lpstr>
      <vt:lpstr>Lessons learned </vt:lpstr>
      <vt:lpstr>Lessons learned (2) </vt:lpstr>
      <vt:lpstr>Recommendations</vt:lpstr>
      <vt:lpstr>Recommendations (2)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Natallia Karkanitsa</dc:creator>
  <cp:lastModifiedBy>Aidai Arstanbekova</cp:lastModifiedBy>
  <cp:revision>349</cp:revision>
  <dcterms:created xsi:type="dcterms:W3CDTF">2019-10-02T12:58:53Z</dcterms:created>
  <dcterms:modified xsi:type="dcterms:W3CDTF">2022-02-01T04:05:05Z</dcterms:modified>
</cp:coreProperties>
</file>