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68" r:id="rId4"/>
    <p:sldId id="272" r:id="rId5"/>
    <p:sldId id="258" r:id="rId6"/>
    <p:sldId id="270" r:id="rId7"/>
    <p:sldId id="271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2B4EFA-582F-4556-AE0F-2EB48B647B44}" type="doc">
      <dgm:prSet loTypeId="urn:microsoft.com/office/officeart/2005/8/layout/hierarchy4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4ED3B843-A6DF-4C12-9FD8-8B129C3723BB}">
      <dgm:prSet/>
      <dgm:spPr/>
      <dgm:t>
        <a:bodyPr/>
        <a:lstStyle/>
        <a:p>
          <a:pPr rtl="0"/>
          <a:r>
            <a:rPr lang="es-NI" i="1" dirty="0" smtClean="0"/>
            <a:t>“El PNUD ha contribuido en Panamá en el desarrollo de Políticas Sociales, sustentadas por aportes analíticos, procesos de creación de consensos y abogacía, en temas estratégicos de prioridad nacional para la reducción de pobreza y el desarrollo humano.”</a:t>
          </a:r>
          <a:endParaRPr lang="es-PA" dirty="0"/>
        </a:p>
      </dgm:t>
    </dgm:pt>
    <dgm:pt modelId="{1C2DDD2F-8524-4A86-83D6-6B68FCDB5A93}" type="parTrans" cxnId="{10BD83AF-6867-480E-A4FE-E592CDA9A9E9}">
      <dgm:prSet/>
      <dgm:spPr/>
      <dgm:t>
        <a:bodyPr/>
        <a:lstStyle/>
        <a:p>
          <a:endParaRPr lang="es-PA"/>
        </a:p>
      </dgm:t>
    </dgm:pt>
    <dgm:pt modelId="{0AEADE2E-1F48-47EF-B09B-58B52FDE3CD9}" type="sibTrans" cxnId="{10BD83AF-6867-480E-A4FE-E592CDA9A9E9}">
      <dgm:prSet/>
      <dgm:spPr/>
      <dgm:t>
        <a:bodyPr/>
        <a:lstStyle/>
        <a:p>
          <a:endParaRPr lang="es-PA"/>
        </a:p>
      </dgm:t>
    </dgm:pt>
    <dgm:pt modelId="{A78118A2-9D15-45A5-BA75-039C495E5E55}">
      <dgm:prSet/>
      <dgm:spPr>
        <a:solidFill>
          <a:schemeClr val="accent3"/>
        </a:solidFill>
      </dgm:spPr>
      <dgm:t>
        <a:bodyPr/>
        <a:lstStyle/>
        <a:p>
          <a:pPr rtl="0"/>
          <a:r>
            <a:rPr lang="es-PA" dirty="0" smtClean="0">
              <a:solidFill>
                <a:schemeClr val="tx1"/>
              </a:solidFill>
            </a:rPr>
            <a:t>Identificación, descripción y propuestas de solución a las problemáticas sociales que impiden la reducción de la pobreza.</a:t>
          </a:r>
          <a:endParaRPr lang="es-PA" dirty="0">
            <a:solidFill>
              <a:schemeClr val="tx1"/>
            </a:solidFill>
          </a:endParaRPr>
        </a:p>
      </dgm:t>
    </dgm:pt>
    <dgm:pt modelId="{0623EFEF-40A0-4315-9D1E-F3D0A208A378}" type="parTrans" cxnId="{FF14A379-3C65-43A6-8982-A8D5116B9BC8}">
      <dgm:prSet/>
      <dgm:spPr/>
      <dgm:t>
        <a:bodyPr/>
        <a:lstStyle/>
        <a:p>
          <a:endParaRPr lang="es-PA"/>
        </a:p>
      </dgm:t>
    </dgm:pt>
    <dgm:pt modelId="{35E8F1C8-C4F6-4125-8C8A-1A5D8679928A}" type="sibTrans" cxnId="{FF14A379-3C65-43A6-8982-A8D5116B9BC8}">
      <dgm:prSet/>
      <dgm:spPr/>
      <dgm:t>
        <a:bodyPr/>
        <a:lstStyle/>
        <a:p>
          <a:endParaRPr lang="es-PA"/>
        </a:p>
      </dgm:t>
    </dgm:pt>
    <dgm:pt modelId="{FFDD92F3-4721-4B33-941F-A797432B337D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es-PA" sz="1000" dirty="0" smtClean="0">
              <a:solidFill>
                <a:schemeClr val="bg1"/>
              </a:solidFill>
            </a:rPr>
            <a:t>Producto 2: Capacidades estadísticas y analíticas establecidas para la elaboración de los informes periódicos de seguimiento. (Ejecución Directa)</a:t>
          </a:r>
          <a:endParaRPr lang="es-PA" sz="1000" dirty="0">
            <a:solidFill>
              <a:schemeClr val="bg1"/>
            </a:solidFill>
          </a:endParaRPr>
        </a:p>
      </dgm:t>
    </dgm:pt>
    <dgm:pt modelId="{4CE2842C-B47F-40C3-833E-6F5716A0FD70}" type="parTrans" cxnId="{8ECE7F1E-AEC0-470F-998C-A63FD5052CBB}">
      <dgm:prSet/>
      <dgm:spPr/>
      <dgm:t>
        <a:bodyPr/>
        <a:lstStyle/>
        <a:p>
          <a:endParaRPr lang="es-PA"/>
        </a:p>
      </dgm:t>
    </dgm:pt>
    <dgm:pt modelId="{F13E28AE-F87F-4DC0-BE20-326319AED905}" type="sibTrans" cxnId="{8ECE7F1E-AEC0-470F-998C-A63FD5052CBB}">
      <dgm:prSet/>
      <dgm:spPr/>
      <dgm:t>
        <a:bodyPr/>
        <a:lstStyle/>
        <a:p>
          <a:endParaRPr lang="es-PA"/>
        </a:p>
      </dgm:t>
    </dgm:pt>
    <dgm:pt modelId="{78580EA5-E9AB-4E58-8305-9CD25D6FF311}">
      <dgm:prSet/>
      <dgm:spPr>
        <a:solidFill>
          <a:schemeClr val="accent3"/>
        </a:solidFill>
      </dgm:spPr>
      <dgm:t>
        <a:bodyPr/>
        <a:lstStyle/>
        <a:p>
          <a:pPr rtl="0"/>
          <a:r>
            <a:rPr lang="es-PA" dirty="0" smtClean="0">
              <a:solidFill>
                <a:schemeClr val="tx1"/>
              </a:solidFill>
            </a:rPr>
            <a:t>Desarrollo de un sistema estadístico nacional que refleje y analice la situación (causas y efectos) de grupos excluidos del desarrollo y de las necesidades y oportunidades de ampliación de los beneficios del crecimiento económico.  </a:t>
          </a:r>
          <a:endParaRPr lang="es-PA" dirty="0">
            <a:solidFill>
              <a:schemeClr val="tx1"/>
            </a:solidFill>
          </a:endParaRPr>
        </a:p>
      </dgm:t>
    </dgm:pt>
    <dgm:pt modelId="{87FFB335-DA03-4BDC-B277-63BFFFA9D8AE}" type="parTrans" cxnId="{6E97D917-3DC7-49CD-B5D0-A4685A4F819D}">
      <dgm:prSet/>
      <dgm:spPr/>
      <dgm:t>
        <a:bodyPr/>
        <a:lstStyle/>
        <a:p>
          <a:endParaRPr lang="es-PA"/>
        </a:p>
      </dgm:t>
    </dgm:pt>
    <dgm:pt modelId="{4B8C1705-C98B-489E-BA8A-D5315EF0CEC3}" type="sibTrans" cxnId="{6E97D917-3DC7-49CD-B5D0-A4685A4F819D}">
      <dgm:prSet/>
      <dgm:spPr/>
      <dgm:t>
        <a:bodyPr/>
        <a:lstStyle/>
        <a:p>
          <a:endParaRPr lang="es-PA"/>
        </a:p>
      </dgm:t>
    </dgm:pt>
    <dgm:pt modelId="{62FF3A3A-3619-4908-B37A-38619DBE1C00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es-PA" sz="1000" dirty="0" smtClean="0">
              <a:solidFill>
                <a:schemeClr val="bg1"/>
              </a:solidFill>
            </a:rPr>
            <a:t>Producto 3: La institucionalización de la Concertación Nacional para el Desarrollo de Panamá y su Mecanismo de Verificación y Seguimiento de Acuerdos. (Ejecución Directa)</a:t>
          </a:r>
          <a:endParaRPr lang="es-PA" sz="1000" dirty="0">
            <a:solidFill>
              <a:schemeClr val="bg1"/>
            </a:solidFill>
          </a:endParaRPr>
        </a:p>
      </dgm:t>
    </dgm:pt>
    <dgm:pt modelId="{60ED2679-5A6F-46A0-A5BB-99EF303301EB}" type="parTrans" cxnId="{478B8B50-3FB8-4DB2-8112-67720A6F07DF}">
      <dgm:prSet/>
      <dgm:spPr/>
      <dgm:t>
        <a:bodyPr/>
        <a:lstStyle/>
        <a:p>
          <a:endParaRPr lang="es-PA"/>
        </a:p>
      </dgm:t>
    </dgm:pt>
    <dgm:pt modelId="{24CC8311-7010-4644-8C35-55F88F44E576}" type="sibTrans" cxnId="{478B8B50-3FB8-4DB2-8112-67720A6F07DF}">
      <dgm:prSet/>
      <dgm:spPr/>
      <dgm:t>
        <a:bodyPr/>
        <a:lstStyle/>
        <a:p>
          <a:endParaRPr lang="es-PA"/>
        </a:p>
      </dgm:t>
    </dgm:pt>
    <dgm:pt modelId="{FFDCE8EF-3274-4FBB-B494-06882F9B3966}">
      <dgm:prSet/>
      <dgm:spPr>
        <a:solidFill>
          <a:schemeClr val="accent3"/>
        </a:solidFill>
      </dgm:spPr>
      <dgm:t>
        <a:bodyPr/>
        <a:lstStyle/>
        <a:p>
          <a:pPr rtl="0"/>
          <a:r>
            <a:rPr lang="es-PA" dirty="0" smtClean="0">
              <a:solidFill>
                <a:schemeClr val="tx1"/>
              </a:solidFill>
            </a:rPr>
            <a:t>Permitir conocer el avance de las metas y de los acuerdos de la Concertación, con amplia participación de los actores del desarrollo nacional.</a:t>
          </a:r>
          <a:endParaRPr lang="es-PA" dirty="0">
            <a:solidFill>
              <a:schemeClr val="tx1"/>
            </a:solidFill>
          </a:endParaRPr>
        </a:p>
      </dgm:t>
    </dgm:pt>
    <dgm:pt modelId="{E247E36F-DA95-4B06-A57C-5FD95388E392}" type="parTrans" cxnId="{6B02403D-9EF8-49A6-8012-00ED89D054C4}">
      <dgm:prSet/>
      <dgm:spPr/>
      <dgm:t>
        <a:bodyPr/>
        <a:lstStyle/>
        <a:p>
          <a:endParaRPr lang="es-PA"/>
        </a:p>
      </dgm:t>
    </dgm:pt>
    <dgm:pt modelId="{72E89037-EB4F-44EE-AA98-A5830C313969}" type="sibTrans" cxnId="{6B02403D-9EF8-49A6-8012-00ED89D054C4}">
      <dgm:prSet/>
      <dgm:spPr/>
      <dgm:t>
        <a:bodyPr/>
        <a:lstStyle/>
        <a:p>
          <a:endParaRPr lang="es-PA"/>
        </a:p>
      </dgm:t>
    </dgm:pt>
    <dgm:pt modelId="{DDD18B9D-02E8-43CD-9092-68D5A8970CD1}">
      <dgm:prSet custT="1"/>
      <dgm:spPr/>
      <dgm:t>
        <a:bodyPr/>
        <a:lstStyle/>
        <a:p>
          <a:pPr rtl="0"/>
          <a:r>
            <a:rPr lang="es-PA" sz="1000" smtClean="0"/>
            <a:t>Producto 4: El sistema de planificación de la acción social de gobierno ha sido reformado. (Ejecución nacional)</a:t>
          </a:r>
          <a:endParaRPr lang="es-PA" sz="1000"/>
        </a:p>
      </dgm:t>
    </dgm:pt>
    <dgm:pt modelId="{286E3989-88AD-4ADB-B51E-2C16C81742B9}" type="parTrans" cxnId="{936AC013-4227-4D53-9C15-E3259430DEE0}">
      <dgm:prSet/>
      <dgm:spPr/>
      <dgm:t>
        <a:bodyPr/>
        <a:lstStyle/>
        <a:p>
          <a:endParaRPr lang="es-PA"/>
        </a:p>
      </dgm:t>
    </dgm:pt>
    <dgm:pt modelId="{D70F4F90-3B73-4D4B-A104-637E8A6B80B1}" type="sibTrans" cxnId="{936AC013-4227-4D53-9C15-E3259430DEE0}">
      <dgm:prSet/>
      <dgm:spPr/>
      <dgm:t>
        <a:bodyPr/>
        <a:lstStyle/>
        <a:p>
          <a:endParaRPr lang="es-PA"/>
        </a:p>
      </dgm:t>
    </dgm:pt>
    <dgm:pt modelId="{1ABB8D30-D3BF-40B0-B67A-17B839ED7CBB}">
      <dgm:prSet/>
      <dgm:spPr>
        <a:solidFill>
          <a:schemeClr val="accent3"/>
        </a:solidFill>
      </dgm:spPr>
      <dgm:t>
        <a:bodyPr/>
        <a:lstStyle/>
        <a:p>
          <a:pPr rtl="0"/>
          <a:r>
            <a:rPr lang="es-PA" dirty="0" smtClean="0">
              <a:solidFill>
                <a:schemeClr val="tx1"/>
              </a:solidFill>
            </a:rPr>
            <a:t>Fortalecimiento de las capacidades del MIDES para la coordinación del sector social y para la ejecución del programa Red de Oportunidades, programa insignia del gobierno del Presidente Torrijos. </a:t>
          </a:r>
          <a:endParaRPr lang="es-PA" dirty="0">
            <a:solidFill>
              <a:schemeClr val="tx1"/>
            </a:solidFill>
          </a:endParaRPr>
        </a:p>
      </dgm:t>
    </dgm:pt>
    <dgm:pt modelId="{C83D3E20-643A-4E90-9DFA-C0D00CF9A47D}" type="parTrans" cxnId="{9759C7BE-4976-4C9C-8845-BEC2DB88FEF7}">
      <dgm:prSet/>
      <dgm:spPr/>
      <dgm:t>
        <a:bodyPr/>
        <a:lstStyle/>
        <a:p>
          <a:endParaRPr lang="es-PA"/>
        </a:p>
      </dgm:t>
    </dgm:pt>
    <dgm:pt modelId="{F08742BD-4FEB-444F-9607-422344EABD69}" type="sibTrans" cxnId="{9759C7BE-4976-4C9C-8845-BEC2DB88FEF7}">
      <dgm:prSet/>
      <dgm:spPr/>
      <dgm:t>
        <a:bodyPr/>
        <a:lstStyle/>
        <a:p>
          <a:endParaRPr lang="es-PA"/>
        </a:p>
      </dgm:t>
    </dgm:pt>
    <dgm:pt modelId="{CABED7F7-7B5E-4DA5-B4A7-AC62E968496C}">
      <dgm:prSet/>
      <dgm:spPr>
        <a:solidFill>
          <a:schemeClr val="accent3"/>
        </a:solidFill>
      </dgm:spPr>
      <dgm:t>
        <a:bodyPr/>
        <a:lstStyle/>
        <a:p>
          <a:pPr rtl="0"/>
          <a:r>
            <a:rPr lang="es-PA" dirty="0" smtClean="0">
              <a:solidFill>
                <a:schemeClr val="tx1"/>
              </a:solidFill>
            </a:rPr>
            <a:t>Formación de capacidades de desarrollo en personas de escasos recursos.</a:t>
          </a:r>
          <a:endParaRPr lang="es-PA" dirty="0">
            <a:solidFill>
              <a:schemeClr val="tx1"/>
            </a:solidFill>
          </a:endParaRPr>
        </a:p>
      </dgm:t>
    </dgm:pt>
    <dgm:pt modelId="{AEEF774E-71BE-4E1C-A4A3-3C75F4D47066}" type="parTrans" cxnId="{9A427AAC-AA14-468D-8E53-C310F64636A2}">
      <dgm:prSet/>
      <dgm:spPr/>
      <dgm:t>
        <a:bodyPr/>
        <a:lstStyle/>
        <a:p>
          <a:endParaRPr lang="es-PA"/>
        </a:p>
      </dgm:t>
    </dgm:pt>
    <dgm:pt modelId="{5F23248A-18AF-4F30-B113-4AB586BE610E}" type="sibTrans" cxnId="{9A427AAC-AA14-468D-8E53-C310F64636A2}">
      <dgm:prSet/>
      <dgm:spPr/>
      <dgm:t>
        <a:bodyPr/>
        <a:lstStyle/>
        <a:p>
          <a:endParaRPr lang="es-PA"/>
        </a:p>
      </dgm:t>
    </dgm:pt>
    <dgm:pt modelId="{3C61C12F-CAC6-425E-B5E3-F8641571FB0F}">
      <dgm:prSet custT="1"/>
      <dgm:spPr/>
      <dgm:t>
        <a:bodyPr/>
        <a:lstStyle/>
        <a:p>
          <a:pPr rtl="0"/>
          <a:r>
            <a:rPr lang="es-PA" sz="1000" dirty="0" smtClean="0"/>
            <a:t>Producto 6: La ampliación de cobertura de servicios básicos e infraestructura en los corregimientos del país, determinada por la demanda. (Ejecución nacional)</a:t>
          </a:r>
          <a:endParaRPr lang="es-PA" sz="1000" dirty="0"/>
        </a:p>
      </dgm:t>
    </dgm:pt>
    <dgm:pt modelId="{25E0436E-982C-40CD-926F-99F1EDC5E544}" type="parTrans" cxnId="{5832CAF1-5104-4D18-AA5E-538D166553E6}">
      <dgm:prSet/>
      <dgm:spPr/>
      <dgm:t>
        <a:bodyPr/>
        <a:lstStyle/>
        <a:p>
          <a:endParaRPr lang="es-PA"/>
        </a:p>
      </dgm:t>
    </dgm:pt>
    <dgm:pt modelId="{A627F42D-BBFB-49A6-92FD-AAFCB03F9D8D}" type="sibTrans" cxnId="{5832CAF1-5104-4D18-AA5E-538D166553E6}">
      <dgm:prSet/>
      <dgm:spPr/>
      <dgm:t>
        <a:bodyPr/>
        <a:lstStyle/>
        <a:p>
          <a:endParaRPr lang="es-PA"/>
        </a:p>
      </dgm:t>
    </dgm:pt>
    <dgm:pt modelId="{A9C19098-8E88-4431-9D57-98695E97FFED}">
      <dgm:prSet/>
      <dgm:spPr>
        <a:solidFill>
          <a:schemeClr val="accent3"/>
        </a:solidFill>
      </dgm:spPr>
      <dgm:t>
        <a:bodyPr/>
        <a:lstStyle/>
        <a:p>
          <a:pPr rtl="0"/>
          <a:r>
            <a:rPr lang="es-PA" dirty="0" smtClean="0">
              <a:solidFill>
                <a:schemeClr val="tx1"/>
              </a:solidFill>
            </a:rPr>
            <a:t>Reducir el déficit en comunidades rurales e indígenas es la falta de acceso a servicios básicos y de infraestructura, y que la ampliación de los mismos es una acción que conlleva como resultado la disminución de condiciones de pobreza. (PRODEC)</a:t>
          </a:r>
          <a:endParaRPr lang="es-PA" dirty="0">
            <a:solidFill>
              <a:schemeClr val="tx1"/>
            </a:solidFill>
          </a:endParaRPr>
        </a:p>
      </dgm:t>
    </dgm:pt>
    <dgm:pt modelId="{AF36BB01-07D7-42BE-8B7D-4CDCB68F25C9}" type="parTrans" cxnId="{04C0FB43-98A7-4D6A-AC3D-67DA2254447E}">
      <dgm:prSet/>
      <dgm:spPr/>
      <dgm:t>
        <a:bodyPr/>
        <a:lstStyle/>
        <a:p>
          <a:endParaRPr lang="es-PA"/>
        </a:p>
      </dgm:t>
    </dgm:pt>
    <dgm:pt modelId="{9469A899-B114-4227-B3F8-A473C249ED8F}" type="sibTrans" cxnId="{04C0FB43-98A7-4D6A-AC3D-67DA2254447E}">
      <dgm:prSet/>
      <dgm:spPr/>
      <dgm:t>
        <a:bodyPr/>
        <a:lstStyle/>
        <a:p>
          <a:endParaRPr lang="es-PA"/>
        </a:p>
      </dgm:t>
    </dgm:pt>
    <dgm:pt modelId="{0F0F2A9F-79F2-40DF-84F8-19B20198A133}">
      <dgm:prSet custT="1"/>
      <dgm:spPr>
        <a:solidFill>
          <a:schemeClr val="accent3"/>
        </a:solidFill>
      </dgm:spPr>
      <dgm:t>
        <a:bodyPr/>
        <a:lstStyle/>
        <a:p>
          <a:pPr rtl="0"/>
          <a:r>
            <a:rPr lang="es-NI" sz="800" dirty="0" smtClean="0">
              <a:solidFill>
                <a:schemeClr val="tx1"/>
              </a:solidFill>
            </a:rPr>
            <a:t>Contribución al desarrollo territorial: económico, social e institucional, de  una provincia con altos niveles de pobreza</a:t>
          </a:r>
          <a:endParaRPr lang="es-PA" sz="800" dirty="0">
            <a:solidFill>
              <a:schemeClr val="tx1"/>
            </a:solidFill>
          </a:endParaRPr>
        </a:p>
      </dgm:t>
    </dgm:pt>
    <dgm:pt modelId="{A519320D-3EAF-4B26-9539-01F010759B9A}" type="parTrans" cxnId="{D9182CAC-18E9-4AA2-9DF9-FEA3C8D2CE17}">
      <dgm:prSet/>
      <dgm:spPr/>
      <dgm:t>
        <a:bodyPr/>
        <a:lstStyle/>
        <a:p>
          <a:endParaRPr lang="es-PA"/>
        </a:p>
      </dgm:t>
    </dgm:pt>
    <dgm:pt modelId="{0D414C06-0AE7-4FC8-8558-F1554C0502D2}" type="sibTrans" cxnId="{D9182CAC-18E9-4AA2-9DF9-FEA3C8D2CE17}">
      <dgm:prSet/>
      <dgm:spPr/>
      <dgm:t>
        <a:bodyPr/>
        <a:lstStyle/>
        <a:p>
          <a:endParaRPr lang="es-PA"/>
        </a:p>
      </dgm:t>
    </dgm:pt>
    <dgm:pt modelId="{45AD4A37-AC02-4E1A-A67C-2900334140B0}">
      <dgm:prSet custT="1"/>
      <dgm:spPr/>
      <dgm:t>
        <a:bodyPr/>
        <a:lstStyle/>
        <a:p>
          <a:pPr rtl="0"/>
          <a:r>
            <a:rPr lang="es-PA" sz="1000" dirty="0" smtClean="0"/>
            <a:t>Producto 5: Sistema de capacitación laboral reformado y reforzado, con capacidades adecuadas para jóvenes y mujeres. (Ejecución nacional)</a:t>
          </a:r>
          <a:endParaRPr lang="es-PA" sz="1000" dirty="0"/>
        </a:p>
      </dgm:t>
    </dgm:pt>
    <dgm:pt modelId="{0599E9D5-D0DC-4D8B-A4C3-18252547D8A1}" type="parTrans" cxnId="{BF753515-EC78-4A29-AECA-A4C4DDB90310}">
      <dgm:prSet/>
      <dgm:spPr/>
      <dgm:t>
        <a:bodyPr/>
        <a:lstStyle/>
        <a:p>
          <a:endParaRPr lang="es-PA"/>
        </a:p>
      </dgm:t>
    </dgm:pt>
    <dgm:pt modelId="{F7BF4984-3BAD-4F04-B220-F3619F492184}" type="sibTrans" cxnId="{BF753515-EC78-4A29-AECA-A4C4DDB90310}">
      <dgm:prSet/>
      <dgm:spPr/>
      <dgm:t>
        <a:bodyPr/>
        <a:lstStyle/>
        <a:p>
          <a:endParaRPr lang="es-PA"/>
        </a:p>
      </dgm:t>
    </dgm:pt>
    <dgm:pt modelId="{CDF2F2BC-D5D1-4DD0-8EF5-37A75E1B352A}">
      <dgm:prSet custT="1"/>
      <dgm:spPr/>
      <dgm:t>
        <a:bodyPr/>
        <a:lstStyle/>
        <a:p>
          <a:pPr rtl="0"/>
          <a:r>
            <a:rPr lang="es-PA" sz="1000" dirty="0" smtClean="0"/>
            <a:t>Producto 7: Fortalecida la capacidad de gestión de la inversión y desarrollo local  a través del Consejo Nacional para el Desarrollo Sostenible (Ejecución nacional)</a:t>
          </a:r>
          <a:endParaRPr lang="es-PA" sz="1000" dirty="0"/>
        </a:p>
      </dgm:t>
    </dgm:pt>
    <dgm:pt modelId="{B21A4EF1-5085-427C-B6FF-9B9AC92FD91E}" type="parTrans" cxnId="{2C0CFFFC-3AAB-41FA-B56D-A2A8E101AD03}">
      <dgm:prSet/>
      <dgm:spPr/>
      <dgm:t>
        <a:bodyPr/>
        <a:lstStyle/>
        <a:p>
          <a:endParaRPr lang="es-PA"/>
        </a:p>
      </dgm:t>
    </dgm:pt>
    <dgm:pt modelId="{3A9B0E90-F244-48F4-8B04-D46202553B3B}" type="sibTrans" cxnId="{2C0CFFFC-3AAB-41FA-B56D-A2A8E101AD03}">
      <dgm:prSet/>
      <dgm:spPr/>
      <dgm:t>
        <a:bodyPr/>
        <a:lstStyle/>
        <a:p>
          <a:endParaRPr lang="es-PA"/>
        </a:p>
      </dgm:t>
    </dgm:pt>
    <dgm:pt modelId="{A25127F4-BEF6-48A4-B253-9037F5393231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es-PA" sz="1000" dirty="0" smtClean="0">
              <a:solidFill>
                <a:schemeClr val="bg1"/>
              </a:solidFill>
            </a:rPr>
            <a:t>Producto 1: Informes de Desarrollo Humano preparados en función de las prioridades nacionales. (Ejecución Directa)</a:t>
          </a:r>
          <a:endParaRPr lang="es-PA" sz="1000" dirty="0">
            <a:solidFill>
              <a:schemeClr val="bg1"/>
            </a:solidFill>
          </a:endParaRPr>
        </a:p>
      </dgm:t>
    </dgm:pt>
    <dgm:pt modelId="{74C0989D-E270-47FD-8E04-B978446166A5}" type="parTrans" cxnId="{F51D132D-FDC1-4639-B8F6-FD24321A9058}">
      <dgm:prSet/>
      <dgm:spPr/>
      <dgm:t>
        <a:bodyPr/>
        <a:lstStyle/>
        <a:p>
          <a:endParaRPr lang="es-PA"/>
        </a:p>
      </dgm:t>
    </dgm:pt>
    <dgm:pt modelId="{D6CFC989-0921-4F59-BF11-F69CF4D62DCF}" type="sibTrans" cxnId="{F51D132D-FDC1-4639-B8F6-FD24321A9058}">
      <dgm:prSet/>
      <dgm:spPr/>
      <dgm:t>
        <a:bodyPr/>
        <a:lstStyle/>
        <a:p>
          <a:endParaRPr lang="es-PA"/>
        </a:p>
      </dgm:t>
    </dgm:pt>
    <dgm:pt modelId="{1E729F30-DBA3-464F-8012-E1CC35A0F505}" type="pres">
      <dgm:prSet presAssocID="{2F2B4EFA-582F-4556-AE0F-2EB48B647B4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PA"/>
        </a:p>
      </dgm:t>
    </dgm:pt>
    <dgm:pt modelId="{5EB36E2E-C3F0-4A3A-BDD1-55B77BD34CA9}" type="pres">
      <dgm:prSet presAssocID="{4ED3B843-A6DF-4C12-9FD8-8B129C3723BB}" presName="vertOne" presStyleCnt="0"/>
      <dgm:spPr/>
    </dgm:pt>
    <dgm:pt modelId="{5D827D7C-D58C-4CA6-B678-029E798E36CF}" type="pres">
      <dgm:prSet presAssocID="{4ED3B843-A6DF-4C12-9FD8-8B129C3723BB}" presName="txOne" presStyleLbl="node0" presStyleIdx="0" presStyleCnt="1" custScaleY="51174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A5F8046F-5773-4DB8-A939-5156098436A1}" type="pres">
      <dgm:prSet presAssocID="{4ED3B843-A6DF-4C12-9FD8-8B129C3723BB}" presName="parTransOne" presStyleCnt="0"/>
      <dgm:spPr/>
    </dgm:pt>
    <dgm:pt modelId="{8C8E4CEA-F06C-47E7-BE5B-3F0A38764563}" type="pres">
      <dgm:prSet presAssocID="{4ED3B843-A6DF-4C12-9FD8-8B129C3723BB}" presName="horzOne" presStyleCnt="0"/>
      <dgm:spPr/>
    </dgm:pt>
    <dgm:pt modelId="{6B785F66-10C8-41DD-A03E-81331FCD5433}" type="pres">
      <dgm:prSet presAssocID="{A25127F4-BEF6-48A4-B253-9037F5393231}" presName="vertTwo" presStyleCnt="0"/>
      <dgm:spPr/>
    </dgm:pt>
    <dgm:pt modelId="{CD2268FE-F889-42F5-B0BD-28CEBE999458}" type="pres">
      <dgm:prSet presAssocID="{A25127F4-BEF6-48A4-B253-9037F5393231}" presName="txTwo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5C945477-2F6B-46C2-A58A-CD9F36FD3C38}" type="pres">
      <dgm:prSet presAssocID="{A25127F4-BEF6-48A4-B253-9037F5393231}" presName="parTransTwo" presStyleCnt="0"/>
      <dgm:spPr/>
    </dgm:pt>
    <dgm:pt modelId="{4A77B3E0-9A40-4C5F-9E24-727C5D65F483}" type="pres">
      <dgm:prSet presAssocID="{A25127F4-BEF6-48A4-B253-9037F5393231}" presName="horzTwo" presStyleCnt="0"/>
      <dgm:spPr/>
    </dgm:pt>
    <dgm:pt modelId="{52C8F1D3-0161-476A-80BA-DAF119ED9084}" type="pres">
      <dgm:prSet presAssocID="{A78118A2-9D15-45A5-BA75-039C495E5E55}" presName="vertThree" presStyleCnt="0"/>
      <dgm:spPr/>
    </dgm:pt>
    <dgm:pt modelId="{E753984B-BF72-4FFB-867D-C76E0862E687}" type="pres">
      <dgm:prSet presAssocID="{A78118A2-9D15-45A5-BA75-039C495E5E55}" presName="txThree" presStyleLbl="node3" presStyleIdx="0" presStyleCnt="7" custScaleY="74897" custLinFactNeighborX="-1315" custLinFactNeighborY="-86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54B90880-A7EF-4037-91F9-6847E02CEA88}" type="pres">
      <dgm:prSet presAssocID="{A78118A2-9D15-45A5-BA75-039C495E5E55}" presName="horzThree" presStyleCnt="0"/>
      <dgm:spPr/>
    </dgm:pt>
    <dgm:pt modelId="{15524A6E-D57D-4C4D-BB47-5B28353D64FD}" type="pres">
      <dgm:prSet presAssocID="{D6CFC989-0921-4F59-BF11-F69CF4D62DCF}" presName="sibSpaceTwo" presStyleCnt="0"/>
      <dgm:spPr/>
    </dgm:pt>
    <dgm:pt modelId="{524B3ECC-9615-4A12-BB7C-749CA7E556D5}" type="pres">
      <dgm:prSet presAssocID="{FFDD92F3-4721-4B33-941F-A797432B337D}" presName="vertTwo" presStyleCnt="0"/>
      <dgm:spPr/>
    </dgm:pt>
    <dgm:pt modelId="{E78A31AE-1C46-47F2-B9D5-144F3D29EA47}" type="pres">
      <dgm:prSet presAssocID="{FFDD92F3-4721-4B33-941F-A797432B337D}" presName="txTwo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8E8A4DCA-52AD-4995-8317-879541ED2F4C}" type="pres">
      <dgm:prSet presAssocID="{FFDD92F3-4721-4B33-941F-A797432B337D}" presName="parTransTwo" presStyleCnt="0"/>
      <dgm:spPr/>
    </dgm:pt>
    <dgm:pt modelId="{D6A3E77B-DC36-4FC9-9820-DBC8E24803D4}" type="pres">
      <dgm:prSet presAssocID="{FFDD92F3-4721-4B33-941F-A797432B337D}" presName="horzTwo" presStyleCnt="0"/>
      <dgm:spPr/>
    </dgm:pt>
    <dgm:pt modelId="{A3B7FA61-0B8F-4FC8-8530-3127579FC423}" type="pres">
      <dgm:prSet presAssocID="{78580EA5-E9AB-4E58-8305-9CD25D6FF311}" presName="vertThree" presStyleCnt="0"/>
      <dgm:spPr/>
    </dgm:pt>
    <dgm:pt modelId="{B07E3058-9F81-434A-9161-81D8262CD447}" type="pres">
      <dgm:prSet presAssocID="{78580EA5-E9AB-4E58-8305-9CD25D6FF311}" presName="txThree" presStyleLbl="node3" presStyleIdx="1" presStyleCnt="7" custScaleY="74897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287DA9D9-5D25-41C4-A2A6-6CBF89A8F507}" type="pres">
      <dgm:prSet presAssocID="{78580EA5-E9AB-4E58-8305-9CD25D6FF311}" presName="horzThree" presStyleCnt="0"/>
      <dgm:spPr/>
    </dgm:pt>
    <dgm:pt modelId="{29FDDE69-010F-4F74-98F6-B736684EA368}" type="pres">
      <dgm:prSet presAssocID="{F13E28AE-F87F-4DC0-BE20-326319AED905}" presName="sibSpaceTwo" presStyleCnt="0"/>
      <dgm:spPr/>
    </dgm:pt>
    <dgm:pt modelId="{BEBB900D-04DE-42C9-9E19-2E0EC8D53E90}" type="pres">
      <dgm:prSet presAssocID="{62FF3A3A-3619-4908-B37A-38619DBE1C00}" presName="vertTwo" presStyleCnt="0"/>
      <dgm:spPr/>
    </dgm:pt>
    <dgm:pt modelId="{80648A92-4BCD-49BB-B52A-007E6B1FBA7E}" type="pres">
      <dgm:prSet presAssocID="{62FF3A3A-3619-4908-B37A-38619DBE1C00}" presName="txTwo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69CD78F7-5692-4F98-9ABE-71C60896F41C}" type="pres">
      <dgm:prSet presAssocID="{62FF3A3A-3619-4908-B37A-38619DBE1C00}" presName="parTransTwo" presStyleCnt="0"/>
      <dgm:spPr/>
    </dgm:pt>
    <dgm:pt modelId="{FFF59FF2-B163-4634-9E40-2991B469134E}" type="pres">
      <dgm:prSet presAssocID="{62FF3A3A-3619-4908-B37A-38619DBE1C00}" presName="horzTwo" presStyleCnt="0"/>
      <dgm:spPr/>
    </dgm:pt>
    <dgm:pt modelId="{6372BD55-67D3-4FB2-B15A-DE7BCBF62204}" type="pres">
      <dgm:prSet presAssocID="{FFDCE8EF-3274-4FBB-B494-06882F9B3966}" presName="vertThree" presStyleCnt="0"/>
      <dgm:spPr/>
    </dgm:pt>
    <dgm:pt modelId="{03DE6295-DCA1-4E1B-BAE6-E395E37DC043}" type="pres">
      <dgm:prSet presAssocID="{FFDCE8EF-3274-4FBB-B494-06882F9B3966}" presName="txThree" presStyleLbl="node3" presStyleIdx="2" presStyleCnt="7" custScaleY="74897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B5249C77-0BFC-4BCA-875C-52108E2BA119}" type="pres">
      <dgm:prSet presAssocID="{FFDCE8EF-3274-4FBB-B494-06882F9B3966}" presName="horzThree" presStyleCnt="0"/>
      <dgm:spPr/>
    </dgm:pt>
    <dgm:pt modelId="{3ECD0BF8-A525-4F65-9DAC-FF3A7E5DE157}" type="pres">
      <dgm:prSet presAssocID="{24CC8311-7010-4644-8C35-55F88F44E576}" presName="sibSpaceTwo" presStyleCnt="0"/>
      <dgm:spPr/>
    </dgm:pt>
    <dgm:pt modelId="{3986602F-410B-4242-9DBA-B7D0A726641A}" type="pres">
      <dgm:prSet presAssocID="{DDD18B9D-02E8-43CD-9092-68D5A8970CD1}" presName="vertTwo" presStyleCnt="0"/>
      <dgm:spPr/>
    </dgm:pt>
    <dgm:pt modelId="{4E88A3F6-ED9F-4B62-913B-26F628C760D4}" type="pres">
      <dgm:prSet presAssocID="{DDD18B9D-02E8-43CD-9092-68D5A8970CD1}" presName="txTwo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6D762B6E-757F-4034-B193-4D622BD9DA3D}" type="pres">
      <dgm:prSet presAssocID="{DDD18B9D-02E8-43CD-9092-68D5A8970CD1}" presName="parTransTwo" presStyleCnt="0"/>
      <dgm:spPr/>
    </dgm:pt>
    <dgm:pt modelId="{C1C5DAAF-02EA-42D0-9F2E-A8F278C30EF9}" type="pres">
      <dgm:prSet presAssocID="{DDD18B9D-02E8-43CD-9092-68D5A8970CD1}" presName="horzTwo" presStyleCnt="0"/>
      <dgm:spPr/>
    </dgm:pt>
    <dgm:pt modelId="{0B9B28B0-AE9F-4502-AC12-AE2F6AE8AA74}" type="pres">
      <dgm:prSet presAssocID="{1ABB8D30-D3BF-40B0-B67A-17B839ED7CBB}" presName="vertThree" presStyleCnt="0"/>
      <dgm:spPr/>
    </dgm:pt>
    <dgm:pt modelId="{1D0C8F00-BB44-4721-8680-833FFC489841}" type="pres">
      <dgm:prSet presAssocID="{1ABB8D30-D3BF-40B0-B67A-17B839ED7CBB}" presName="txThree" presStyleLbl="node3" presStyleIdx="3" presStyleCnt="7" custScaleY="74897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77DA3F59-FA26-4058-9874-4D8A4137DE38}" type="pres">
      <dgm:prSet presAssocID="{1ABB8D30-D3BF-40B0-B67A-17B839ED7CBB}" presName="horzThree" presStyleCnt="0"/>
      <dgm:spPr/>
    </dgm:pt>
    <dgm:pt modelId="{739EE78A-3B8C-48F1-9515-554E488FC97F}" type="pres">
      <dgm:prSet presAssocID="{D70F4F90-3B73-4D4B-A104-637E8A6B80B1}" presName="sibSpaceTwo" presStyleCnt="0"/>
      <dgm:spPr/>
    </dgm:pt>
    <dgm:pt modelId="{69AC512C-A1D5-439A-AE6A-402117A22B94}" type="pres">
      <dgm:prSet presAssocID="{45AD4A37-AC02-4E1A-A67C-2900334140B0}" presName="vertTwo" presStyleCnt="0"/>
      <dgm:spPr/>
    </dgm:pt>
    <dgm:pt modelId="{348BDD5E-4791-4303-9E84-4836C35D7A06}" type="pres">
      <dgm:prSet presAssocID="{45AD4A37-AC02-4E1A-A67C-2900334140B0}" presName="txTwo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469EBE81-B8F6-4276-A980-AF2EB071AB8B}" type="pres">
      <dgm:prSet presAssocID="{45AD4A37-AC02-4E1A-A67C-2900334140B0}" presName="parTransTwo" presStyleCnt="0"/>
      <dgm:spPr/>
    </dgm:pt>
    <dgm:pt modelId="{C79A0CCE-B838-4920-8ABC-40F387C3B66F}" type="pres">
      <dgm:prSet presAssocID="{45AD4A37-AC02-4E1A-A67C-2900334140B0}" presName="horzTwo" presStyleCnt="0"/>
      <dgm:spPr/>
    </dgm:pt>
    <dgm:pt modelId="{F4604728-C88B-41DE-A884-63CD2AABA6B8}" type="pres">
      <dgm:prSet presAssocID="{CABED7F7-7B5E-4DA5-B4A7-AC62E968496C}" presName="vertThree" presStyleCnt="0"/>
      <dgm:spPr/>
    </dgm:pt>
    <dgm:pt modelId="{2A74B8C6-E0FD-44E9-A783-0204D782C9C9}" type="pres">
      <dgm:prSet presAssocID="{CABED7F7-7B5E-4DA5-B4A7-AC62E968496C}" presName="txThree" presStyleLbl="node3" presStyleIdx="4" presStyleCnt="7" custScaleY="74897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0306DEF6-DC2A-40F4-93AC-D2913DE4E6EE}" type="pres">
      <dgm:prSet presAssocID="{CABED7F7-7B5E-4DA5-B4A7-AC62E968496C}" presName="horzThree" presStyleCnt="0"/>
      <dgm:spPr/>
    </dgm:pt>
    <dgm:pt modelId="{B620621F-F1CB-4C1A-A195-3EFBB24F4617}" type="pres">
      <dgm:prSet presAssocID="{F7BF4984-3BAD-4F04-B220-F3619F492184}" presName="sibSpaceTwo" presStyleCnt="0"/>
      <dgm:spPr/>
    </dgm:pt>
    <dgm:pt modelId="{5F232F7C-D13A-4227-860D-2454EC30A1F5}" type="pres">
      <dgm:prSet presAssocID="{3C61C12F-CAC6-425E-B5E3-F8641571FB0F}" presName="vertTwo" presStyleCnt="0"/>
      <dgm:spPr/>
    </dgm:pt>
    <dgm:pt modelId="{B93787E8-C019-4672-ACFC-1EDF1DA6A524}" type="pres">
      <dgm:prSet presAssocID="{3C61C12F-CAC6-425E-B5E3-F8641571FB0F}" presName="txTwo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0216B884-FBF1-4950-B80C-5D2AE7631538}" type="pres">
      <dgm:prSet presAssocID="{3C61C12F-CAC6-425E-B5E3-F8641571FB0F}" presName="parTransTwo" presStyleCnt="0"/>
      <dgm:spPr/>
    </dgm:pt>
    <dgm:pt modelId="{DCAFCAF2-FCF4-465D-B7B8-DECD4F14CBC0}" type="pres">
      <dgm:prSet presAssocID="{3C61C12F-CAC6-425E-B5E3-F8641571FB0F}" presName="horzTwo" presStyleCnt="0"/>
      <dgm:spPr/>
    </dgm:pt>
    <dgm:pt modelId="{D88246F3-A139-447D-A6A0-D9C88F4B3ABB}" type="pres">
      <dgm:prSet presAssocID="{A9C19098-8E88-4431-9D57-98695E97FFED}" presName="vertThree" presStyleCnt="0"/>
      <dgm:spPr/>
    </dgm:pt>
    <dgm:pt modelId="{29984A6D-B43F-493E-9127-2122E9EFEC62}" type="pres">
      <dgm:prSet presAssocID="{A9C19098-8E88-4431-9D57-98695E97FFED}" presName="txThree" presStyleLbl="node3" presStyleIdx="5" presStyleCnt="7" custScaleY="74897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F3372D50-D3EE-467A-A178-D0F791D8D363}" type="pres">
      <dgm:prSet presAssocID="{A9C19098-8E88-4431-9D57-98695E97FFED}" presName="horzThree" presStyleCnt="0"/>
      <dgm:spPr/>
    </dgm:pt>
    <dgm:pt modelId="{C3A32371-A0AC-462E-84FE-2D42AC214C8F}" type="pres">
      <dgm:prSet presAssocID="{A627F42D-BBFB-49A6-92FD-AAFCB03F9D8D}" presName="sibSpaceTwo" presStyleCnt="0"/>
      <dgm:spPr/>
    </dgm:pt>
    <dgm:pt modelId="{8520957C-68E5-441C-9274-A0B6A1E3EA17}" type="pres">
      <dgm:prSet presAssocID="{CDF2F2BC-D5D1-4DD0-8EF5-37A75E1B352A}" presName="vertTwo" presStyleCnt="0"/>
      <dgm:spPr/>
    </dgm:pt>
    <dgm:pt modelId="{EFE1C53B-083D-4428-B451-918A5E5DE6A3}" type="pres">
      <dgm:prSet presAssocID="{CDF2F2BC-D5D1-4DD0-8EF5-37A75E1B352A}" presName="txTwo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159FCA5E-F388-4FAF-85FE-E310AC253821}" type="pres">
      <dgm:prSet presAssocID="{CDF2F2BC-D5D1-4DD0-8EF5-37A75E1B352A}" presName="parTransTwo" presStyleCnt="0"/>
      <dgm:spPr/>
    </dgm:pt>
    <dgm:pt modelId="{CEB6602A-D0AF-47B0-8A5E-43A037272E0C}" type="pres">
      <dgm:prSet presAssocID="{CDF2F2BC-D5D1-4DD0-8EF5-37A75E1B352A}" presName="horzTwo" presStyleCnt="0"/>
      <dgm:spPr/>
    </dgm:pt>
    <dgm:pt modelId="{815C647F-8AD1-4DC3-BD7A-A8406C66F42D}" type="pres">
      <dgm:prSet presAssocID="{0F0F2A9F-79F2-40DF-84F8-19B20198A133}" presName="vertThree" presStyleCnt="0"/>
      <dgm:spPr/>
    </dgm:pt>
    <dgm:pt modelId="{61A832AA-A405-44CB-A2C8-DD6F9713C780}" type="pres">
      <dgm:prSet presAssocID="{0F0F2A9F-79F2-40DF-84F8-19B20198A133}" presName="txThree" presStyleLbl="node3" presStyleIdx="6" presStyleCnt="7" custScaleY="74897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81F34CC4-1390-42CA-AB7C-E210C08B2F10}" type="pres">
      <dgm:prSet presAssocID="{0F0F2A9F-79F2-40DF-84F8-19B20198A133}" presName="horzThree" presStyleCnt="0"/>
      <dgm:spPr/>
    </dgm:pt>
  </dgm:ptLst>
  <dgm:cxnLst>
    <dgm:cxn modelId="{6E97D917-3DC7-49CD-B5D0-A4685A4F819D}" srcId="{FFDD92F3-4721-4B33-941F-A797432B337D}" destId="{78580EA5-E9AB-4E58-8305-9CD25D6FF311}" srcOrd="0" destOrd="0" parTransId="{87FFB335-DA03-4BDC-B277-63BFFFA9D8AE}" sibTransId="{4B8C1705-C98B-489E-BA8A-D5315EF0CEC3}"/>
    <dgm:cxn modelId="{0AD888A6-05C7-4741-B6B2-C2B4A73F5CA2}" type="presOf" srcId="{45AD4A37-AC02-4E1A-A67C-2900334140B0}" destId="{348BDD5E-4791-4303-9E84-4836C35D7A06}" srcOrd="0" destOrd="0" presId="urn:microsoft.com/office/officeart/2005/8/layout/hierarchy4"/>
    <dgm:cxn modelId="{5832CAF1-5104-4D18-AA5E-538D166553E6}" srcId="{4ED3B843-A6DF-4C12-9FD8-8B129C3723BB}" destId="{3C61C12F-CAC6-425E-B5E3-F8641571FB0F}" srcOrd="5" destOrd="0" parTransId="{25E0436E-982C-40CD-926F-99F1EDC5E544}" sibTransId="{A627F42D-BBFB-49A6-92FD-AAFCB03F9D8D}"/>
    <dgm:cxn modelId="{D6D2833D-3AA7-40EF-882C-6722807B799B}" type="presOf" srcId="{62FF3A3A-3619-4908-B37A-38619DBE1C00}" destId="{80648A92-4BCD-49BB-B52A-007E6B1FBA7E}" srcOrd="0" destOrd="0" presId="urn:microsoft.com/office/officeart/2005/8/layout/hierarchy4"/>
    <dgm:cxn modelId="{478B8B50-3FB8-4DB2-8112-67720A6F07DF}" srcId="{4ED3B843-A6DF-4C12-9FD8-8B129C3723BB}" destId="{62FF3A3A-3619-4908-B37A-38619DBE1C00}" srcOrd="2" destOrd="0" parTransId="{60ED2679-5A6F-46A0-A5BB-99EF303301EB}" sibTransId="{24CC8311-7010-4644-8C35-55F88F44E576}"/>
    <dgm:cxn modelId="{04C0FB43-98A7-4D6A-AC3D-67DA2254447E}" srcId="{3C61C12F-CAC6-425E-B5E3-F8641571FB0F}" destId="{A9C19098-8E88-4431-9D57-98695E97FFED}" srcOrd="0" destOrd="0" parTransId="{AF36BB01-07D7-42BE-8B7D-4CDCB68F25C9}" sibTransId="{9469A899-B114-4227-B3F8-A473C249ED8F}"/>
    <dgm:cxn modelId="{E90A9929-8C04-4680-AF02-8A8F1ADBCA8D}" type="presOf" srcId="{78580EA5-E9AB-4E58-8305-9CD25D6FF311}" destId="{B07E3058-9F81-434A-9161-81D8262CD447}" srcOrd="0" destOrd="0" presId="urn:microsoft.com/office/officeart/2005/8/layout/hierarchy4"/>
    <dgm:cxn modelId="{73738261-F8E9-46CD-A1D5-8775CF56C615}" type="presOf" srcId="{DDD18B9D-02E8-43CD-9092-68D5A8970CD1}" destId="{4E88A3F6-ED9F-4B62-913B-26F628C760D4}" srcOrd="0" destOrd="0" presId="urn:microsoft.com/office/officeart/2005/8/layout/hierarchy4"/>
    <dgm:cxn modelId="{34EB1D13-05ED-4122-A58B-5CFD1F6A4D3A}" type="presOf" srcId="{1ABB8D30-D3BF-40B0-B67A-17B839ED7CBB}" destId="{1D0C8F00-BB44-4721-8680-833FFC489841}" srcOrd="0" destOrd="0" presId="urn:microsoft.com/office/officeart/2005/8/layout/hierarchy4"/>
    <dgm:cxn modelId="{E34936E7-0C61-42A2-A814-8FE8ABAC70A5}" type="presOf" srcId="{CDF2F2BC-D5D1-4DD0-8EF5-37A75E1B352A}" destId="{EFE1C53B-083D-4428-B451-918A5E5DE6A3}" srcOrd="0" destOrd="0" presId="urn:microsoft.com/office/officeart/2005/8/layout/hierarchy4"/>
    <dgm:cxn modelId="{3B57C1CC-A59B-4146-9898-20F728830DA4}" type="presOf" srcId="{A9C19098-8E88-4431-9D57-98695E97FFED}" destId="{29984A6D-B43F-493E-9127-2122E9EFEC62}" srcOrd="0" destOrd="0" presId="urn:microsoft.com/office/officeart/2005/8/layout/hierarchy4"/>
    <dgm:cxn modelId="{9759C7BE-4976-4C9C-8845-BEC2DB88FEF7}" srcId="{DDD18B9D-02E8-43CD-9092-68D5A8970CD1}" destId="{1ABB8D30-D3BF-40B0-B67A-17B839ED7CBB}" srcOrd="0" destOrd="0" parTransId="{C83D3E20-643A-4E90-9DFA-C0D00CF9A47D}" sibTransId="{F08742BD-4FEB-444F-9607-422344EABD69}"/>
    <dgm:cxn modelId="{5B80BE76-D9D0-48DB-816D-DF6DA2706D5F}" type="presOf" srcId="{FFDCE8EF-3274-4FBB-B494-06882F9B3966}" destId="{03DE6295-DCA1-4E1B-BAE6-E395E37DC043}" srcOrd="0" destOrd="0" presId="urn:microsoft.com/office/officeart/2005/8/layout/hierarchy4"/>
    <dgm:cxn modelId="{2C0CFFFC-3AAB-41FA-B56D-A2A8E101AD03}" srcId="{4ED3B843-A6DF-4C12-9FD8-8B129C3723BB}" destId="{CDF2F2BC-D5D1-4DD0-8EF5-37A75E1B352A}" srcOrd="6" destOrd="0" parTransId="{B21A4EF1-5085-427C-B6FF-9B9AC92FD91E}" sibTransId="{3A9B0E90-F244-48F4-8B04-D46202553B3B}"/>
    <dgm:cxn modelId="{D290A5F4-AB2A-42BF-8661-772AE32184B3}" type="presOf" srcId="{CABED7F7-7B5E-4DA5-B4A7-AC62E968496C}" destId="{2A74B8C6-E0FD-44E9-A783-0204D782C9C9}" srcOrd="0" destOrd="0" presId="urn:microsoft.com/office/officeart/2005/8/layout/hierarchy4"/>
    <dgm:cxn modelId="{BF753515-EC78-4A29-AECA-A4C4DDB90310}" srcId="{4ED3B843-A6DF-4C12-9FD8-8B129C3723BB}" destId="{45AD4A37-AC02-4E1A-A67C-2900334140B0}" srcOrd="4" destOrd="0" parTransId="{0599E9D5-D0DC-4D8B-A4C3-18252547D8A1}" sibTransId="{F7BF4984-3BAD-4F04-B220-F3619F492184}"/>
    <dgm:cxn modelId="{10BD83AF-6867-480E-A4FE-E592CDA9A9E9}" srcId="{2F2B4EFA-582F-4556-AE0F-2EB48B647B44}" destId="{4ED3B843-A6DF-4C12-9FD8-8B129C3723BB}" srcOrd="0" destOrd="0" parTransId="{1C2DDD2F-8524-4A86-83D6-6B68FCDB5A93}" sibTransId="{0AEADE2E-1F48-47EF-B09B-58B52FDE3CD9}"/>
    <dgm:cxn modelId="{936AC013-4227-4D53-9C15-E3259430DEE0}" srcId="{4ED3B843-A6DF-4C12-9FD8-8B129C3723BB}" destId="{DDD18B9D-02E8-43CD-9092-68D5A8970CD1}" srcOrd="3" destOrd="0" parTransId="{286E3989-88AD-4ADB-B51E-2C16C81742B9}" sibTransId="{D70F4F90-3B73-4D4B-A104-637E8A6B80B1}"/>
    <dgm:cxn modelId="{BA8A2BE4-8EEF-453C-B79B-A52B2EA59F24}" type="presOf" srcId="{A25127F4-BEF6-48A4-B253-9037F5393231}" destId="{CD2268FE-F889-42F5-B0BD-28CEBE999458}" srcOrd="0" destOrd="0" presId="urn:microsoft.com/office/officeart/2005/8/layout/hierarchy4"/>
    <dgm:cxn modelId="{B6AC674E-046B-4DBA-B57D-6D8DCE1701E4}" type="presOf" srcId="{A78118A2-9D15-45A5-BA75-039C495E5E55}" destId="{E753984B-BF72-4FFB-867D-C76E0862E687}" srcOrd="0" destOrd="0" presId="urn:microsoft.com/office/officeart/2005/8/layout/hierarchy4"/>
    <dgm:cxn modelId="{5D767004-F94E-4C6D-902A-71506FAEFC90}" type="presOf" srcId="{FFDD92F3-4721-4B33-941F-A797432B337D}" destId="{E78A31AE-1C46-47F2-B9D5-144F3D29EA47}" srcOrd="0" destOrd="0" presId="urn:microsoft.com/office/officeart/2005/8/layout/hierarchy4"/>
    <dgm:cxn modelId="{0799A619-D9F3-4BC9-B3BE-9E83EB7B3C14}" type="presOf" srcId="{4ED3B843-A6DF-4C12-9FD8-8B129C3723BB}" destId="{5D827D7C-D58C-4CA6-B678-029E798E36CF}" srcOrd="0" destOrd="0" presId="urn:microsoft.com/office/officeart/2005/8/layout/hierarchy4"/>
    <dgm:cxn modelId="{8ECE7F1E-AEC0-470F-998C-A63FD5052CBB}" srcId="{4ED3B843-A6DF-4C12-9FD8-8B129C3723BB}" destId="{FFDD92F3-4721-4B33-941F-A797432B337D}" srcOrd="1" destOrd="0" parTransId="{4CE2842C-B47F-40C3-833E-6F5716A0FD70}" sibTransId="{F13E28AE-F87F-4DC0-BE20-326319AED905}"/>
    <dgm:cxn modelId="{6B02403D-9EF8-49A6-8012-00ED89D054C4}" srcId="{62FF3A3A-3619-4908-B37A-38619DBE1C00}" destId="{FFDCE8EF-3274-4FBB-B494-06882F9B3966}" srcOrd="0" destOrd="0" parTransId="{E247E36F-DA95-4B06-A57C-5FD95388E392}" sibTransId="{72E89037-EB4F-44EE-AA98-A5830C313969}"/>
    <dgm:cxn modelId="{FF14A379-3C65-43A6-8982-A8D5116B9BC8}" srcId="{A25127F4-BEF6-48A4-B253-9037F5393231}" destId="{A78118A2-9D15-45A5-BA75-039C495E5E55}" srcOrd="0" destOrd="0" parTransId="{0623EFEF-40A0-4315-9D1E-F3D0A208A378}" sibTransId="{35E8F1C8-C4F6-4125-8C8A-1A5D8679928A}"/>
    <dgm:cxn modelId="{F51D132D-FDC1-4639-B8F6-FD24321A9058}" srcId="{4ED3B843-A6DF-4C12-9FD8-8B129C3723BB}" destId="{A25127F4-BEF6-48A4-B253-9037F5393231}" srcOrd="0" destOrd="0" parTransId="{74C0989D-E270-47FD-8E04-B978446166A5}" sibTransId="{D6CFC989-0921-4F59-BF11-F69CF4D62DCF}"/>
    <dgm:cxn modelId="{D9182CAC-18E9-4AA2-9DF9-FEA3C8D2CE17}" srcId="{CDF2F2BC-D5D1-4DD0-8EF5-37A75E1B352A}" destId="{0F0F2A9F-79F2-40DF-84F8-19B20198A133}" srcOrd="0" destOrd="0" parTransId="{A519320D-3EAF-4B26-9539-01F010759B9A}" sibTransId="{0D414C06-0AE7-4FC8-8558-F1554C0502D2}"/>
    <dgm:cxn modelId="{02CD1147-9857-4070-B2DA-076FC45DE830}" type="presOf" srcId="{0F0F2A9F-79F2-40DF-84F8-19B20198A133}" destId="{61A832AA-A405-44CB-A2C8-DD6F9713C780}" srcOrd="0" destOrd="0" presId="urn:microsoft.com/office/officeart/2005/8/layout/hierarchy4"/>
    <dgm:cxn modelId="{3B52403C-964A-4DAE-AAB8-F7471747CB29}" type="presOf" srcId="{3C61C12F-CAC6-425E-B5E3-F8641571FB0F}" destId="{B93787E8-C019-4672-ACFC-1EDF1DA6A524}" srcOrd="0" destOrd="0" presId="urn:microsoft.com/office/officeart/2005/8/layout/hierarchy4"/>
    <dgm:cxn modelId="{9A427AAC-AA14-468D-8E53-C310F64636A2}" srcId="{45AD4A37-AC02-4E1A-A67C-2900334140B0}" destId="{CABED7F7-7B5E-4DA5-B4A7-AC62E968496C}" srcOrd="0" destOrd="0" parTransId="{AEEF774E-71BE-4E1C-A4A3-3C75F4D47066}" sibTransId="{5F23248A-18AF-4F30-B113-4AB586BE610E}"/>
    <dgm:cxn modelId="{B87EE363-F8A3-4D0D-9159-FE428C2CBF6B}" type="presOf" srcId="{2F2B4EFA-582F-4556-AE0F-2EB48B647B44}" destId="{1E729F30-DBA3-464F-8012-E1CC35A0F505}" srcOrd="0" destOrd="0" presId="urn:microsoft.com/office/officeart/2005/8/layout/hierarchy4"/>
    <dgm:cxn modelId="{C9EE0A03-61FE-4575-9B03-D8AC9C2F63CA}" type="presParOf" srcId="{1E729F30-DBA3-464F-8012-E1CC35A0F505}" destId="{5EB36E2E-C3F0-4A3A-BDD1-55B77BD34CA9}" srcOrd="0" destOrd="0" presId="urn:microsoft.com/office/officeart/2005/8/layout/hierarchy4"/>
    <dgm:cxn modelId="{C9F952C4-0271-4906-896A-053DEB320DB2}" type="presParOf" srcId="{5EB36E2E-C3F0-4A3A-BDD1-55B77BD34CA9}" destId="{5D827D7C-D58C-4CA6-B678-029E798E36CF}" srcOrd="0" destOrd="0" presId="urn:microsoft.com/office/officeart/2005/8/layout/hierarchy4"/>
    <dgm:cxn modelId="{1C674A8B-0493-49D6-8688-4D32546433DF}" type="presParOf" srcId="{5EB36E2E-C3F0-4A3A-BDD1-55B77BD34CA9}" destId="{A5F8046F-5773-4DB8-A939-5156098436A1}" srcOrd="1" destOrd="0" presId="urn:microsoft.com/office/officeart/2005/8/layout/hierarchy4"/>
    <dgm:cxn modelId="{56C83B9F-CF3D-4436-BE17-1C19EE4059A6}" type="presParOf" srcId="{5EB36E2E-C3F0-4A3A-BDD1-55B77BD34CA9}" destId="{8C8E4CEA-F06C-47E7-BE5B-3F0A38764563}" srcOrd="2" destOrd="0" presId="urn:microsoft.com/office/officeart/2005/8/layout/hierarchy4"/>
    <dgm:cxn modelId="{49D62B82-C776-4380-BD6A-71BAD3410FDC}" type="presParOf" srcId="{8C8E4CEA-F06C-47E7-BE5B-3F0A38764563}" destId="{6B785F66-10C8-41DD-A03E-81331FCD5433}" srcOrd="0" destOrd="0" presId="urn:microsoft.com/office/officeart/2005/8/layout/hierarchy4"/>
    <dgm:cxn modelId="{FA4B89F2-BB26-4F1D-819E-3C6DDC31C301}" type="presParOf" srcId="{6B785F66-10C8-41DD-A03E-81331FCD5433}" destId="{CD2268FE-F889-42F5-B0BD-28CEBE999458}" srcOrd="0" destOrd="0" presId="urn:microsoft.com/office/officeart/2005/8/layout/hierarchy4"/>
    <dgm:cxn modelId="{8096A8E8-A667-4140-8477-6A76F4325739}" type="presParOf" srcId="{6B785F66-10C8-41DD-A03E-81331FCD5433}" destId="{5C945477-2F6B-46C2-A58A-CD9F36FD3C38}" srcOrd="1" destOrd="0" presId="urn:microsoft.com/office/officeart/2005/8/layout/hierarchy4"/>
    <dgm:cxn modelId="{4DB73ACF-D3B2-4ED5-81BA-E5FCBE1BDD23}" type="presParOf" srcId="{6B785F66-10C8-41DD-A03E-81331FCD5433}" destId="{4A77B3E0-9A40-4C5F-9E24-727C5D65F483}" srcOrd="2" destOrd="0" presId="urn:microsoft.com/office/officeart/2005/8/layout/hierarchy4"/>
    <dgm:cxn modelId="{83E0AF1E-5B69-43D6-A3F4-46F7A920CB96}" type="presParOf" srcId="{4A77B3E0-9A40-4C5F-9E24-727C5D65F483}" destId="{52C8F1D3-0161-476A-80BA-DAF119ED9084}" srcOrd="0" destOrd="0" presId="urn:microsoft.com/office/officeart/2005/8/layout/hierarchy4"/>
    <dgm:cxn modelId="{BE1026F7-3017-4D0E-90F9-E8EDD293A6F5}" type="presParOf" srcId="{52C8F1D3-0161-476A-80BA-DAF119ED9084}" destId="{E753984B-BF72-4FFB-867D-C76E0862E687}" srcOrd="0" destOrd="0" presId="urn:microsoft.com/office/officeart/2005/8/layout/hierarchy4"/>
    <dgm:cxn modelId="{F9F226E5-6286-48F0-BBA7-CA5E16073ACB}" type="presParOf" srcId="{52C8F1D3-0161-476A-80BA-DAF119ED9084}" destId="{54B90880-A7EF-4037-91F9-6847E02CEA88}" srcOrd="1" destOrd="0" presId="urn:microsoft.com/office/officeart/2005/8/layout/hierarchy4"/>
    <dgm:cxn modelId="{1173E2AD-C289-4D06-9DE4-68695957CC45}" type="presParOf" srcId="{8C8E4CEA-F06C-47E7-BE5B-3F0A38764563}" destId="{15524A6E-D57D-4C4D-BB47-5B28353D64FD}" srcOrd="1" destOrd="0" presId="urn:microsoft.com/office/officeart/2005/8/layout/hierarchy4"/>
    <dgm:cxn modelId="{5A6627C6-B28C-4122-81F5-35B10EAA2822}" type="presParOf" srcId="{8C8E4CEA-F06C-47E7-BE5B-3F0A38764563}" destId="{524B3ECC-9615-4A12-BB7C-749CA7E556D5}" srcOrd="2" destOrd="0" presId="urn:microsoft.com/office/officeart/2005/8/layout/hierarchy4"/>
    <dgm:cxn modelId="{717200FD-7FB2-4D59-9080-98CF3F4807D9}" type="presParOf" srcId="{524B3ECC-9615-4A12-BB7C-749CA7E556D5}" destId="{E78A31AE-1C46-47F2-B9D5-144F3D29EA47}" srcOrd="0" destOrd="0" presId="urn:microsoft.com/office/officeart/2005/8/layout/hierarchy4"/>
    <dgm:cxn modelId="{4CE1931B-4991-435D-8A9C-429013730730}" type="presParOf" srcId="{524B3ECC-9615-4A12-BB7C-749CA7E556D5}" destId="{8E8A4DCA-52AD-4995-8317-879541ED2F4C}" srcOrd="1" destOrd="0" presId="urn:microsoft.com/office/officeart/2005/8/layout/hierarchy4"/>
    <dgm:cxn modelId="{6A9D5D82-2692-4753-9215-E0B185EA8E0E}" type="presParOf" srcId="{524B3ECC-9615-4A12-BB7C-749CA7E556D5}" destId="{D6A3E77B-DC36-4FC9-9820-DBC8E24803D4}" srcOrd="2" destOrd="0" presId="urn:microsoft.com/office/officeart/2005/8/layout/hierarchy4"/>
    <dgm:cxn modelId="{BB699E98-7E60-44AB-955E-DD6AC046079F}" type="presParOf" srcId="{D6A3E77B-DC36-4FC9-9820-DBC8E24803D4}" destId="{A3B7FA61-0B8F-4FC8-8530-3127579FC423}" srcOrd="0" destOrd="0" presId="urn:microsoft.com/office/officeart/2005/8/layout/hierarchy4"/>
    <dgm:cxn modelId="{B494651D-AA6F-4BB9-837E-669A9002D315}" type="presParOf" srcId="{A3B7FA61-0B8F-4FC8-8530-3127579FC423}" destId="{B07E3058-9F81-434A-9161-81D8262CD447}" srcOrd="0" destOrd="0" presId="urn:microsoft.com/office/officeart/2005/8/layout/hierarchy4"/>
    <dgm:cxn modelId="{5558A02F-E27D-4C00-AFB2-5A90FE783DB7}" type="presParOf" srcId="{A3B7FA61-0B8F-4FC8-8530-3127579FC423}" destId="{287DA9D9-5D25-41C4-A2A6-6CBF89A8F507}" srcOrd="1" destOrd="0" presId="urn:microsoft.com/office/officeart/2005/8/layout/hierarchy4"/>
    <dgm:cxn modelId="{D2E63FEA-C87D-4F82-8DEC-11822A6AB2A9}" type="presParOf" srcId="{8C8E4CEA-F06C-47E7-BE5B-3F0A38764563}" destId="{29FDDE69-010F-4F74-98F6-B736684EA368}" srcOrd="3" destOrd="0" presId="urn:microsoft.com/office/officeart/2005/8/layout/hierarchy4"/>
    <dgm:cxn modelId="{0B6337BD-C04D-4EA1-A6F8-A91D8ACA43A3}" type="presParOf" srcId="{8C8E4CEA-F06C-47E7-BE5B-3F0A38764563}" destId="{BEBB900D-04DE-42C9-9E19-2E0EC8D53E90}" srcOrd="4" destOrd="0" presId="urn:microsoft.com/office/officeart/2005/8/layout/hierarchy4"/>
    <dgm:cxn modelId="{D450E488-2788-481D-982E-462E7727C953}" type="presParOf" srcId="{BEBB900D-04DE-42C9-9E19-2E0EC8D53E90}" destId="{80648A92-4BCD-49BB-B52A-007E6B1FBA7E}" srcOrd="0" destOrd="0" presId="urn:microsoft.com/office/officeart/2005/8/layout/hierarchy4"/>
    <dgm:cxn modelId="{589BD5FA-FDEB-4300-9F52-860A76020574}" type="presParOf" srcId="{BEBB900D-04DE-42C9-9E19-2E0EC8D53E90}" destId="{69CD78F7-5692-4F98-9ABE-71C60896F41C}" srcOrd="1" destOrd="0" presId="urn:microsoft.com/office/officeart/2005/8/layout/hierarchy4"/>
    <dgm:cxn modelId="{1FCAC87A-62B8-49E2-8F93-6CEE655132E1}" type="presParOf" srcId="{BEBB900D-04DE-42C9-9E19-2E0EC8D53E90}" destId="{FFF59FF2-B163-4634-9E40-2991B469134E}" srcOrd="2" destOrd="0" presId="urn:microsoft.com/office/officeart/2005/8/layout/hierarchy4"/>
    <dgm:cxn modelId="{4D15E008-C058-4D84-9075-4C0357AAF227}" type="presParOf" srcId="{FFF59FF2-B163-4634-9E40-2991B469134E}" destId="{6372BD55-67D3-4FB2-B15A-DE7BCBF62204}" srcOrd="0" destOrd="0" presId="urn:microsoft.com/office/officeart/2005/8/layout/hierarchy4"/>
    <dgm:cxn modelId="{43A2077A-5127-497B-A1B5-98AF3C1C101E}" type="presParOf" srcId="{6372BD55-67D3-4FB2-B15A-DE7BCBF62204}" destId="{03DE6295-DCA1-4E1B-BAE6-E395E37DC043}" srcOrd="0" destOrd="0" presId="urn:microsoft.com/office/officeart/2005/8/layout/hierarchy4"/>
    <dgm:cxn modelId="{AD110397-16EF-4426-A2A7-3A70E847C2E1}" type="presParOf" srcId="{6372BD55-67D3-4FB2-B15A-DE7BCBF62204}" destId="{B5249C77-0BFC-4BCA-875C-52108E2BA119}" srcOrd="1" destOrd="0" presId="urn:microsoft.com/office/officeart/2005/8/layout/hierarchy4"/>
    <dgm:cxn modelId="{88D73DF8-6287-4D9D-8236-352DF13F86F0}" type="presParOf" srcId="{8C8E4CEA-F06C-47E7-BE5B-3F0A38764563}" destId="{3ECD0BF8-A525-4F65-9DAC-FF3A7E5DE157}" srcOrd="5" destOrd="0" presId="urn:microsoft.com/office/officeart/2005/8/layout/hierarchy4"/>
    <dgm:cxn modelId="{3B72214D-9FBD-4807-9EB5-20500116E5C6}" type="presParOf" srcId="{8C8E4CEA-F06C-47E7-BE5B-3F0A38764563}" destId="{3986602F-410B-4242-9DBA-B7D0A726641A}" srcOrd="6" destOrd="0" presId="urn:microsoft.com/office/officeart/2005/8/layout/hierarchy4"/>
    <dgm:cxn modelId="{ABCAEDC4-1C2B-49B4-B572-745B437996A2}" type="presParOf" srcId="{3986602F-410B-4242-9DBA-B7D0A726641A}" destId="{4E88A3F6-ED9F-4B62-913B-26F628C760D4}" srcOrd="0" destOrd="0" presId="urn:microsoft.com/office/officeart/2005/8/layout/hierarchy4"/>
    <dgm:cxn modelId="{2CFF43D0-8C10-48AE-B115-9CD1340EB524}" type="presParOf" srcId="{3986602F-410B-4242-9DBA-B7D0A726641A}" destId="{6D762B6E-757F-4034-B193-4D622BD9DA3D}" srcOrd="1" destOrd="0" presId="urn:microsoft.com/office/officeart/2005/8/layout/hierarchy4"/>
    <dgm:cxn modelId="{5D8D1AE0-2EE0-4664-BFBD-B4E713AB04A9}" type="presParOf" srcId="{3986602F-410B-4242-9DBA-B7D0A726641A}" destId="{C1C5DAAF-02EA-42D0-9F2E-A8F278C30EF9}" srcOrd="2" destOrd="0" presId="urn:microsoft.com/office/officeart/2005/8/layout/hierarchy4"/>
    <dgm:cxn modelId="{B931F1F9-A121-494D-8643-F5A5AE879D61}" type="presParOf" srcId="{C1C5DAAF-02EA-42D0-9F2E-A8F278C30EF9}" destId="{0B9B28B0-AE9F-4502-AC12-AE2F6AE8AA74}" srcOrd="0" destOrd="0" presId="urn:microsoft.com/office/officeart/2005/8/layout/hierarchy4"/>
    <dgm:cxn modelId="{7393DAA1-F6C8-4AE2-B6F6-2A671848D58E}" type="presParOf" srcId="{0B9B28B0-AE9F-4502-AC12-AE2F6AE8AA74}" destId="{1D0C8F00-BB44-4721-8680-833FFC489841}" srcOrd="0" destOrd="0" presId="urn:microsoft.com/office/officeart/2005/8/layout/hierarchy4"/>
    <dgm:cxn modelId="{4C03463A-2EBA-4B25-99AB-913D6F1161C2}" type="presParOf" srcId="{0B9B28B0-AE9F-4502-AC12-AE2F6AE8AA74}" destId="{77DA3F59-FA26-4058-9874-4D8A4137DE38}" srcOrd="1" destOrd="0" presId="urn:microsoft.com/office/officeart/2005/8/layout/hierarchy4"/>
    <dgm:cxn modelId="{0DCEEFBA-8C1E-4F1B-B382-B7DF897AC640}" type="presParOf" srcId="{8C8E4CEA-F06C-47E7-BE5B-3F0A38764563}" destId="{739EE78A-3B8C-48F1-9515-554E488FC97F}" srcOrd="7" destOrd="0" presId="urn:microsoft.com/office/officeart/2005/8/layout/hierarchy4"/>
    <dgm:cxn modelId="{9F5DEF67-533F-4146-94C4-951098019BD6}" type="presParOf" srcId="{8C8E4CEA-F06C-47E7-BE5B-3F0A38764563}" destId="{69AC512C-A1D5-439A-AE6A-402117A22B94}" srcOrd="8" destOrd="0" presId="urn:microsoft.com/office/officeart/2005/8/layout/hierarchy4"/>
    <dgm:cxn modelId="{A43EC467-F2C0-4B7B-9EC3-1751A58B919E}" type="presParOf" srcId="{69AC512C-A1D5-439A-AE6A-402117A22B94}" destId="{348BDD5E-4791-4303-9E84-4836C35D7A06}" srcOrd="0" destOrd="0" presId="urn:microsoft.com/office/officeart/2005/8/layout/hierarchy4"/>
    <dgm:cxn modelId="{19041A1B-15EC-452B-B597-D3E28D6CE06A}" type="presParOf" srcId="{69AC512C-A1D5-439A-AE6A-402117A22B94}" destId="{469EBE81-B8F6-4276-A980-AF2EB071AB8B}" srcOrd="1" destOrd="0" presId="urn:microsoft.com/office/officeart/2005/8/layout/hierarchy4"/>
    <dgm:cxn modelId="{A09742AD-3D21-408C-8777-B91E600AE3DD}" type="presParOf" srcId="{69AC512C-A1D5-439A-AE6A-402117A22B94}" destId="{C79A0CCE-B838-4920-8ABC-40F387C3B66F}" srcOrd="2" destOrd="0" presId="urn:microsoft.com/office/officeart/2005/8/layout/hierarchy4"/>
    <dgm:cxn modelId="{32DE45D9-671C-4D88-A69A-64C36E394D08}" type="presParOf" srcId="{C79A0CCE-B838-4920-8ABC-40F387C3B66F}" destId="{F4604728-C88B-41DE-A884-63CD2AABA6B8}" srcOrd="0" destOrd="0" presId="urn:microsoft.com/office/officeart/2005/8/layout/hierarchy4"/>
    <dgm:cxn modelId="{22F0F8A9-51E3-4DF7-9584-C5D28B187825}" type="presParOf" srcId="{F4604728-C88B-41DE-A884-63CD2AABA6B8}" destId="{2A74B8C6-E0FD-44E9-A783-0204D782C9C9}" srcOrd="0" destOrd="0" presId="urn:microsoft.com/office/officeart/2005/8/layout/hierarchy4"/>
    <dgm:cxn modelId="{0E073AF7-CFC4-4C91-BA6A-9B8EDF989523}" type="presParOf" srcId="{F4604728-C88B-41DE-A884-63CD2AABA6B8}" destId="{0306DEF6-DC2A-40F4-93AC-D2913DE4E6EE}" srcOrd="1" destOrd="0" presId="urn:microsoft.com/office/officeart/2005/8/layout/hierarchy4"/>
    <dgm:cxn modelId="{54EEF7F8-3507-4E1B-88EB-4C03D6A47900}" type="presParOf" srcId="{8C8E4CEA-F06C-47E7-BE5B-3F0A38764563}" destId="{B620621F-F1CB-4C1A-A195-3EFBB24F4617}" srcOrd="9" destOrd="0" presId="urn:microsoft.com/office/officeart/2005/8/layout/hierarchy4"/>
    <dgm:cxn modelId="{045D41C3-F7BF-4061-87C1-8EE933C1E6D8}" type="presParOf" srcId="{8C8E4CEA-F06C-47E7-BE5B-3F0A38764563}" destId="{5F232F7C-D13A-4227-860D-2454EC30A1F5}" srcOrd="10" destOrd="0" presId="urn:microsoft.com/office/officeart/2005/8/layout/hierarchy4"/>
    <dgm:cxn modelId="{F413061B-4394-4AE0-8946-147934880FAF}" type="presParOf" srcId="{5F232F7C-D13A-4227-860D-2454EC30A1F5}" destId="{B93787E8-C019-4672-ACFC-1EDF1DA6A524}" srcOrd="0" destOrd="0" presId="urn:microsoft.com/office/officeart/2005/8/layout/hierarchy4"/>
    <dgm:cxn modelId="{3D6DE8C6-BC18-4068-818F-1A377BC98EE4}" type="presParOf" srcId="{5F232F7C-D13A-4227-860D-2454EC30A1F5}" destId="{0216B884-FBF1-4950-B80C-5D2AE7631538}" srcOrd="1" destOrd="0" presId="urn:microsoft.com/office/officeart/2005/8/layout/hierarchy4"/>
    <dgm:cxn modelId="{352864AC-54D9-410E-8B5E-B13AABE6DDDB}" type="presParOf" srcId="{5F232F7C-D13A-4227-860D-2454EC30A1F5}" destId="{DCAFCAF2-FCF4-465D-B7B8-DECD4F14CBC0}" srcOrd="2" destOrd="0" presId="urn:microsoft.com/office/officeart/2005/8/layout/hierarchy4"/>
    <dgm:cxn modelId="{82EF436C-CAC2-4C49-AA59-13767A746A87}" type="presParOf" srcId="{DCAFCAF2-FCF4-465D-B7B8-DECD4F14CBC0}" destId="{D88246F3-A139-447D-A6A0-D9C88F4B3ABB}" srcOrd="0" destOrd="0" presId="urn:microsoft.com/office/officeart/2005/8/layout/hierarchy4"/>
    <dgm:cxn modelId="{DC651319-5D0A-43BE-A57C-D13CA2161B62}" type="presParOf" srcId="{D88246F3-A139-447D-A6A0-D9C88F4B3ABB}" destId="{29984A6D-B43F-493E-9127-2122E9EFEC62}" srcOrd="0" destOrd="0" presId="urn:microsoft.com/office/officeart/2005/8/layout/hierarchy4"/>
    <dgm:cxn modelId="{76F17533-C97E-428D-8F37-8F982F9010C7}" type="presParOf" srcId="{D88246F3-A139-447D-A6A0-D9C88F4B3ABB}" destId="{F3372D50-D3EE-467A-A178-D0F791D8D363}" srcOrd="1" destOrd="0" presId="urn:microsoft.com/office/officeart/2005/8/layout/hierarchy4"/>
    <dgm:cxn modelId="{40C7322A-BECB-4162-A38C-FB47BD502E92}" type="presParOf" srcId="{8C8E4CEA-F06C-47E7-BE5B-3F0A38764563}" destId="{C3A32371-A0AC-462E-84FE-2D42AC214C8F}" srcOrd="11" destOrd="0" presId="urn:microsoft.com/office/officeart/2005/8/layout/hierarchy4"/>
    <dgm:cxn modelId="{DD082AF6-2CAF-42B6-9AE9-73609593418B}" type="presParOf" srcId="{8C8E4CEA-F06C-47E7-BE5B-3F0A38764563}" destId="{8520957C-68E5-441C-9274-A0B6A1E3EA17}" srcOrd="12" destOrd="0" presId="urn:microsoft.com/office/officeart/2005/8/layout/hierarchy4"/>
    <dgm:cxn modelId="{E0204024-B8B8-4D3A-B3BB-2B9DFC74AA6C}" type="presParOf" srcId="{8520957C-68E5-441C-9274-A0B6A1E3EA17}" destId="{EFE1C53B-083D-4428-B451-918A5E5DE6A3}" srcOrd="0" destOrd="0" presId="urn:microsoft.com/office/officeart/2005/8/layout/hierarchy4"/>
    <dgm:cxn modelId="{2CB698BE-9F7F-4DB5-AC21-00BA638DADD3}" type="presParOf" srcId="{8520957C-68E5-441C-9274-A0B6A1E3EA17}" destId="{159FCA5E-F388-4FAF-85FE-E310AC253821}" srcOrd="1" destOrd="0" presId="urn:microsoft.com/office/officeart/2005/8/layout/hierarchy4"/>
    <dgm:cxn modelId="{3F83B8F9-33FE-4BB5-B83B-7DF989345BD2}" type="presParOf" srcId="{8520957C-68E5-441C-9274-A0B6A1E3EA17}" destId="{CEB6602A-D0AF-47B0-8A5E-43A037272E0C}" srcOrd="2" destOrd="0" presId="urn:microsoft.com/office/officeart/2005/8/layout/hierarchy4"/>
    <dgm:cxn modelId="{7755B6CF-68F9-40F8-B7CD-58D2EC0D73DF}" type="presParOf" srcId="{CEB6602A-D0AF-47B0-8A5E-43A037272E0C}" destId="{815C647F-8AD1-4DC3-BD7A-A8406C66F42D}" srcOrd="0" destOrd="0" presId="urn:microsoft.com/office/officeart/2005/8/layout/hierarchy4"/>
    <dgm:cxn modelId="{B62388B1-F5DD-4373-AFE6-F172F00C8DF7}" type="presParOf" srcId="{815C647F-8AD1-4DC3-BD7A-A8406C66F42D}" destId="{61A832AA-A405-44CB-A2C8-DD6F9713C780}" srcOrd="0" destOrd="0" presId="urn:microsoft.com/office/officeart/2005/8/layout/hierarchy4"/>
    <dgm:cxn modelId="{8ADA75B2-A79A-466E-B818-5916F65E820B}" type="presParOf" srcId="{815C647F-8AD1-4DC3-BD7A-A8406C66F42D}" destId="{81F34CC4-1390-42CA-AB7C-E210C08B2F1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F019DD-653D-4F52-90A2-74C700CA1579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83CABC-383A-4917-BF16-9D2CB76E4EC0}">
      <dgm:prSet/>
      <dgm:spPr/>
      <dgm:t>
        <a:bodyPr/>
        <a:lstStyle/>
        <a:p>
          <a:pPr rtl="0"/>
          <a:r>
            <a:rPr lang="es-PA" dirty="0" smtClean="0"/>
            <a:t>Para la gestión política</a:t>
          </a:r>
          <a:endParaRPr lang="en-US" dirty="0"/>
        </a:p>
      </dgm:t>
    </dgm:pt>
    <dgm:pt modelId="{49559812-5E1A-4307-A476-1126FA5B4C99}" type="parTrans" cxnId="{4EDC8E1A-2A0A-4982-A064-F247FB3CBEBB}">
      <dgm:prSet/>
      <dgm:spPr/>
      <dgm:t>
        <a:bodyPr/>
        <a:lstStyle/>
        <a:p>
          <a:endParaRPr lang="en-US"/>
        </a:p>
      </dgm:t>
    </dgm:pt>
    <dgm:pt modelId="{DC419F7E-43A4-4DC0-AD20-3C3334629176}" type="sibTrans" cxnId="{4EDC8E1A-2A0A-4982-A064-F247FB3CBEBB}">
      <dgm:prSet/>
      <dgm:spPr/>
      <dgm:t>
        <a:bodyPr/>
        <a:lstStyle/>
        <a:p>
          <a:endParaRPr lang="en-US"/>
        </a:p>
      </dgm:t>
    </dgm:pt>
    <dgm:pt modelId="{0C614F0D-5B14-425C-B623-326F2FCC2372}">
      <dgm:prSet/>
      <dgm:spPr/>
      <dgm:t>
        <a:bodyPr/>
        <a:lstStyle/>
        <a:p>
          <a:r>
            <a:rPr lang="es-PA" dirty="0" smtClean="0"/>
            <a:t>Para la gestión de las intervenciones</a:t>
          </a:r>
        </a:p>
      </dgm:t>
    </dgm:pt>
    <dgm:pt modelId="{6FE2A0D3-948A-4106-971F-089320F4E324}" type="parTrans" cxnId="{58BCBAC4-43AD-44C4-8401-5DFBD8402875}">
      <dgm:prSet/>
      <dgm:spPr/>
      <dgm:t>
        <a:bodyPr/>
        <a:lstStyle/>
        <a:p>
          <a:endParaRPr lang="es-PA"/>
        </a:p>
      </dgm:t>
    </dgm:pt>
    <dgm:pt modelId="{96EFB780-6E2C-46D5-ACFE-2842FBB3EDFB}" type="sibTrans" cxnId="{58BCBAC4-43AD-44C4-8401-5DFBD8402875}">
      <dgm:prSet/>
      <dgm:spPr/>
      <dgm:t>
        <a:bodyPr/>
        <a:lstStyle/>
        <a:p>
          <a:endParaRPr lang="es-PA"/>
        </a:p>
      </dgm:t>
    </dgm:pt>
    <dgm:pt modelId="{B65D8442-FCB9-4FF6-A3B6-C425D767C7C4}">
      <dgm:prSet/>
      <dgm:spPr/>
      <dgm:t>
        <a:bodyPr/>
        <a:lstStyle/>
        <a:p>
          <a:r>
            <a:rPr lang="es-PA" dirty="0" smtClean="0"/>
            <a:t>Para la gestión externa</a:t>
          </a:r>
        </a:p>
      </dgm:t>
    </dgm:pt>
    <dgm:pt modelId="{EFCECB5E-C0B1-4F6F-808E-380DFB2B2561}" type="parTrans" cxnId="{4263C3AF-9BCF-4B36-BE3B-730BAD360270}">
      <dgm:prSet/>
      <dgm:spPr/>
      <dgm:t>
        <a:bodyPr/>
        <a:lstStyle/>
        <a:p>
          <a:endParaRPr lang="es-PA"/>
        </a:p>
      </dgm:t>
    </dgm:pt>
    <dgm:pt modelId="{506224E7-8849-48BC-B35B-3CEE0C018780}" type="sibTrans" cxnId="{4263C3AF-9BCF-4B36-BE3B-730BAD360270}">
      <dgm:prSet/>
      <dgm:spPr/>
      <dgm:t>
        <a:bodyPr/>
        <a:lstStyle/>
        <a:p>
          <a:endParaRPr lang="es-PA"/>
        </a:p>
      </dgm:t>
    </dgm:pt>
    <dgm:pt modelId="{1C19D116-295D-4B88-B420-9318224C49A6}">
      <dgm:prSet/>
      <dgm:spPr/>
      <dgm:t>
        <a:bodyPr/>
        <a:lstStyle/>
        <a:p>
          <a:pPr rtl="0"/>
          <a:r>
            <a:rPr lang="es-PA" dirty="0" smtClean="0"/>
            <a:t>Trabajar un mapa de oportunidades temáticas e institucionales para colocarse como institución vanguardia. </a:t>
          </a:r>
          <a:r>
            <a:rPr lang="en-US" dirty="0" err="1" smtClean="0"/>
            <a:t>Temas</a:t>
          </a:r>
          <a:r>
            <a:rPr lang="en-US" dirty="0" smtClean="0"/>
            <a:t> </a:t>
          </a:r>
          <a:r>
            <a:rPr lang="en-US" dirty="0" err="1" smtClean="0"/>
            <a:t>Húerfanos</a:t>
          </a:r>
          <a:r>
            <a:rPr lang="en-US" dirty="0" smtClean="0"/>
            <a:t> y </a:t>
          </a:r>
          <a:r>
            <a:rPr lang="en-US" dirty="0" err="1" smtClean="0"/>
            <a:t>Estratégicos</a:t>
          </a:r>
          <a:r>
            <a:rPr lang="en-US" dirty="0" smtClean="0"/>
            <a:t>:</a:t>
          </a:r>
          <a:endParaRPr lang="en-US" dirty="0"/>
        </a:p>
      </dgm:t>
    </dgm:pt>
    <dgm:pt modelId="{35D1658C-B112-4080-A081-99D13E53C169}" type="parTrans" cxnId="{D954D65C-2F3A-454A-8022-0DC4A3E78561}">
      <dgm:prSet/>
      <dgm:spPr/>
      <dgm:t>
        <a:bodyPr/>
        <a:lstStyle/>
        <a:p>
          <a:endParaRPr lang="es-PA"/>
        </a:p>
      </dgm:t>
    </dgm:pt>
    <dgm:pt modelId="{91AC0F68-6C4B-422C-95ED-F0C2331B08C1}" type="sibTrans" cxnId="{D954D65C-2F3A-454A-8022-0DC4A3E78561}">
      <dgm:prSet/>
      <dgm:spPr/>
      <dgm:t>
        <a:bodyPr/>
        <a:lstStyle/>
        <a:p>
          <a:endParaRPr lang="es-PA"/>
        </a:p>
      </dgm:t>
    </dgm:pt>
    <dgm:pt modelId="{1ECED1EF-A869-46FC-B691-240B5E329AA9}">
      <dgm:prSet/>
      <dgm:spPr/>
      <dgm:t>
        <a:bodyPr/>
        <a:lstStyle/>
        <a:p>
          <a:r>
            <a:rPr lang="es-PA" dirty="0" smtClean="0"/>
            <a:t>Mejorar el sistema de planificación, monitoreo y evaluación, establecer efectos y productos claros, y sobre todo indicadores de medición. </a:t>
          </a:r>
        </a:p>
      </dgm:t>
    </dgm:pt>
    <dgm:pt modelId="{71E04D03-3AAB-4100-B6AB-642A40B7B4B3}" type="parTrans" cxnId="{3EFA02CD-44E6-4BA4-AEC7-AAAB0493A33A}">
      <dgm:prSet/>
      <dgm:spPr/>
      <dgm:t>
        <a:bodyPr/>
        <a:lstStyle/>
        <a:p>
          <a:endParaRPr lang="es-PA"/>
        </a:p>
      </dgm:t>
    </dgm:pt>
    <dgm:pt modelId="{25EA6D22-D806-4668-91B8-31E6CE533E22}" type="sibTrans" cxnId="{3EFA02CD-44E6-4BA4-AEC7-AAAB0493A33A}">
      <dgm:prSet/>
      <dgm:spPr/>
      <dgm:t>
        <a:bodyPr/>
        <a:lstStyle/>
        <a:p>
          <a:endParaRPr lang="es-PA"/>
        </a:p>
      </dgm:t>
    </dgm:pt>
    <dgm:pt modelId="{3EC6987E-A0CB-42AF-B5EB-17775F926A61}">
      <dgm:prSet/>
      <dgm:spPr/>
      <dgm:t>
        <a:bodyPr/>
        <a:lstStyle/>
        <a:p>
          <a:r>
            <a:rPr lang="es-PA" dirty="0" smtClean="0"/>
            <a:t>Ser más proactivos en el acompañamiento constante de las intervenciones. (Mejor manager, más AT)  </a:t>
          </a:r>
        </a:p>
      </dgm:t>
    </dgm:pt>
    <dgm:pt modelId="{41C3E91F-C029-4495-B70C-0A75E69E73C8}" type="parTrans" cxnId="{97FEC846-A651-4D49-A35B-FF9ADA5766F5}">
      <dgm:prSet/>
      <dgm:spPr/>
      <dgm:t>
        <a:bodyPr/>
        <a:lstStyle/>
        <a:p>
          <a:endParaRPr lang="es-PA"/>
        </a:p>
      </dgm:t>
    </dgm:pt>
    <dgm:pt modelId="{2679E1E6-00A7-4096-97D2-069E6B90E4D8}" type="sibTrans" cxnId="{97FEC846-A651-4D49-A35B-FF9ADA5766F5}">
      <dgm:prSet/>
      <dgm:spPr/>
      <dgm:t>
        <a:bodyPr/>
        <a:lstStyle/>
        <a:p>
          <a:endParaRPr lang="es-PA"/>
        </a:p>
      </dgm:t>
    </dgm:pt>
    <dgm:pt modelId="{346C0D49-1EBF-465A-80EB-DCC693DD75FF}">
      <dgm:prSet/>
      <dgm:spPr/>
      <dgm:t>
        <a:bodyPr/>
        <a:lstStyle/>
        <a:p>
          <a:r>
            <a:rPr lang="es-PA" dirty="0" smtClean="0"/>
            <a:t>Construir sinergias entre sus iniciativas para lograr mejores resultados. </a:t>
          </a:r>
        </a:p>
      </dgm:t>
    </dgm:pt>
    <dgm:pt modelId="{11AF1B37-583F-421F-BB30-9E5FD67D2AD0}" type="parTrans" cxnId="{3D0981FE-A096-4FAF-9AFD-A7EE3AAB166E}">
      <dgm:prSet/>
      <dgm:spPr/>
      <dgm:t>
        <a:bodyPr/>
        <a:lstStyle/>
        <a:p>
          <a:endParaRPr lang="es-PA"/>
        </a:p>
      </dgm:t>
    </dgm:pt>
    <dgm:pt modelId="{584D4EAE-2411-4894-8B86-A0CF8B08F9F7}" type="sibTrans" cxnId="{3D0981FE-A096-4FAF-9AFD-A7EE3AAB166E}">
      <dgm:prSet/>
      <dgm:spPr/>
      <dgm:t>
        <a:bodyPr/>
        <a:lstStyle/>
        <a:p>
          <a:endParaRPr lang="es-PA"/>
        </a:p>
      </dgm:t>
    </dgm:pt>
    <dgm:pt modelId="{6D2AC227-1204-4636-95A5-EC82454EE211}">
      <dgm:prSet/>
      <dgm:spPr/>
      <dgm:t>
        <a:bodyPr/>
        <a:lstStyle/>
        <a:p>
          <a:r>
            <a:rPr lang="es-PA" dirty="0" smtClean="0"/>
            <a:t>Flexibilizar sus mecanismos de funcionamiento en el país, que le permitan ser más ágil en la identificación de oportunidades. </a:t>
          </a:r>
        </a:p>
      </dgm:t>
    </dgm:pt>
    <dgm:pt modelId="{9A771D0C-62D1-4E8A-B96C-DBDD67AECAD3}" type="parTrans" cxnId="{38A5FFB1-BB6C-4915-BA02-B1B651BAA255}">
      <dgm:prSet/>
      <dgm:spPr/>
      <dgm:t>
        <a:bodyPr/>
        <a:lstStyle/>
        <a:p>
          <a:endParaRPr lang="es-PA"/>
        </a:p>
      </dgm:t>
    </dgm:pt>
    <dgm:pt modelId="{C0BAB64D-8923-4722-9810-9EE81ECDA320}" type="sibTrans" cxnId="{38A5FFB1-BB6C-4915-BA02-B1B651BAA255}">
      <dgm:prSet/>
      <dgm:spPr/>
      <dgm:t>
        <a:bodyPr/>
        <a:lstStyle/>
        <a:p>
          <a:endParaRPr lang="es-PA"/>
        </a:p>
      </dgm:t>
    </dgm:pt>
    <dgm:pt modelId="{3B21C908-8C71-4B88-8986-2557001969A0}">
      <dgm:prSet/>
      <dgm:spPr/>
      <dgm:t>
        <a:bodyPr/>
        <a:lstStyle/>
        <a:p>
          <a:r>
            <a:rPr lang="es-PA" dirty="0" smtClean="0"/>
            <a:t>Seleccionar temas de trabajo donde pueda contar con una amplia colaboración de otros actores, tales como: estadísticas, eficiencia del gasto público. </a:t>
          </a:r>
        </a:p>
      </dgm:t>
    </dgm:pt>
    <dgm:pt modelId="{312C6ACD-97F7-41BE-914A-C97868A314B0}" type="parTrans" cxnId="{5AC61CBB-C769-47C4-9DBC-FC2E1D0B92E8}">
      <dgm:prSet/>
      <dgm:spPr/>
      <dgm:t>
        <a:bodyPr/>
        <a:lstStyle/>
        <a:p>
          <a:endParaRPr lang="es-PA"/>
        </a:p>
      </dgm:t>
    </dgm:pt>
    <dgm:pt modelId="{A656B130-4F26-4BEC-8669-D31FE53C277B}" type="sibTrans" cxnId="{5AC61CBB-C769-47C4-9DBC-FC2E1D0B92E8}">
      <dgm:prSet/>
      <dgm:spPr/>
      <dgm:t>
        <a:bodyPr/>
        <a:lstStyle/>
        <a:p>
          <a:endParaRPr lang="es-PA"/>
        </a:p>
      </dgm:t>
    </dgm:pt>
    <dgm:pt modelId="{A46C77D2-64A4-4A85-B082-C8049DFEDA0D}">
      <dgm:prSet/>
      <dgm:spPr/>
      <dgm:t>
        <a:bodyPr/>
        <a:lstStyle/>
        <a:p>
          <a:r>
            <a:rPr lang="es-PA" dirty="0" smtClean="0"/>
            <a:t>Aumentar el diálogo técnico, con los funcionarios que están requiriendo de AT del PNUD, tales como la Viceministra MIDES, y el Director INEC. </a:t>
          </a:r>
        </a:p>
      </dgm:t>
    </dgm:pt>
    <dgm:pt modelId="{C927A1E2-3C79-4346-8A80-08F4F316BD97}" type="parTrans" cxnId="{5DEAC6F7-B9C8-46BF-9E99-B6C71C9DE586}">
      <dgm:prSet/>
      <dgm:spPr/>
      <dgm:t>
        <a:bodyPr/>
        <a:lstStyle/>
        <a:p>
          <a:endParaRPr lang="es-PA"/>
        </a:p>
      </dgm:t>
    </dgm:pt>
    <dgm:pt modelId="{FDDDFFC8-D56D-43D2-9B50-AA54B8182F46}" type="sibTrans" cxnId="{5DEAC6F7-B9C8-46BF-9E99-B6C71C9DE586}">
      <dgm:prSet/>
      <dgm:spPr/>
      <dgm:t>
        <a:bodyPr/>
        <a:lstStyle/>
        <a:p>
          <a:endParaRPr lang="es-PA"/>
        </a:p>
      </dgm:t>
    </dgm:pt>
    <dgm:pt modelId="{B132BF40-5C62-4138-9BD2-6EA705FA1813}">
      <dgm:prSet/>
      <dgm:spPr/>
      <dgm:t>
        <a:bodyPr/>
        <a:lstStyle/>
        <a:p>
          <a:pPr rtl="0"/>
          <a:r>
            <a:rPr lang="en-US" dirty="0" err="1" smtClean="0"/>
            <a:t>Fortalecer</a:t>
          </a:r>
          <a:r>
            <a:rPr lang="en-US" dirty="0" smtClean="0"/>
            <a:t> </a:t>
          </a:r>
          <a:r>
            <a:rPr lang="en-US" dirty="0" err="1" smtClean="0"/>
            <a:t>capacidad</a:t>
          </a:r>
          <a:r>
            <a:rPr lang="en-US" dirty="0" smtClean="0"/>
            <a:t> de </a:t>
          </a:r>
          <a:r>
            <a:rPr lang="en-US" dirty="0" err="1" smtClean="0"/>
            <a:t>generar</a:t>
          </a:r>
          <a:r>
            <a:rPr lang="en-US" dirty="0" smtClean="0"/>
            <a:t> </a:t>
          </a:r>
          <a:r>
            <a:rPr lang="en-US" dirty="0" err="1" smtClean="0"/>
            <a:t>propuestas</a:t>
          </a:r>
          <a:r>
            <a:rPr lang="en-US" dirty="0" smtClean="0"/>
            <a:t> (</a:t>
          </a:r>
          <a:r>
            <a:rPr lang="en-US" dirty="0" err="1" smtClean="0"/>
            <a:t>un“Do</a:t>
          </a:r>
          <a:r>
            <a:rPr lang="en-US" dirty="0" smtClean="0"/>
            <a:t> Tank”) </a:t>
          </a:r>
          <a:r>
            <a:rPr lang="en-US" dirty="0" err="1" smtClean="0"/>
            <a:t>para</a:t>
          </a:r>
          <a:r>
            <a:rPr lang="en-US" dirty="0" smtClean="0"/>
            <a:t> </a:t>
          </a:r>
          <a:r>
            <a:rPr lang="es-ES_tradnl" dirty="0" smtClean="0"/>
            <a:t>solucionar problemas concretos del país y de la gestión pública</a:t>
          </a:r>
          <a:endParaRPr lang="en-US" dirty="0"/>
        </a:p>
      </dgm:t>
    </dgm:pt>
    <dgm:pt modelId="{F52AF40C-CE9D-4D3E-A056-8D312C0E876A}" type="parTrans" cxnId="{5418C1E1-A93A-43D4-ADCC-0958A15D3C77}">
      <dgm:prSet/>
      <dgm:spPr/>
      <dgm:t>
        <a:bodyPr/>
        <a:lstStyle/>
        <a:p>
          <a:endParaRPr lang="es-PA"/>
        </a:p>
      </dgm:t>
    </dgm:pt>
    <dgm:pt modelId="{072FBC36-449A-4216-AD50-3756BDC5A17D}" type="sibTrans" cxnId="{5418C1E1-A93A-43D4-ADCC-0958A15D3C77}">
      <dgm:prSet/>
      <dgm:spPr/>
      <dgm:t>
        <a:bodyPr/>
        <a:lstStyle/>
        <a:p>
          <a:endParaRPr lang="es-PA"/>
        </a:p>
      </dgm:t>
    </dgm:pt>
    <dgm:pt modelId="{7974B1D3-B55C-4F35-99CD-21429CCE4C2B}">
      <dgm:prSet/>
      <dgm:spPr/>
      <dgm:t>
        <a:bodyPr/>
        <a:lstStyle/>
        <a:p>
          <a:pPr rtl="0"/>
          <a:r>
            <a:rPr lang="es-ES_tradnl" b="1" i="1" u="sng" dirty="0" smtClean="0"/>
            <a:t>Educación inclusiva y de calidad, </a:t>
          </a:r>
          <a:endParaRPr lang="en-US" b="1" i="1" u="sng" dirty="0"/>
        </a:p>
      </dgm:t>
    </dgm:pt>
    <dgm:pt modelId="{C0B53717-6777-4711-BF44-F759A90B90F6}" type="parTrans" cxnId="{656568C0-A254-4DE4-9275-14CB9D20DA0A}">
      <dgm:prSet/>
      <dgm:spPr/>
      <dgm:t>
        <a:bodyPr/>
        <a:lstStyle/>
        <a:p>
          <a:endParaRPr lang="es-PA"/>
        </a:p>
      </dgm:t>
    </dgm:pt>
    <dgm:pt modelId="{36E13F95-A5AF-4750-97DF-239CEB92D3AF}" type="sibTrans" cxnId="{656568C0-A254-4DE4-9275-14CB9D20DA0A}">
      <dgm:prSet/>
      <dgm:spPr/>
      <dgm:t>
        <a:bodyPr/>
        <a:lstStyle/>
        <a:p>
          <a:endParaRPr lang="es-PA"/>
        </a:p>
      </dgm:t>
    </dgm:pt>
    <dgm:pt modelId="{FA1F21F7-918F-4070-82A4-59018AFA6C6C}">
      <dgm:prSet/>
      <dgm:spPr/>
      <dgm:t>
        <a:bodyPr/>
        <a:lstStyle/>
        <a:p>
          <a:pPr rtl="0"/>
          <a:r>
            <a:rPr lang="es-ES_tradnl" b="1" i="1" u="sng" dirty="0" smtClean="0"/>
            <a:t>Políticas para pueblos indígenas, </a:t>
          </a:r>
          <a:endParaRPr lang="en-US" b="1" i="1" u="sng" dirty="0"/>
        </a:p>
      </dgm:t>
    </dgm:pt>
    <dgm:pt modelId="{AFC6650D-44F2-48AF-A8E2-F5790D0FAB65}" type="parTrans" cxnId="{8C526837-E812-4673-ADD0-11B866E33F56}">
      <dgm:prSet/>
      <dgm:spPr/>
      <dgm:t>
        <a:bodyPr/>
        <a:lstStyle/>
        <a:p>
          <a:endParaRPr lang="es-PA"/>
        </a:p>
      </dgm:t>
    </dgm:pt>
    <dgm:pt modelId="{D2F9E3AD-3D40-42AD-A7E5-E3F3B1833023}" type="sibTrans" cxnId="{8C526837-E812-4673-ADD0-11B866E33F56}">
      <dgm:prSet/>
      <dgm:spPr/>
      <dgm:t>
        <a:bodyPr/>
        <a:lstStyle/>
        <a:p>
          <a:endParaRPr lang="es-PA"/>
        </a:p>
      </dgm:t>
    </dgm:pt>
    <dgm:pt modelId="{50501498-FFE6-42B8-AB89-28D71067A14F}">
      <dgm:prSet/>
      <dgm:spPr/>
      <dgm:t>
        <a:bodyPr/>
        <a:lstStyle/>
        <a:p>
          <a:pPr rtl="0"/>
          <a:r>
            <a:rPr lang="es-ES_tradnl" b="1" i="1" u="sng" dirty="0" smtClean="0"/>
            <a:t>educación intercultural, </a:t>
          </a:r>
          <a:endParaRPr lang="en-US" b="1" i="1" u="sng" dirty="0"/>
        </a:p>
      </dgm:t>
    </dgm:pt>
    <dgm:pt modelId="{8A7EF7BF-8842-4C43-A826-CC3073617C58}" type="parTrans" cxnId="{BD96F5EA-A430-4ECD-9A9F-353D9D2BF29B}">
      <dgm:prSet/>
      <dgm:spPr/>
      <dgm:t>
        <a:bodyPr/>
        <a:lstStyle/>
        <a:p>
          <a:endParaRPr lang="es-PA"/>
        </a:p>
      </dgm:t>
    </dgm:pt>
    <dgm:pt modelId="{14C32B2D-C4CA-42AC-B27B-43F617812892}" type="sibTrans" cxnId="{BD96F5EA-A430-4ECD-9A9F-353D9D2BF29B}">
      <dgm:prSet/>
      <dgm:spPr/>
      <dgm:t>
        <a:bodyPr/>
        <a:lstStyle/>
        <a:p>
          <a:endParaRPr lang="es-PA"/>
        </a:p>
      </dgm:t>
    </dgm:pt>
    <dgm:pt modelId="{DA0AD2C4-BA52-4C06-96CB-9AB40B40934F}">
      <dgm:prSet/>
      <dgm:spPr/>
      <dgm:t>
        <a:bodyPr/>
        <a:lstStyle/>
        <a:p>
          <a:pPr rtl="0"/>
          <a:r>
            <a:rPr lang="es-ES_tradnl" b="1" i="1" u="sng" dirty="0" smtClean="0"/>
            <a:t>desarrollo regional intercultural, </a:t>
          </a:r>
          <a:endParaRPr lang="en-US" b="1" i="1" u="sng" dirty="0"/>
        </a:p>
      </dgm:t>
    </dgm:pt>
    <dgm:pt modelId="{5E0313C8-53E4-4CD1-B5F7-52F356839E36}" type="parTrans" cxnId="{4502A66E-C3ED-437E-BEA0-14A7E0C16AC0}">
      <dgm:prSet/>
      <dgm:spPr/>
      <dgm:t>
        <a:bodyPr/>
        <a:lstStyle/>
        <a:p>
          <a:endParaRPr lang="es-PA"/>
        </a:p>
      </dgm:t>
    </dgm:pt>
    <dgm:pt modelId="{FAC3A62C-D4B0-4748-A3F7-BF2597BA8127}" type="sibTrans" cxnId="{4502A66E-C3ED-437E-BEA0-14A7E0C16AC0}">
      <dgm:prSet/>
      <dgm:spPr/>
      <dgm:t>
        <a:bodyPr/>
        <a:lstStyle/>
        <a:p>
          <a:endParaRPr lang="es-PA"/>
        </a:p>
      </dgm:t>
    </dgm:pt>
    <dgm:pt modelId="{A9FDEC6C-E4FB-46EF-BE2E-8EBA76A8DA9E}">
      <dgm:prSet/>
      <dgm:spPr/>
      <dgm:t>
        <a:bodyPr/>
        <a:lstStyle/>
        <a:p>
          <a:pPr rtl="0"/>
          <a:r>
            <a:rPr lang="es-ES_tradnl" b="1" i="1" u="sng" dirty="0" smtClean="0"/>
            <a:t>Seguridad</a:t>
          </a:r>
          <a:endParaRPr lang="en-US" b="1" i="1" u="sng" dirty="0"/>
        </a:p>
      </dgm:t>
    </dgm:pt>
    <dgm:pt modelId="{F6FE4160-B9C5-4508-BB01-537CF412F530}" type="parTrans" cxnId="{B517EADE-B46D-424E-B9A5-A6BE0BB11E97}">
      <dgm:prSet/>
      <dgm:spPr/>
      <dgm:t>
        <a:bodyPr/>
        <a:lstStyle/>
        <a:p>
          <a:endParaRPr lang="es-PA"/>
        </a:p>
      </dgm:t>
    </dgm:pt>
    <dgm:pt modelId="{F6EFA967-E423-418D-A9C9-536158B12E17}" type="sibTrans" cxnId="{B517EADE-B46D-424E-B9A5-A6BE0BB11E97}">
      <dgm:prSet/>
      <dgm:spPr/>
      <dgm:t>
        <a:bodyPr/>
        <a:lstStyle/>
        <a:p>
          <a:endParaRPr lang="es-PA"/>
        </a:p>
      </dgm:t>
    </dgm:pt>
    <dgm:pt modelId="{D6A85F2D-8A81-4A04-8A6A-851E99A47A67}">
      <dgm:prSet/>
      <dgm:spPr/>
      <dgm:t>
        <a:bodyPr/>
        <a:lstStyle/>
        <a:p>
          <a:r>
            <a:rPr lang="es-PA" dirty="0" smtClean="0"/>
            <a:t>Informes de ODM en espacios provinciales de la concertación, </a:t>
          </a:r>
        </a:p>
      </dgm:t>
    </dgm:pt>
    <dgm:pt modelId="{DBD705AD-49D9-4A58-9E73-91395C84C2AD}" type="parTrans" cxnId="{F84ECD11-6849-4821-8C00-F179880FA1B5}">
      <dgm:prSet/>
      <dgm:spPr/>
      <dgm:t>
        <a:bodyPr/>
        <a:lstStyle/>
        <a:p>
          <a:endParaRPr lang="es-PA"/>
        </a:p>
      </dgm:t>
    </dgm:pt>
    <dgm:pt modelId="{A3629908-391F-48B9-833C-AEC3EC720C48}" type="sibTrans" cxnId="{F84ECD11-6849-4821-8C00-F179880FA1B5}">
      <dgm:prSet/>
      <dgm:spPr/>
      <dgm:t>
        <a:bodyPr/>
        <a:lstStyle/>
        <a:p>
          <a:endParaRPr lang="es-PA"/>
        </a:p>
      </dgm:t>
    </dgm:pt>
    <dgm:pt modelId="{1C83258C-B71F-4F3A-9E1E-DEB63A984EBA}">
      <dgm:prSet/>
      <dgm:spPr/>
      <dgm:t>
        <a:bodyPr/>
        <a:lstStyle/>
        <a:p>
          <a:r>
            <a:rPr lang="es-PA" dirty="0" smtClean="0"/>
            <a:t>Informe IDH o Cuadernos de desarrollo. </a:t>
          </a:r>
        </a:p>
      </dgm:t>
    </dgm:pt>
    <dgm:pt modelId="{0DDE1644-F4BE-44A3-A28D-D4168BF80523}" type="parTrans" cxnId="{453DE038-2B62-4F11-B88E-7D37FF41901C}">
      <dgm:prSet/>
      <dgm:spPr/>
      <dgm:t>
        <a:bodyPr/>
        <a:lstStyle/>
        <a:p>
          <a:endParaRPr lang="es-PA"/>
        </a:p>
      </dgm:t>
    </dgm:pt>
    <dgm:pt modelId="{C506D26A-923B-4CBB-AB84-EA51E218BCC7}" type="sibTrans" cxnId="{453DE038-2B62-4F11-B88E-7D37FF41901C}">
      <dgm:prSet/>
      <dgm:spPr/>
      <dgm:t>
        <a:bodyPr/>
        <a:lstStyle/>
        <a:p>
          <a:endParaRPr lang="es-PA"/>
        </a:p>
      </dgm:t>
    </dgm:pt>
    <dgm:pt modelId="{8C0E2828-DFF6-4FC4-8908-5D990E095036}">
      <dgm:prSet/>
      <dgm:spPr/>
      <dgm:t>
        <a:bodyPr/>
        <a:lstStyle/>
        <a:p>
          <a:r>
            <a:rPr lang="es-NI" dirty="0" smtClean="0"/>
            <a:t>Contar con un plan de Asistencia Técnica por cada intervención para que no haya duda del valor agregado del PNUD y del fortalecimiento de capacidades, que es al final del día la meta. Puede ser en forma de “</a:t>
          </a:r>
          <a:r>
            <a:rPr lang="es-NI" dirty="0" err="1" smtClean="0"/>
            <a:t>mentoring</a:t>
          </a:r>
          <a:r>
            <a:rPr lang="es-NI" dirty="0" smtClean="0"/>
            <a:t>” y/o de formación, de capacitación, etc.</a:t>
          </a:r>
          <a:endParaRPr lang="es-PA" dirty="0" smtClean="0"/>
        </a:p>
      </dgm:t>
    </dgm:pt>
    <dgm:pt modelId="{2F6D8A46-A932-442C-AC49-270C14A897C0}" type="parTrans" cxnId="{769F8726-2F23-4C5A-BAC8-B26542277AD2}">
      <dgm:prSet/>
      <dgm:spPr/>
      <dgm:t>
        <a:bodyPr/>
        <a:lstStyle/>
        <a:p>
          <a:endParaRPr lang="es-PA"/>
        </a:p>
      </dgm:t>
    </dgm:pt>
    <dgm:pt modelId="{39267015-28A3-4469-B086-8E9CED86DAD9}" type="sibTrans" cxnId="{769F8726-2F23-4C5A-BAC8-B26542277AD2}">
      <dgm:prSet/>
      <dgm:spPr/>
      <dgm:t>
        <a:bodyPr/>
        <a:lstStyle/>
        <a:p>
          <a:endParaRPr lang="es-PA"/>
        </a:p>
      </dgm:t>
    </dgm:pt>
    <dgm:pt modelId="{22895C5F-3C0E-46E6-A6D0-3317364A0319}" type="pres">
      <dgm:prSet presAssocID="{D1F019DD-653D-4F52-90A2-74C700CA15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A"/>
        </a:p>
      </dgm:t>
    </dgm:pt>
    <dgm:pt modelId="{E3185CC2-ACA0-4EEB-A037-EA9FC6E73A56}" type="pres">
      <dgm:prSet presAssocID="{C883CABC-383A-4917-BF16-9D2CB76E4EC0}" presName="composite" presStyleCnt="0"/>
      <dgm:spPr/>
      <dgm:t>
        <a:bodyPr/>
        <a:lstStyle/>
        <a:p>
          <a:endParaRPr lang="es-PA"/>
        </a:p>
      </dgm:t>
    </dgm:pt>
    <dgm:pt modelId="{89ED4E92-265E-4413-BEDF-6BF346E33957}" type="pres">
      <dgm:prSet presAssocID="{C883CABC-383A-4917-BF16-9D2CB76E4EC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BCF0AF3A-C003-47A4-9E05-59D2321F78F2}" type="pres">
      <dgm:prSet presAssocID="{C883CABC-383A-4917-BF16-9D2CB76E4EC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0E57E2D0-C045-4151-827C-93E58C36ECDF}" type="pres">
      <dgm:prSet presAssocID="{DC419F7E-43A4-4DC0-AD20-3C3334629176}" presName="space" presStyleCnt="0"/>
      <dgm:spPr/>
      <dgm:t>
        <a:bodyPr/>
        <a:lstStyle/>
        <a:p>
          <a:endParaRPr lang="es-PA"/>
        </a:p>
      </dgm:t>
    </dgm:pt>
    <dgm:pt modelId="{E6C7B01E-0521-469D-9706-4057BF66E5A0}" type="pres">
      <dgm:prSet presAssocID="{0C614F0D-5B14-425C-B623-326F2FCC2372}" presName="composite" presStyleCnt="0"/>
      <dgm:spPr/>
      <dgm:t>
        <a:bodyPr/>
        <a:lstStyle/>
        <a:p>
          <a:endParaRPr lang="es-PA"/>
        </a:p>
      </dgm:t>
    </dgm:pt>
    <dgm:pt modelId="{9F7D035C-75AA-45F7-A6B5-C978BD7616A4}" type="pres">
      <dgm:prSet presAssocID="{0C614F0D-5B14-425C-B623-326F2FCC237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8D360C5E-616E-43FE-A17C-DF8A9C7BC12F}" type="pres">
      <dgm:prSet presAssocID="{0C614F0D-5B14-425C-B623-326F2FCC237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AD245F6A-2169-4772-AC72-CD2145A95049}" type="pres">
      <dgm:prSet presAssocID="{96EFB780-6E2C-46D5-ACFE-2842FBB3EDFB}" presName="space" presStyleCnt="0"/>
      <dgm:spPr/>
      <dgm:t>
        <a:bodyPr/>
        <a:lstStyle/>
        <a:p>
          <a:endParaRPr lang="es-PA"/>
        </a:p>
      </dgm:t>
    </dgm:pt>
    <dgm:pt modelId="{0608323A-486B-4501-91EA-F2C85C384279}" type="pres">
      <dgm:prSet presAssocID="{B65D8442-FCB9-4FF6-A3B6-C425D767C7C4}" presName="composite" presStyleCnt="0"/>
      <dgm:spPr/>
      <dgm:t>
        <a:bodyPr/>
        <a:lstStyle/>
        <a:p>
          <a:endParaRPr lang="es-PA"/>
        </a:p>
      </dgm:t>
    </dgm:pt>
    <dgm:pt modelId="{4329A84C-94FC-47A0-8821-C96FDF125E33}" type="pres">
      <dgm:prSet presAssocID="{B65D8442-FCB9-4FF6-A3B6-C425D767C7C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D4612E1C-96E9-4AFD-A3E4-CDD20E545F94}" type="pres">
      <dgm:prSet presAssocID="{B65D8442-FCB9-4FF6-A3B6-C425D767C7C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F84ECD11-6849-4821-8C00-F179880FA1B5}" srcId="{346C0D49-1EBF-465A-80EB-DCC693DD75FF}" destId="{D6A85F2D-8A81-4A04-8A6A-851E99A47A67}" srcOrd="0" destOrd="0" parTransId="{DBD705AD-49D9-4A58-9E73-91395C84C2AD}" sibTransId="{A3629908-391F-48B9-833C-AEC3EC720C48}"/>
    <dgm:cxn modelId="{D954D65C-2F3A-454A-8022-0DC4A3E78561}" srcId="{C883CABC-383A-4917-BF16-9D2CB76E4EC0}" destId="{1C19D116-295D-4B88-B420-9318224C49A6}" srcOrd="1" destOrd="0" parTransId="{35D1658C-B112-4080-A081-99D13E53C169}" sibTransId="{91AC0F68-6C4B-422C-95ED-F0C2331B08C1}"/>
    <dgm:cxn modelId="{DA877A23-0E2C-4D44-BC98-A624AAB5BE8A}" type="presOf" srcId="{B132BF40-5C62-4138-9BD2-6EA705FA1813}" destId="{BCF0AF3A-C003-47A4-9E05-59D2321F78F2}" srcOrd="0" destOrd="0" presId="urn:microsoft.com/office/officeart/2005/8/layout/hList1"/>
    <dgm:cxn modelId="{5418C1E1-A93A-43D4-ADCC-0958A15D3C77}" srcId="{C883CABC-383A-4917-BF16-9D2CB76E4EC0}" destId="{B132BF40-5C62-4138-9BD2-6EA705FA1813}" srcOrd="0" destOrd="0" parTransId="{F52AF40C-CE9D-4D3E-A056-8D312C0E876A}" sibTransId="{072FBC36-449A-4216-AD50-3756BDC5A17D}"/>
    <dgm:cxn modelId="{019A3401-9A91-4F2D-98EF-37E51DACF891}" type="presOf" srcId="{346C0D49-1EBF-465A-80EB-DCC693DD75FF}" destId="{D4612E1C-96E9-4AFD-A3E4-CDD20E545F94}" srcOrd="0" destOrd="0" presId="urn:microsoft.com/office/officeart/2005/8/layout/hList1"/>
    <dgm:cxn modelId="{656568C0-A254-4DE4-9275-14CB9D20DA0A}" srcId="{1C19D116-295D-4B88-B420-9318224C49A6}" destId="{7974B1D3-B55C-4F35-99CD-21429CCE4C2B}" srcOrd="0" destOrd="0" parTransId="{C0B53717-6777-4711-BF44-F759A90B90F6}" sibTransId="{36E13F95-A5AF-4750-97DF-239CEB92D3AF}"/>
    <dgm:cxn modelId="{CED03343-DB34-4AD9-BA66-5CAC7C720902}" type="presOf" srcId="{1C83258C-B71F-4F3A-9E1E-DEB63A984EBA}" destId="{D4612E1C-96E9-4AFD-A3E4-CDD20E545F94}" srcOrd="0" destOrd="3" presId="urn:microsoft.com/office/officeart/2005/8/layout/hList1"/>
    <dgm:cxn modelId="{453DE038-2B62-4F11-B88E-7D37FF41901C}" srcId="{6D2AC227-1204-4636-95A5-EC82454EE211}" destId="{1C83258C-B71F-4F3A-9E1E-DEB63A984EBA}" srcOrd="0" destOrd="0" parTransId="{0DDE1644-F4BE-44A3-A28D-D4168BF80523}" sibTransId="{C506D26A-923B-4CBB-AB84-EA51E218BCC7}"/>
    <dgm:cxn modelId="{B517EADE-B46D-424E-B9A5-A6BE0BB11E97}" srcId="{1C19D116-295D-4B88-B420-9318224C49A6}" destId="{A9FDEC6C-E4FB-46EF-BE2E-8EBA76A8DA9E}" srcOrd="4" destOrd="0" parTransId="{F6FE4160-B9C5-4508-BB01-537CF412F530}" sibTransId="{F6EFA967-E423-418D-A9C9-536158B12E17}"/>
    <dgm:cxn modelId="{4502A66E-C3ED-437E-BEA0-14A7E0C16AC0}" srcId="{1C19D116-295D-4B88-B420-9318224C49A6}" destId="{DA0AD2C4-BA52-4C06-96CB-9AB40B40934F}" srcOrd="3" destOrd="0" parTransId="{5E0313C8-53E4-4CD1-B5F7-52F356839E36}" sibTransId="{FAC3A62C-D4B0-4748-A3F7-BF2597BA8127}"/>
    <dgm:cxn modelId="{48D2375F-ED85-4F06-9517-8EDDDF8ABDD7}" type="presOf" srcId="{DA0AD2C4-BA52-4C06-96CB-9AB40B40934F}" destId="{BCF0AF3A-C003-47A4-9E05-59D2321F78F2}" srcOrd="0" destOrd="5" presId="urn:microsoft.com/office/officeart/2005/8/layout/hList1"/>
    <dgm:cxn modelId="{EEA8FB24-24EB-4C86-BE2F-04D90E7425CD}" type="presOf" srcId="{1ECED1EF-A869-46FC-B691-240B5E329AA9}" destId="{8D360C5E-616E-43FE-A17C-DF8A9C7BC12F}" srcOrd="0" destOrd="1" presId="urn:microsoft.com/office/officeart/2005/8/layout/hList1"/>
    <dgm:cxn modelId="{8F207792-7FA5-4AA4-A9BB-B34583A7D4E0}" type="presOf" srcId="{A9FDEC6C-E4FB-46EF-BE2E-8EBA76A8DA9E}" destId="{BCF0AF3A-C003-47A4-9E05-59D2321F78F2}" srcOrd="0" destOrd="6" presId="urn:microsoft.com/office/officeart/2005/8/layout/hList1"/>
    <dgm:cxn modelId="{FDCBB3CC-250E-41AA-83AA-F3CEE69A18D3}" type="presOf" srcId="{C883CABC-383A-4917-BF16-9D2CB76E4EC0}" destId="{89ED4E92-265E-4413-BEDF-6BF346E33957}" srcOrd="0" destOrd="0" presId="urn:microsoft.com/office/officeart/2005/8/layout/hList1"/>
    <dgm:cxn modelId="{3EFA02CD-44E6-4BA4-AEC7-AAAB0493A33A}" srcId="{0C614F0D-5B14-425C-B623-326F2FCC2372}" destId="{1ECED1EF-A869-46FC-B691-240B5E329AA9}" srcOrd="1" destOrd="0" parTransId="{71E04D03-3AAB-4100-B6AB-642A40B7B4B3}" sibTransId="{25EA6D22-D806-4668-91B8-31E6CE533E22}"/>
    <dgm:cxn modelId="{1C8F9698-082C-4E7E-8AA3-A1F1BF0EAE5A}" type="presOf" srcId="{D6A85F2D-8A81-4A04-8A6A-851E99A47A67}" destId="{D4612E1C-96E9-4AFD-A3E4-CDD20E545F94}" srcOrd="0" destOrd="1" presId="urn:microsoft.com/office/officeart/2005/8/layout/hList1"/>
    <dgm:cxn modelId="{D2664EE3-3D0B-41E2-84D7-19D9D6254F0A}" type="presOf" srcId="{FA1F21F7-918F-4070-82A4-59018AFA6C6C}" destId="{BCF0AF3A-C003-47A4-9E05-59D2321F78F2}" srcOrd="0" destOrd="3" presId="urn:microsoft.com/office/officeart/2005/8/layout/hList1"/>
    <dgm:cxn modelId="{5DEAC6F7-B9C8-46BF-9E99-B6C71C9DE586}" srcId="{B65D8442-FCB9-4FF6-A3B6-C425D767C7C4}" destId="{A46C77D2-64A4-4A85-B082-C8049DFEDA0D}" srcOrd="3" destOrd="0" parTransId="{C927A1E2-3C79-4346-8A80-08F4F316BD97}" sibTransId="{FDDDFFC8-D56D-43D2-9B50-AA54B8182F46}"/>
    <dgm:cxn modelId="{3D0981FE-A096-4FAF-9AFD-A7EE3AAB166E}" srcId="{B65D8442-FCB9-4FF6-A3B6-C425D767C7C4}" destId="{346C0D49-1EBF-465A-80EB-DCC693DD75FF}" srcOrd="0" destOrd="0" parTransId="{11AF1B37-583F-421F-BB30-9E5FD67D2AD0}" sibTransId="{584D4EAE-2411-4894-8B86-A0CF8B08F9F7}"/>
    <dgm:cxn modelId="{CE2C24BC-2B55-4424-8F8A-0FD588C5BA53}" type="presOf" srcId="{A46C77D2-64A4-4A85-B082-C8049DFEDA0D}" destId="{D4612E1C-96E9-4AFD-A3E4-CDD20E545F94}" srcOrd="0" destOrd="5" presId="urn:microsoft.com/office/officeart/2005/8/layout/hList1"/>
    <dgm:cxn modelId="{8C526837-E812-4673-ADD0-11B866E33F56}" srcId="{1C19D116-295D-4B88-B420-9318224C49A6}" destId="{FA1F21F7-918F-4070-82A4-59018AFA6C6C}" srcOrd="1" destOrd="0" parTransId="{AFC6650D-44F2-48AF-A8E2-F5790D0FAB65}" sibTransId="{D2F9E3AD-3D40-42AD-A7E5-E3F3B1833023}"/>
    <dgm:cxn modelId="{769F8726-2F23-4C5A-BAC8-B26542277AD2}" srcId="{0C614F0D-5B14-425C-B623-326F2FCC2372}" destId="{8C0E2828-DFF6-4FC4-8908-5D990E095036}" srcOrd="0" destOrd="0" parTransId="{2F6D8A46-A932-442C-AC49-270C14A897C0}" sibTransId="{39267015-28A3-4469-B086-8E9CED86DAD9}"/>
    <dgm:cxn modelId="{38A5FFB1-BB6C-4915-BA02-B1B651BAA255}" srcId="{B65D8442-FCB9-4FF6-A3B6-C425D767C7C4}" destId="{6D2AC227-1204-4636-95A5-EC82454EE211}" srcOrd="1" destOrd="0" parTransId="{9A771D0C-62D1-4E8A-B96C-DBDD67AECAD3}" sibTransId="{C0BAB64D-8923-4722-9810-9EE81ECDA320}"/>
    <dgm:cxn modelId="{58481D17-9AC0-4196-BEFC-45B5B9D19AD3}" type="presOf" srcId="{7974B1D3-B55C-4F35-99CD-21429CCE4C2B}" destId="{BCF0AF3A-C003-47A4-9E05-59D2321F78F2}" srcOrd="0" destOrd="2" presId="urn:microsoft.com/office/officeart/2005/8/layout/hList1"/>
    <dgm:cxn modelId="{276D68C6-4EDD-4074-8EC3-F1F6D6EA3C22}" type="presOf" srcId="{1C19D116-295D-4B88-B420-9318224C49A6}" destId="{BCF0AF3A-C003-47A4-9E05-59D2321F78F2}" srcOrd="0" destOrd="1" presId="urn:microsoft.com/office/officeart/2005/8/layout/hList1"/>
    <dgm:cxn modelId="{58BCBAC4-43AD-44C4-8401-5DFBD8402875}" srcId="{D1F019DD-653D-4F52-90A2-74C700CA1579}" destId="{0C614F0D-5B14-425C-B623-326F2FCC2372}" srcOrd="1" destOrd="0" parTransId="{6FE2A0D3-948A-4106-971F-089320F4E324}" sibTransId="{96EFB780-6E2C-46D5-ACFE-2842FBB3EDFB}"/>
    <dgm:cxn modelId="{3D62E5D0-093A-4312-9130-9C2A4F20D619}" type="presOf" srcId="{3EC6987E-A0CB-42AF-B5EB-17775F926A61}" destId="{8D360C5E-616E-43FE-A17C-DF8A9C7BC12F}" srcOrd="0" destOrd="2" presId="urn:microsoft.com/office/officeart/2005/8/layout/hList1"/>
    <dgm:cxn modelId="{CAFCCE25-E786-44E7-B6C6-86CD9ABE35B5}" type="presOf" srcId="{8C0E2828-DFF6-4FC4-8908-5D990E095036}" destId="{8D360C5E-616E-43FE-A17C-DF8A9C7BC12F}" srcOrd="0" destOrd="0" presId="urn:microsoft.com/office/officeart/2005/8/layout/hList1"/>
    <dgm:cxn modelId="{DC4B5C49-E374-4A6F-80CA-46252B3FFD90}" type="presOf" srcId="{6D2AC227-1204-4636-95A5-EC82454EE211}" destId="{D4612E1C-96E9-4AFD-A3E4-CDD20E545F94}" srcOrd="0" destOrd="2" presId="urn:microsoft.com/office/officeart/2005/8/layout/hList1"/>
    <dgm:cxn modelId="{4263C3AF-9BCF-4B36-BE3B-730BAD360270}" srcId="{D1F019DD-653D-4F52-90A2-74C700CA1579}" destId="{B65D8442-FCB9-4FF6-A3B6-C425D767C7C4}" srcOrd="2" destOrd="0" parTransId="{EFCECB5E-C0B1-4F6F-808E-380DFB2B2561}" sibTransId="{506224E7-8849-48BC-B35B-3CEE0C018780}"/>
    <dgm:cxn modelId="{68E881F3-50A7-4548-9543-E2317B61AB1C}" type="presOf" srcId="{B65D8442-FCB9-4FF6-A3B6-C425D767C7C4}" destId="{4329A84C-94FC-47A0-8821-C96FDF125E33}" srcOrd="0" destOrd="0" presId="urn:microsoft.com/office/officeart/2005/8/layout/hList1"/>
    <dgm:cxn modelId="{BD96F5EA-A430-4ECD-9A9F-353D9D2BF29B}" srcId="{1C19D116-295D-4B88-B420-9318224C49A6}" destId="{50501498-FFE6-42B8-AB89-28D71067A14F}" srcOrd="2" destOrd="0" parTransId="{8A7EF7BF-8842-4C43-A826-CC3073617C58}" sibTransId="{14C32B2D-C4CA-42AC-B27B-43F617812892}"/>
    <dgm:cxn modelId="{59B6049F-12AE-4067-93A4-76260AD60321}" type="presOf" srcId="{3B21C908-8C71-4B88-8986-2557001969A0}" destId="{D4612E1C-96E9-4AFD-A3E4-CDD20E545F94}" srcOrd="0" destOrd="4" presId="urn:microsoft.com/office/officeart/2005/8/layout/hList1"/>
    <dgm:cxn modelId="{97FEC846-A651-4D49-A35B-FF9ADA5766F5}" srcId="{0C614F0D-5B14-425C-B623-326F2FCC2372}" destId="{3EC6987E-A0CB-42AF-B5EB-17775F926A61}" srcOrd="2" destOrd="0" parTransId="{41C3E91F-C029-4495-B70C-0A75E69E73C8}" sibTransId="{2679E1E6-00A7-4096-97D2-069E6B90E4D8}"/>
    <dgm:cxn modelId="{5AC61CBB-C769-47C4-9DBC-FC2E1D0B92E8}" srcId="{B65D8442-FCB9-4FF6-A3B6-C425D767C7C4}" destId="{3B21C908-8C71-4B88-8986-2557001969A0}" srcOrd="2" destOrd="0" parTransId="{312C6ACD-97F7-41BE-914A-C97868A314B0}" sibTransId="{A656B130-4F26-4BEC-8669-D31FE53C277B}"/>
    <dgm:cxn modelId="{0645D3EA-235E-4C94-BE5C-5EEAFF473711}" type="presOf" srcId="{0C614F0D-5B14-425C-B623-326F2FCC2372}" destId="{9F7D035C-75AA-45F7-A6B5-C978BD7616A4}" srcOrd="0" destOrd="0" presId="urn:microsoft.com/office/officeart/2005/8/layout/hList1"/>
    <dgm:cxn modelId="{4EDC8E1A-2A0A-4982-A064-F247FB3CBEBB}" srcId="{D1F019DD-653D-4F52-90A2-74C700CA1579}" destId="{C883CABC-383A-4917-BF16-9D2CB76E4EC0}" srcOrd="0" destOrd="0" parTransId="{49559812-5E1A-4307-A476-1126FA5B4C99}" sibTransId="{DC419F7E-43A4-4DC0-AD20-3C3334629176}"/>
    <dgm:cxn modelId="{A264EFB2-00FF-404B-9FAF-2E954A41B2D2}" type="presOf" srcId="{50501498-FFE6-42B8-AB89-28D71067A14F}" destId="{BCF0AF3A-C003-47A4-9E05-59D2321F78F2}" srcOrd="0" destOrd="4" presId="urn:microsoft.com/office/officeart/2005/8/layout/hList1"/>
    <dgm:cxn modelId="{B878115B-CAFF-4E28-8135-2EE9D7B583FC}" type="presOf" srcId="{D1F019DD-653D-4F52-90A2-74C700CA1579}" destId="{22895C5F-3C0E-46E6-A6D0-3317364A0319}" srcOrd="0" destOrd="0" presId="urn:microsoft.com/office/officeart/2005/8/layout/hList1"/>
    <dgm:cxn modelId="{C4486865-632B-442B-965D-9363CB1F811D}" type="presParOf" srcId="{22895C5F-3C0E-46E6-A6D0-3317364A0319}" destId="{E3185CC2-ACA0-4EEB-A037-EA9FC6E73A56}" srcOrd="0" destOrd="0" presId="urn:microsoft.com/office/officeart/2005/8/layout/hList1"/>
    <dgm:cxn modelId="{6F16DF15-33F4-4E6E-90E2-0E2095A93896}" type="presParOf" srcId="{E3185CC2-ACA0-4EEB-A037-EA9FC6E73A56}" destId="{89ED4E92-265E-4413-BEDF-6BF346E33957}" srcOrd="0" destOrd="0" presId="urn:microsoft.com/office/officeart/2005/8/layout/hList1"/>
    <dgm:cxn modelId="{32DACBCB-EDFC-4314-8C00-BF3C31BDF8A6}" type="presParOf" srcId="{E3185CC2-ACA0-4EEB-A037-EA9FC6E73A56}" destId="{BCF0AF3A-C003-47A4-9E05-59D2321F78F2}" srcOrd="1" destOrd="0" presId="urn:microsoft.com/office/officeart/2005/8/layout/hList1"/>
    <dgm:cxn modelId="{368CDE16-282B-44ED-94F7-9F4E4A3CCF75}" type="presParOf" srcId="{22895C5F-3C0E-46E6-A6D0-3317364A0319}" destId="{0E57E2D0-C045-4151-827C-93E58C36ECDF}" srcOrd="1" destOrd="0" presId="urn:microsoft.com/office/officeart/2005/8/layout/hList1"/>
    <dgm:cxn modelId="{E8F5C43C-DF23-4E0E-B4DD-6A09CDF80597}" type="presParOf" srcId="{22895C5F-3C0E-46E6-A6D0-3317364A0319}" destId="{E6C7B01E-0521-469D-9706-4057BF66E5A0}" srcOrd="2" destOrd="0" presId="urn:microsoft.com/office/officeart/2005/8/layout/hList1"/>
    <dgm:cxn modelId="{30DF93B4-7ADD-43B9-991B-EE956344C251}" type="presParOf" srcId="{E6C7B01E-0521-469D-9706-4057BF66E5A0}" destId="{9F7D035C-75AA-45F7-A6B5-C978BD7616A4}" srcOrd="0" destOrd="0" presId="urn:microsoft.com/office/officeart/2005/8/layout/hList1"/>
    <dgm:cxn modelId="{4B680A0E-C211-4B2C-9E85-A673E462343C}" type="presParOf" srcId="{E6C7B01E-0521-469D-9706-4057BF66E5A0}" destId="{8D360C5E-616E-43FE-A17C-DF8A9C7BC12F}" srcOrd="1" destOrd="0" presId="urn:microsoft.com/office/officeart/2005/8/layout/hList1"/>
    <dgm:cxn modelId="{9B304C94-0904-43CE-AE2F-5DAA6EDC9082}" type="presParOf" srcId="{22895C5F-3C0E-46E6-A6D0-3317364A0319}" destId="{AD245F6A-2169-4772-AC72-CD2145A95049}" srcOrd="3" destOrd="0" presId="urn:microsoft.com/office/officeart/2005/8/layout/hList1"/>
    <dgm:cxn modelId="{936088EE-B5BC-4437-A833-F651128B3B5C}" type="presParOf" srcId="{22895C5F-3C0E-46E6-A6D0-3317364A0319}" destId="{0608323A-486B-4501-91EA-F2C85C384279}" srcOrd="4" destOrd="0" presId="urn:microsoft.com/office/officeart/2005/8/layout/hList1"/>
    <dgm:cxn modelId="{53AD755C-204C-42AE-9886-2F05EAA569F3}" type="presParOf" srcId="{0608323A-486B-4501-91EA-F2C85C384279}" destId="{4329A84C-94FC-47A0-8821-C96FDF125E33}" srcOrd="0" destOrd="0" presId="urn:microsoft.com/office/officeart/2005/8/layout/hList1"/>
    <dgm:cxn modelId="{98B7A494-6B94-4D6D-8972-81C8CBEEA6C0}" type="presParOf" srcId="{0608323A-486B-4501-91EA-F2C85C384279}" destId="{D4612E1C-96E9-4AFD-A3E4-CDD20E545F9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27D7C-D58C-4CA6-B678-029E798E36CF}">
      <dsp:nvSpPr>
        <dsp:cNvPr id="0" name=""/>
        <dsp:cNvSpPr/>
      </dsp:nvSpPr>
      <dsp:spPr>
        <a:xfrm>
          <a:off x="5819" y="1849"/>
          <a:ext cx="7532160" cy="1385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2000" i="1" kern="1200" dirty="0" smtClean="0"/>
            <a:t>“El PNUD ha contribuido en Panamá en el desarrollo de Políticas Sociales, sustentadas por aportes analíticos, procesos de creación de consensos y abogacía, en temas estratégicos de prioridad nacional para la reducción de pobreza y el desarrollo humano.”</a:t>
          </a:r>
          <a:endParaRPr lang="es-PA" sz="2000" kern="1200" dirty="0"/>
        </a:p>
      </dsp:txBody>
      <dsp:txXfrm>
        <a:off x="46395" y="42425"/>
        <a:ext cx="7451008" cy="1304222"/>
      </dsp:txXfrm>
    </dsp:sp>
    <dsp:sp modelId="{CD2268FE-F889-42F5-B0BD-28CEBE999458}">
      <dsp:nvSpPr>
        <dsp:cNvPr id="0" name=""/>
        <dsp:cNvSpPr/>
      </dsp:nvSpPr>
      <dsp:spPr>
        <a:xfrm>
          <a:off x="13171" y="1563795"/>
          <a:ext cx="1001793" cy="2707183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000" kern="1200" dirty="0" smtClean="0">
              <a:solidFill>
                <a:schemeClr val="bg1"/>
              </a:solidFill>
            </a:rPr>
            <a:t>Producto 1: Informes de Desarrollo Humano preparados en función de las prioridades nacionales. (Ejecución Directa)</a:t>
          </a:r>
          <a:endParaRPr lang="es-PA" sz="1000" kern="1200" dirty="0">
            <a:solidFill>
              <a:schemeClr val="bg1"/>
            </a:solidFill>
          </a:endParaRPr>
        </a:p>
      </dsp:txBody>
      <dsp:txXfrm>
        <a:off x="42513" y="1593137"/>
        <a:ext cx="943109" cy="2648499"/>
      </dsp:txXfrm>
    </dsp:sp>
    <dsp:sp modelId="{E753984B-BF72-4FFB-867D-C76E0862E687}">
      <dsp:nvSpPr>
        <dsp:cNvPr id="0" name=""/>
        <dsp:cNvSpPr/>
      </dsp:nvSpPr>
      <dsp:spPr>
        <a:xfrm>
          <a:off x="0" y="4445223"/>
          <a:ext cx="1001793" cy="2027599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800" kern="1200" dirty="0" smtClean="0">
              <a:solidFill>
                <a:schemeClr val="tx1"/>
              </a:solidFill>
            </a:rPr>
            <a:t>Identificación, descripción y propuestas de solución a las problemáticas sociales que impiden la reducción de la pobreza.</a:t>
          </a:r>
          <a:endParaRPr lang="es-PA" sz="800" kern="1200" dirty="0">
            <a:solidFill>
              <a:schemeClr val="tx1"/>
            </a:solidFill>
          </a:endParaRPr>
        </a:p>
      </dsp:txBody>
      <dsp:txXfrm>
        <a:off x="29342" y="4474565"/>
        <a:ext cx="943109" cy="1968915"/>
      </dsp:txXfrm>
    </dsp:sp>
    <dsp:sp modelId="{E78A31AE-1C46-47F2-B9D5-144F3D29EA47}">
      <dsp:nvSpPr>
        <dsp:cNvPr id="0" name=""/>
        <dsp:cNvSpPr/>
      </dsp:nvSpPr>
      <dsp:spPr>
        <a:xfrm>
          <a:off x="1099115" y="1563795"/>
          <a:ext cx="1001793" cy="2707183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000" kern="1200" dirty="0" smtClean="0">
              <a:solidFill>
                <a:schemeClr val="bg1"/>
              </a:solidFill>
            </a:rPr>
            <a:t>Producto 2: Capacidades estadísticas y analíticas establecidas para la elaboración de los informes periódicos de seguimiento. (Ejecución Directa)</a:t>
          </a:r>
          <a:endParaRPr lang="es-PA" sz="1000" kern="1200" dirty="0">
            <a:solidFill>
              <a:schemeClr val="bg1"/>
            </a:solidFill>
          </a:endParaRPr>
        </a:p>
      </dsp:txBody>
      <dsp:txXfrm>
        <a:off x="1128457" y="1593137"/>
        <a:ext cx="943109" cy="2648499"/>
      </dsp:txXfrm>
    </dsp:sp>
    <dsp:sp modelId="{B07E3058-9F81-434A-9161-81D8262CD447}">
      <dsp:nvSpPr>
        <dsp:cNvPr id="0" name=""/>
        <dsp:cNvSpPr/>
      </dsp:nvSpPr>
      <dsp:spPr>
        <a:xfrm>
          <a:off x="1099115" y="4447551"/>
          <a:ext cx="1001793" cy="2027599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800" kern="1200" dirty="0" smtClean="0">
              <a:solidFill>
                <a:schemeClr val="tx1"/>
              </a:solidFill>
            </a:rPr>
            <a:t>Desarrollo de un sistema estadístico nacional que refleje y analice la situación (causas y efectos) de grupos excluidos del desarrollo y de las necesidades y oportunidades de ampliación de los beneficios del crecimiento económico.  </a:t>
          </a:r>
          <a:endParaRPr lang="es-PA" sz="800" kern="1200" dirty="0">
            <a:solidFill>
              <a:schemeClr val="tx1"/>
            </a:solidFill>
          </a:endParaRPr>
        </a:p>
      </dsp:txBody>
      <dsp:txXfrm>
        <a:off x="1128457" y="4476893"/>
        <a:ext cx="943109" cy="1968915"/>
      </dsp:txXfrm>
    </dsp:sp>
    <dsp:sp modelId="{80648A92-4BCD-49BB-B52A-007E6B1FBA7E}">
      <dsp:nvSpPr>
        <dsp:cNvPr id="0" name=""/>
        <dsp:cNvSpPr/>
      </dsp:nvSpPr>
      <dsp:spPr>
        <a:xfrm>
          <a:off x="2185059" y="1563795"/>
          <a:ext cx="1001793" cy="2707183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000" kern="1200" dirty="0" smtClean="0">
              <a:solidFill>
                <a:schemeClr val="bg1"/>
              </a:solidFill>
            </a:rPr>
            <a:t>Producto 3: La institucionalización de la Concertación Nacional para el Desarrollo de Panamá y su Mecanismo de Verificación y Seguimiento de Acuerdos. (Ejecución Directa)</a:t>
          </a:r>
          <a:endParaRPr lang="es-PA" sz="1000" kern="1200" dirty="0">
            <a:solidFill>
              <a:schemeClr val="bg1"/>
            </a:solidFill>
          </a:endParaRPr>
        </a:p>
      </dsp:txBody>
      <dsp:txXfrm>
        <a:off x="2214401" y="1593137"/>
        <a:ext cx="943109" cy="2648499"/>
      </dsp:txXfrm>
    </dsp:sp>
    <dsp:sp modelId="{03DE6295-DCA1-4E1B-BAE6-E395E37DC043}">
      <dsp:nvSpPr>
        <dsp:cNvPr id="0" name=""/>
        <dsp:cNvSpPr/>
      </dsp:nvSpPr>
      <dsp:spPr>
        <a:xfrm>
          <a:off x="2185059" y="4447551"/>
          <a:ext cx="1001793" cy="2027599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800" kern="1200" dirty="0" smtClean="0">
              <a:solidFill>
                <a:schemeClr val="tx1"/>
              </a:solidFill>
            </a:rPr>
            <a:t>Permitir conocer el avance de las metas y de los acuerdos de la Concertación, con amplia participación de los actores del desarrollo nacional.</a:t>
          </a:r>
          <a:endParaRPr lang="es-PA" sz="800" kern="1200" dirty="0">
            <a:solidFill>
              <a:schemeClr val="tx1"/>
            </a:solidFill>
          </a:endParaRPr>
        </a:p>
      </dsp:txBody>
      <dsp:txXfrm>
        <a:off x="2214401" y="4476893"/>
        <a:ext cx="943109" cy="1968915"/>
      </dsp:txXfrm>
    </dsp:sp>
    <dsp:sp modelId="{4E88A3F6-ED9F-4B62-913B-26F628C760D4}">
      <dsp:nvSpPr>
        <dsp:cNvPr id="0" name=""/>
        <dsp:cNvSpPr/>
      </dsp:nvSpPr>
      <dsp:spPr>
        <a:xfrm>
          <a:off x="3271003" y="1563795"/>
          <a:ext cx="1001793" cy="27071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000" kern="1200" smtClean="0"/>
            <a:t>Producto 4: El sistema de planificación de la acción social de gobierno ha sido reformado. (Ejecución nacional)</a:t>
          </a:r>
          <a:endParaRPr lang="es-PA" sz="1000" kern="1200"/>
        </a:p>
      </dsp:txBody>
      <dsp:txXfrm>
        <a:off x="3300345" y="1593137"/>
        <a:ext cx="943109" cy="2648499"/>
      </dsp:txXfrm>
    </dsp:sp>
    <dsp:sp modelId="{1D0C8F00-BB44-4721-8680-833FFC489841}">
      <dsp:nvSpPr>
        <dsp:cNvPr id="0" name=""/>
        <dsp:cNvSpPr/>
      </dsp:nvSpPr>
      <dsp:spPr>
        <a:xfrm>
          <a:off x="3271003" y="4447551"/>
          <a:ext cx="1001793" cy="2027599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800" kern="1200" dirty="0" smtClean="0">
              <a:solidFill>
                <a:schemeClr val="tx1"/>
              </a:solidFill>
            </a:rPr>
            <a:t>Fortalecimiento de las capacidades del MIDES para la coordinación del sector social y para la ejecución del programa Red de Oportunidades, programa insignia del gobierno del Presidente Torrijos. </a:t>
          </a:r>
          <a:endParaRPr lang="es-PA" sz="800" kern="1200" dirty="0">
            <a:solidFill>
              <a:schemeClr val="tx1"/>
            </a:solidFill>
          </a:endParaRPr>
        </a:p>
      </dsp:txBody>
      <dsp:txXfrm>
        <a:off x="3300345" y="4476893"/>
        <a:ext cx="943109" cy="1968915"/>
      </dsp:txXfrm>
    </dsp:sp>
    <dsp:sp modelId="{348BDD5E-4791-4303-9E84-4836C35D7A06}">
      <dsp:nvSpPr>
        <dsp:cNvPr id="0" name=""/>
        <dsp:cNvSpPr/>
      </dsp:nvSpPr>
      <dsp:spPr>
        <a:xfrm>
          <a:off x="4356947" y="1563795"/>
          <a:ext cx="1001793" cy="27071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000" kern="1200" dirty="0" smtClean="0"/>
            <a:t>Producto 5: Sistema de capacitación laboral reformado y reforzado, con capacidades adecuadas para jóvenes y mujeres. (Ejecución nacional)</a:t>
          </a:r>
          <a:endParaRPr lang="es-PA" sz="1000" kern="1200" dirty="0"/>
        </a:p>
      </dsp:txBody>
      <dsp:txXfrm>
        <a:off x="4386289" y="1593137"/>
        <a:ext cx="943109" cy="2648499"/>
      </dsp:txXfrm>
    </dsp:sp>
    <dsp:sp modelId="{2A74B8C6-E0FD-44E9-A783-0204D782C9C9}">
      <dsp:nvSpPr>
        <dsp:cNvPr id="0" name=""/>
        <dsp:cNvSpPr/>
      </dsp:nvSpPr>
      <dsp:spPr>
        <a:xfrm>
          <a:off x="4356947" y="4447551"/>
          <a:ext cx="1001793" cy="2027599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800" kern="1200" dirty="0" smtClean="0">
              <a:solidFill>
                <a:schemeClr val="tx1"/>
              </a:solidFill>
            </a:rPr>
            <a:t>Formación de capacidades de desarrollo en personas de escasos recursos.</a:t>
          </a:r>
          <a:endParaRPr lang="es-PA" sz="800" kern="1200" dirty="0">
            <a:solidFill>
              <a:schemeClr val="tx1"/>
            </a:solidFill>
          </a:endParaRPr>
        </a:p>
      </dsp:txBody>
      <dsp:txXfrm>
        <a:off x="4386289" y="4476893"/>
        <a:ext cx="943109" cy="1968915"/>
      </dsp:txXfrm>
    </dsp:sp>
    <dsp:sp modelId="{B93787E8-C019-4672-ACFC-1EDF1DA6A524}">
      <dsp:nvSpPr>
        <dsp:cNvPr id="0" name=""/>
        <dsp:cNvSpPr/>
      </dsp:nvSpPr>
      <dsp:spPr>
        <a:xfrm>
          <a:off x="5442891" y="1563795"/>
          <a:ext cx="1001793" cy="27071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000" kern="1200" dirty="0" smtClean="0"/>
            <a:t>Producto 6: La ampliación de cobertura de servicios básicos e infraestructura en los corregimientos del país, determinada por la demanda. (Ejecución nacional)</a:t>
          </a:r>
          <a:endParaRPr lang="es-PA" sz="1000" kern="1200" dirty="0"/>
        </a:p>
      </dsp:txBody>
      <dsp:txXfrm>
        <a:off x="5472233" y="1593137"/>
        <a:ext cx="943109" cy="2648499"/>
      </dsp:txXfrm>
    </dsp:sp>
    <dsp:sp modelId="{29984A6D-B43F-493E-9127-2122E9EFEC62}">
      <dsp:nvSpPr>
        <dsp:cNvPr id="0" name=""/>
        <dsp:cNvSpPr/>
      </dsp:nvSpPr>
      <dsp:spPr>
        <a:xfrm>
          <a:off x="5442891" y="4447551"/>
          <a:ext cx="1001793" cy="2027599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800" kern="1200" dirty="0" smtClean="0">
              <a:solidFill>
                <a:schemeClr val="tx1"/>
              </a:solidFill>
            </a:rPr>
            <a:t>Reducir el déficit en comunidades rurales e indígenas es la falta de acceso a servicios básicos y de infraestructura, y que la ampliación de los mismos es una acción que conlleva como resultado la disminución de condiciones de pobreza. (PRODEC)</a:t>
          </a:r>
          <a:endParaRPr lang="es-PA" sz="800" kern="1200" dirty="0">
            <a:solidFill>
              <a:schemeClr val="tx1"/>
            </a:solidFill>
          </a:endParaRPr>
        </a:p>
      </dsp:txBody>
      <dsp:txXfrm>
        <a:off x="5472233" y="4476893"/>
        <a:ext cx="943109" cy="1968915"/>
      </dsp:txXfrm>
    </dsp:sp>
    <dsp:sp modelId="{EFE1C53B-083D-4428-B451-918A5E5DE6A3}">
      <dsp:nvSpPr>
        <dsp:cNvPr id="0" name=""/>
        <dsp:cNvSpPr/>
      </dsp:nvSpPr>
      <dsp:spPr>
        <a:xfrm>
          <a:off x="6528834" y="1563795"/>
          <a:ext cx="1001793" cy="27071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000" kern="1200" dirty="0" smtClean="0"/>
            <a:t>Producto 7: Fortalecida la capacidad de gestión de la inversión y desarrollo local  a través del Consejo Nacional para el Desarrollo Sostenible (Ejecución nacional)</a:t>
          </a:r>
          <a:endParaRPr lang="es-PA" sz="1000" kern="1200" dirty="0"/>
        </a:p>
      </dsp:txBody>
      <dsp:txXfrm>
        <a:off x="6558176" y="1593137"/>
        <a:ext cx="943109" cy="2648499"/>
      </dsp:txXfrm>
    </dsp:sp>
    <dsp:sp modelId="{61A832AA-A405-44CB-A2C8-DD6F9713C780}">
      <dsp:nvSpPr>
        <dsp:cNvPr id="0" name=""/>
        <dsp:cNvSpPr/>
      </dsp:nvSpPr>
      <dsp:spPr>
        <a:xfrm>
          <a:off x="6528834" y="4447551"/>
          <a:ext cx="1001793" cy="2027599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800" kern="1200" dirty="0" smtClean="0">
              <a:solidFill>
                <a:schemeClr val="tx1"/>
              </a:solidFill>
            </a:rPr>
            <a:t>Contribución al desarrollo territorial: económico, social e institucional, de  una provincia con altos niveles de pobreza</a:t>
          </a:r>
          <a:endParaRPr lang="es-PA" sz="800" kern="1200" dirty="0">
            <a:solidFill>
              <a:schemeClr val="tx1"/>
            </a:solidFill>
          </a:endParaRPr>
        </a:p>
      </dsp:txBody>
      <dsp:txXfrm>
        <a:off x="6558176" y="4476893"/>
        <a:ext cx="943109" cy="19689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ED4E92-265E-4413-BEDF-6BF346E33957}">
      <dsp:nvSpPr>
        <dsp:cNvPr id="0" name=""/>
        <dsp:cNvSpPr/>
      </dsp:nvSpPr>
      <dsp:spPr>
        <a:xfrm>
          <a:off x="2571" y="421933"/>
          <a:ext cx="2507456" cy="4726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300" kern="1200" dirty="0" smtClean="0"/>
            <a:t>Para la gestión política</a:t>
          </a:r>
          <a:endParaRPr lang="en-US" sz="1300" kern="1200" dirty="0"/>
        </a:p>
      </dsp:txBody>
      <dsp:txXfrm>
        <a:off x="2571" y="421933"/>
        <a:ext cx="2507456" cy="472616"/>
      </dsp:txXfrm>
    </dsp:sp>
    <dsp:sp modelId="{BCF0AF3A-C003-47A4-9E05-59D2321F78F2}">
      <dsp:nvSpPr>
        <dsp:cNvPr id="0" name=""/>
        <dsp:cNvSpPr/>
      </dsp:nvSpPr>
      <dsp:spPr>
        <a:xfrm>
          <a:off x="2571" y="894549"/>
          <a:ext cx="2507456" cy="41699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Fortalecer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capacidad</a:t>
          </a:r>
          <a:r>
            <a:rPr lang="en-US" sz="1300" kern="1200" dirty="0" smtClean="0"/>
            <a:t> de </a:t>
          </a:r>
          <a:r>
            <a:rPr lang="en-US" sz="1300" kern="1200" dirty="0" err="1" smtClean="0"/>
            <a:t>generar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propuestas</a:t>
          </a:r>
          <a:r>
            <a:rPr lang="en-US" sz="1300" kern="1200" dirty="0" smtClean="0"/>
            <a:t> (</a:t>
          </a:r>
          <a:r>
            <a:rPr lang="en-US" sz="1300" kern="1200" dirty="0" err="1" smtClean="0"/>
            <a:t>un“Do</a:t>
          </a:r>
          <a:r>
            <a:rPr lang="en-US" sz="1300" kern="1200" dirty="0" smtClean="0"/>
            <a:t> Tank”) </a:t>
          </a:r>
          <a:r>
            <a:rPr lang="en-US" sz="1300" kern="1200" dirty="0" err="1" smtClean="0"/>
            <a:t>para</a:t>
          </a:r>
          <a:r>
            <a:rPr lang="en-US" sz="1300" kern="1200" dirty="0" smtClean="0"/>
            <a:t> </a:t>
          </a:r>
          <a:r>
            <a:rPr lang="es-ES_tradnl" sz="1300" kern="1200" dirty="0" smtClean="0"/>
            <a:t>solucionar problemas concretos del país y de la gestión pública</a:t>
          </a:r>
          <a:endParaRPr lang="en-US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300" kern="1200" dirty="0" smtClean="0"/>
            <a:t>Trabajar un mapa de oportunidades temáticas e institucionales para colocarse como institución vanguardia. </a:t>
          </a:r>
          <a:r>
            <a:rPr lang="en-US" sz="1300" kern="1200" dirty="0" err="1" smtClean="0"/>
            <a:t>Temas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Húerfanos</a:t>
          </a:r>
          <a:r>
            <a:rPr lang="en-US" sz="1300" kern="1200" dirty="0" smtClean="0"/>
            <a:t> y </a:t>
          </a:r>
          <a:r>
            <a:rPr lang="en-US" sz="1300" kern="1200" dirty="0" err="1" smtClean="0"/>
            <a:t>Estratégicos</a:t>
          </a:r>
          <a:r>
            <a:rPr lang="en-US" sz="1300" kern="1200" dirty="0" smtClean="0"/>
            <a:t>:</a:t>
          </a:r>
          <a:endParaRPr lang="en-US" sz="1300" kern="1200" dirty="0"/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300" b="1" i="1" u="sng" kern="1200" dirty="0" smtClean="0"/>
            <a:t>Educación inclusiva y de calidad, </a:t>
          </a:r>
          <a:endParaRPr lang="en-US" sz="1300" b="1" i="1" u="sng" kern="1200" dirty="0"/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300" b="1" i="1" u="sng" kern="1200" dirty="0" smtClean="0"/>
            <a:t>Políticas para pueblos indígenas, </a:t>
          </a:r>
          <a:endParaRPr lang="en-US" sz="1300" b="1" i="1" u="sng" kern="1200" dirty="0"/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300" b="1" i="1" u="sng" kern="1200" dirty="0" smtClean="0"/>
            <a:t>educación intercultural, </a:t>
          </a:r>
          <a:endParaRPr lang="en-US" sz="1300" b="1" i="1" u="sng" kern="1200" dirty="0"/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300" b="1" i="1" u="sng" kern="1200" dirty="0" smtClean="0"/>
            <a:t>desarrollo regional intercultural, </a:t>
          </a:r>
          <a:endParaRPr lang="en-US" sz="1300" b="1" i="1" u="sng" kern="1200" dirty="0"/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300" b="1" i="1" u="sng" kern="1200" dirty="0" smtClean="0"/>
            <a:t>Seguridad</a:t>
          </a:r>
          <a:endParaRPr lang="en-US" sz="1300" b="1" i="1" u="sng" kern="1200" dirty="0"/>
        </a:p>
      </dsp:txBody>
      <dsp:txXfrm>
        <a:off x="2571" y="894549"/>
        <a:ext cx="2507456" cy="4169917"/>
      </dsp:txXfrm>
    </dsp:sp>
    <dsp:sp modelId="{9F7D035C-75AA-45F7-A6B5-C978BD7616A4}">
      <dsp:nvSpPr>
        <dsp:cNvPr id="0" name=""/>
        <dsp:cNvSpPr/>
      </dsp:nvSpPr>
      <dsp:spPr>
        <a:xfrm>
          <a:off x="2861071" y="421933"/>
          <a:ext cx="2507456" cy="4726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300" kern="1200" dirty="0" smtClean="0"/>
            <a:t>Para la gestión de las intervenciones</a:t>
          </a:r>
        </a:p>
      </dsp:txBody>
      <dsp:txXfrm>
        <a:off x="2861071" y="421933"/>
        <a:ext cx="2507456" cy="472616"/>
      </dsp:txXfrm>
    </dsp:sp>
    <dsp:sp modelId="{8D360C5E-616E-43FE-A17C-DF8A9C7BC12F}">
      <dsp:nvSpPr>
        <dsp:cNvPr id="0" name=""/>
        <dsp:cNvSpPr/>
      </dsp:nvSpPr>
      <dsp:spPr>
        <a:xfrm>
          <a:off x="2861071" y="894549"/>
          <a:ext cx="2507456" cy="41699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300" kern="1200" dirty="0" smtClean="0"/>
            <a:t>Contar con un plan de Asistencia Técnica por cada intervención para que no haya duda del valor agregado del PNUD y del fortalecimiento de capacidades, que es al final del día la meta. Puede ser en forma de “</a:t>
          </a:r>
          <a:r>
            <a:rPr lang="es-NI" sz="1300" kern="1200" dirty="0" err="1" smtClean="0"/>
            <a:t>mentoring</a:t>
          </a:r>
          <a:r>
            <a:rPr lang="es-NI" sz="1300" kern="1200" dirty="0" smtClean="0"/>
            <a:t>” y/o de formación, de capacitación, etc.</a:t>
          </a:r>
          <a:endParaRPr lang="es-PA" sz="1300" kern="1200" dirty="0" smtClean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300" kern="1200" dirty="0" smtClean="0"/>
            <a:t>Mejorar el sistema de planificación, monitoreo y evaluación, establecer efectos y productos claros, y sobre todo indicadores de medición.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300" kern="1200" dirty="0" smtClean="0"/>
            <a:t>Ser más proactivos en el acompañamiento constante de las intervenciones. (Mejor manager, más AT)  </a:t>
          </a:r>
        </a:p>
      </dsp:txBody>
      <dsp:txXfrm>
        <a:off x="2861071" y="894549"/>
        <a:ext cx="2507456" cy="4169917"/>
      </dsp:txXfrm>
    </dsp:sp>
    <dsp:sp modelId="{4329A84C-94FC-47A0-8821-C96FDF125E33}">
      <dsp:nvSpPr>
        <dsp:cNvPr id="0" name=""/>
        <dsp:cNvSpPr/>
      </dsp:nvSpPr>
      <dsp:spPr>
        <a:xfrm>
          <a:off x="5719571" y="421933"/>
          <a:ext cx="2507456" cy="4726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300" kern="1200" dirty="0" smtClean="0"/>
            <a:t>Para la gestión externa</a:t>
          </a:r>
        </a:p>
      </dsp:txBody>
      <dsp:txXfrm>
        <a:off x="5719571" y="421933"/>
        <a:ext cx="2507456" cy="472616"/>
      </dsp:txXfrm>
    </dsp:sp>
    <dsp:sp modelId="{D4612E1C-96E9-4AFD-A3E4-CDD20E545F94}">
      <dsp:nvSpPr>
        <dsp:cNvPr id="0" name=""/>
        <dsp:cNvSpPr/>
      </dsp:nvSpPr>
      <dsp:spPr>
        <a:xfrm>
          <a:off x="5719571" y="894549"/>
          <a:ext cx="2507456" cy="41699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300" kern="1200" dirty="0" smtClean="0"/>
            <a:t>Construir sinergias entre sus iniciativas para lograr mejores resultados. 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300" kern="1200" dirty="0" smtClean="0"/>
            <a:t>Informes de ODM en espacios provinciales de la concertación,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300" kern="1200" dirty="0" smtClean="0"/>
            <a:t>Flexibilizar sus mecanismos de funcionamiento en el país, que le permitan ser más ágil en la identificación de oportunidades. 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300" kern="1200" dirty="0" smtClean="0"/>
            <a:t>Informe IDH o Cuadernos de desarrollo.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300" kern="1200" dirty="0" smtClean="0"/>
            <a:t>Seleccionar temas de trabajo donde pueda contar con una amplia colaboración de otros actores, tales como: estadísticas, eficiencia del gasto público.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300" kern="1200" dirty="0" smtClean="0"/>
            <a:t>Aumentar el diálogo técnico, con los funcionarios que están requiriendo de AT del PNUD, tales como la Viceministra MIDES, y el Director INEC. </a:t>
          </a:r>
        </a:p>
      </dsp:txBody>
      <dsp:txXfrm>
        <a:off x="5719571" y="894549"/>
        <a:ext cx="2507456" cy="4169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38B09-A756-4AF8-BE99-747168EEBC69}" type="datetimeFigureOut">
              <a:rPr lang="es-PA" smtClean="0"/>
              <a:t>11/29/2011</a:t>
            </a:fld>
            <a:endParaRPr lang="es-P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49F80-0707-4FF8-81ED-F9325F825690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3440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49F80-0707-4FF8-81ED-F9325F825690}" type="slidenum">
              <a:rPr lang="es-PA" smtClean="0"/>
              <a:t>6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079061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49F80-0707-4FF8-81ED-F9325F825690}" type="slidenum">
              <a:rPr lang="es-PA" smtClean="0"/>
              <a:t>7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079061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Evaluación de Efectos (</a:t>
            </a:r>
            <a:r>
              <a:rPr lang="es-AR" dirty="0" err="1" smtClean="0"/>
              <a:t>Outcome</a:t>
            </a:r>
            <a:r>
              <a:rPr lang="es-AR" dirty="0" smtClean="0"/>
              <a:t>)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PA" dirty="0" smtClean="0"/>
              <a:t>La </a:t>
            </a:r>
            <a:r>
              <a:rPr lang="es-PA" dirty="0"/>
              <a:t>incidencia del PNUD en el desarrollo de políticas sociales en </a:t>
            </a:r>
            <a:r>
              <a:rPr lang="es-PA" dirty="0" smtClean="0"/>
              <a:t>Panamá 2007-2011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 anchor="ctr"/>
          <a:lstStyle/>
          <a:p>
            <a:r>
              <a:rPr lang="es-PA" dirty="0" smtClean="0"/>
              <a:t>Noviembre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La Pregunta:</a:t>
            </a:r>
            <a:endParaRPr lang="es-P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PA" sz="4800" i="1" dirty="0" smtClean="0"/>
              <a:t>¿</a:t>
            </a:r>
            <a:r>
              <a:rPr lang="es-PA" sz="4800" i="1" dirty="0"/>
              <a:t>En qué medida ha contribuido el PNUD Panamá, con sus proyectos y programas, a las políticas sociales del país en materia de Pobreza?</a:t>
            </a:r>
          </a:p>
        </p:txBody>
      </p:sp>
    </p:spTree>
    <p:extLst>
      <p:ext uri="{BB962C8B-B14F-4D97-AF65-F5344CB8AC3E}">
        <p14:creationId xmlns:p14="http://schemas.microsoft.com/office/powerpoint/2010/main" val="15919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chemeClr val="tx2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es-PA" sz="2400" b="1" dirty="0" smtClean="0"/>
              <a:t>Efecto Esperado</a:t>
            </a:r>
            <a:endParaRPr lang="es-PA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0" y="4572000"/>
            <a:ext cx="9144000" cy="2286000"/>
          </a:xfrm>
          <a:prstGeom prst="rect">
            <a:avLst/>
          </a:prstGeom>
          <a:solidFill>
            <a:schemeClr val="bg1">
              <a:lumMod val="5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es-PA" sz="2000" b="1" dirty="0" smtClean="0"/>
              <a:t>¿Cuál es la Contribución esperada?</a:t>
            </a:r>
            <a:endParaRPr lang="es-PA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0" y="1676400"/>
            <a:ext cx="9144000" cy="2895600"/>
          </a:xfrm>
          <a:prstGeom prst="rect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es-PA" sz="2400" b="1" dirty="0" smtClean="0"/>
              <a:t>Productos del Programa 2007-2012</a:t>
            </a:r>
            <a:endParaRPr lang="es-PA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29441"/>
              </p:ext>
            </p:extLst>
          </p:nvPr>
        </p:nvGraphicFramePr>
        <p:xfrm>
          <a:off x="1143000" y="152400"/>
          <a:ext cx="75438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409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4439861" y="1524000"/>
            <a:ext cx="3408739" cy="12341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sz="3200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85800" y="1524000"/>
            <a:ext cx="3754426" cy="126390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A" sz="2400" dirty="0" smtClean="0"/>
              <a:t>La cartera de pobreza del PNUD es pertinente en combate a la pobreza, con diferencias en el tipo de aporte y en la sostenibilidad de las mismas</a:t>
            </a:r>
            <a:endParaRPr lang="es-PA" sz="2400" dirty="0"/>
          </a:p>
        </p:txBody>
      </p:sp>
      <p:sp>
        <p:nvSpPr>
          <p:cNvPr id="56" name="Rectangle 55"/>
          <p:cNvSpPr/>
          <p:nvPr/>
        </p:nvSpPr>
        <p:spPr>
          <a:xfrm>
            <a:off x="4419600" y="2758156"/>
            <a:ext cx="3429001" cy="12489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sz="3200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97799" y="4038600"/>
            <a:ext cx="3742063" cy="22549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58" name="Rectangle 57"/>
          <p:cNvSpPr/>
          <p:nvPr/>
        </p:nvSpPr>
        <p:spPr>
          <a:xfrm>
            <a:off x="4439863" y="4001648"/>
            <a:ext cx="3408738" cy="22919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59" name="Rectangle 58"/>
          <p:cNvSpPr/>
          <p:nvPr/>
        </p:nvSpPr>
        <p:spPr>
          <a:xfrm>
            <a:off x="685800" y="2758156"/>
            <a:ext cx="3733800" cy="1280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cxnSp>
        <p:nvCxnSpPr>
          <p:cNvPr id="60" name="Straight Connector 59"/>
          <p:cNvCxnSpPr/>
          <p:nvPr/>
        </p:nvCxnSpPr>
        <p:spPr>
          <a:xfrm>
            <a:off x="4419599" y="1524000"/>
            <a:ext cx="41254" cy="4792200"/>
          </a:xfrm>
          <a:prstGeom prst="line">
            <a:avLst/>
          </a:prstGeom>
          <a:ln w="254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85800" y="4004700"/>
            <a:ext cx="7162800" cy="33900"/>
          </a:xfrm>
          <a:prstGeom prst="line">
            <a:avLst/>
          </a:prstGeom>
          <a:ln w="254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685800" y="1512332"/>
            <a:ext cx="11999" cy="4803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85800" y="6324600"/>
            <a:ext cx="7315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121390" y="1199260"/>
            <a:ext cx="9454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A" dirty="0" smtClean="0"/>
              <a:t>Eficaces</a:t>
            </a:r>
            <a:endParaRPr lang="es-PA" dirty="0"/>
          </a:p>
        </p:txBody>
      </p:sp>
      <p:sp>
        <p:nvSpPr>
          <p:cNvPr id="65" name="Rectangle 64"/>
          <p:cNvSpPr/>
          <p:nvPr/>
        </p:nvSpPr>
        <p:spPr>
          <a:xfrm>
            <a:off x="7315200" y="6353400"/>
            <a:ext cx="14715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A" dirty="0" err="1" smtClean="0"/>
              <a:t>Sostenibildad</a:t>
            </a:r>
            <a:endParaRPr lang="es-PA" dirty="0"/>
          </a:p>
        </p:txBody>
      </p:sp>
      <p:grpSp>
        <p:nvGrpSpPr>
          <p:cNvPr id="66" name="Group 65"/>
          <p:cNvGrpSpPr/>
          <p:nvPr/>
        </p:nvGrpSpPr>
        <p:grpSpPr>
          <a:xfrm>
            <a:off x="3799165" y="3053692"/>
            <a:ext cx="1302493" cy="468784"/>
            <a:chOff x="0" y="2281075"/>
            <a:chExt cx="2962656" cy="723756"/>
          </a:xfrm>
          <a:scene3d>
            <a:camera prst="orthographicFront"/>
            <a:lightRig rig="flat" dir="t"/>
          </a:scene3d>
        </p:grpSpPr>
        <p:sp>
          <p:nvSpPr>
            <p:cNvPr id="67" name="Rounded Rectangle 66"/>
            <p:cNvSpPr/>
            <p:nvPr/>
          </p:nvSpPr>
          <p:spPr>
            <a:xfrm>
              <a:off x="0" y="2281075"/>
              <a:ext cx="2962656" cy="723756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Rounded Rectangle 10"/>
            <p:cNvSpPr/>
            <p:nvPr/>
          </p:nvSpPr>
          <p:spPr>
            <a:xfrm>
              <a:off x="35331" y="2316406"/>
              <a:ext cx="2891994" cy="6530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1400" kern="1200" dirty="0" smtClean="0"/>
                <a:t>MIDES</a:t>
              </a:r>
              <a:endParaRPr lang="es-PA" sz="1400" kern="1200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091590" y="2804294"/>
            <a:ext cx="1126160" cy="483789"/>
            <a:chOff x="0" y="3041019"/>
            <a:chExt cx="2962656" cy="723756"/>
          </a:xfrm>
          <a:scene3d>
            <a:camera prst="orthographicFront"/>
            <a:lightRig rig="flat" dir="t"/>
          </a:scene3d>
        </p:grpSpPr>
        <p:sp>
          <p:nvSpPr>
            <p:cNvPr id="70" name="Rounded Rectangle 69"/>
            <p:cNvSpPr/>
            <p:nvPr/>
          </p:nvSpPr>
          <p:spPr>
            <a:xfrm>
              <a:off x="0" y="3041019"/>
              <a:ext cx="2962656" cy="723756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1" name="Rounded Rectangle 12"/>
            <p:cNvSpPr/>
            <p:nvPr/>
          </p:nvSpPr>
          <p:spPr>
            <a:xfrm>
              <a:off x="35331" y="3076350"/>
              <a:ext cx="2891994" cy="6530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1400" kern="1200" dirty="0" smtClean="0"/>
                <a:t>PRODEC</a:t>
              </a:r>
              <a:endParaRPr lang="es-PA" sz="1400" kern="1200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074750" y="3361009"/>
            <a:ext cx="1143000" cy="516823"/>
            <a:chOff x="0" y="3800963"/>
            <a:chExt cx="2962656" cy="723756"/>
          </a:xfrm>
          <a:scene3d>
            <a:camera prst="orthographicFront"/>
            <a:lightRig rig="flat" dir="t"/>
          </a:scene3d>
        </p:grpSpPr>
        <p:sp>
          <p:nvSpPr>
            <p:cNvPr id="73" name="Rounded Rectangle 72"/>
            <p:cNvSpPr/>
            <p:nvPr/>
          </p:nvSpPr>
          <p:spPr>
            <a:xfrm>
              <a:off x="0" y="3800963"/>
              <a:ext cx="2962656" cy="723756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4" name="Rounded Rectangle 14"/>
            <p:cNvSpPr/>
            <p:nvPr/>
          </p:nvSpPr>
          <p:spPr>
            <a:xfrm>
              <a:off x="35331" y="3836294"/>
              <a:ext cx="2891994" cy="6530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1400" kern="1200" dirty="0" smtClean="0"/>
                <a:t>CONADES</a:t>
              </a:r>
              <a:endParaRPr lang="es-PA" sz="1400" kern="12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562600" y="2201138"/>
            <a:ext cx="1246198" cy="457200"/>
            <a:chOff x="0" y="3041019"/>
            <a:chExt cx="2962656" cy="723756"/>
          </a:xfrm>
          <a:scene3d>
            <a:camera prst="orthographicFront"/>
            <a:lightRig rig="flat" dir="t"/>
          </a:scene3d>
        </p:grpSpPr>
        <p:sp>
          <p:nvSpPr>
            <p:cNvPr id="76" name="Rounded Rectangle 75"/>
            <p:cNvSpPr/>
            <p:nvPr/>
          </p:nvSpPr>
          <p:spPr>
            <a:xfrm>
              <a:off x="0" y="3041019"/>
              <a:ext cx="2962656" cy="723756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7" name="Rounded Rectangle 12"/>
            <p:cNvSpPr/>
            <p:nvPr/>
          </p:nvSpPr>
          <p:spPr>
            <a:xfrm>
              <a:off x="35331" y="3076350"/>
              <a:ext cx="2891994" cy="6530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1100" kern="1200" dirty="0" smtClean="0"/>
                <a:t>INADEH</a:t>
              </a:r>
              <a:endParaRPr lang="es-PA" sz="1100" kern="1200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773759" y="1624398"/>
            <a:ext cx="1266649" cy="433006"/>
            <a:chOff x="0" y="1243"/>
            <a:chExt cx="2962656" cy="723756"/>
          </a:xfrm>
          <a:solidFill>
            <a:schemeClr val="accent1">
              <a:lumMod val="5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79" name="Rounded Rectangle 78"/>
            <p:cNvSpPr/>
            <p:nvPr/>
          </p:nvSpPr>
          <p:spPr>
            <a:xfrm>
              <a:off x="0" y="1243"/>
              <a:ext cx="2962656" cy="723756"/>
            </a:xfrm>
            <a:prstGeom prst="round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0" name="Rounded Rectangle 4"/>
            <p:cNvSpPr/>
            <p:nvPr/>
          </p:nvSpPr>
          <p:spPr>
            <a:xfrm>
              <a:off x="35331" y="36574"/>
              <a:ext cx="2891994" cy="65309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1000" kern="1200" dirty="0" smtClean="0"/>
                <a:t>Informes Nacionales de Desarrollo Humano</a:t>
              </a:r>
              <a:endParaRPr lang="es-PA" sz="1000" kern="1200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269008" y="1624397"/>
            <a:ext cx="1266649" cy="439977"/>
            <a:chOff x="0" y="761187"/>
            <a:chExt cx="2962656" cy="723756"/>
          </a:xfrm>
          <a:solidFill>
            <a:schemeClr val="accent1">
              <a:lumMod val="5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82" name="Rounded Rectangle 81"/>
            <p:cNvSpPr/>
            <p:nvPr/>
          </p:nvSpPr>
          <p:spPr>
            <a:xfrm>
              <a:off x="0" y="761187"/>
              <a:ext cx="2962656" cy="723756"/>
            </a:xfrm>
            <a:prstGeom prst="round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3" name="Rounded Rectangle 6"/>
            <p:cNvSpPr/>
            <p:nvPr/>
          </p:nvSpPr>
          <p:spPr>
            <a:xfrm>
              <a:off x="35331" y="796518"/>
              <a:ext cx="2891994" cy="65309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1000" kern="1200" dirty="0" smtClean="0"/>
                <a:t>Informes de Avances Hacia los ODM</a:t>
              </a:r>
              <a:endParaRPr lang="es-PA" sz="1000" kern="1200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784005" y="2162216"/>
            <a:ext cx="1271187" cy="433006"/>
            <a:chOff x="0" y="1521131"/>
            <a:chExt cx="2962656" cy="723756"/>
          </a:xfrm>
          <a:solidFill>
            <a:schemeClr val="accent1">
              <a:lumMod val="5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85" name="Rounded Rectangle 84"/>
            <p:cNvSpPr/>
            <p:nvPr/>
          </p:nvSpPr>
          <p:spPr>
            <a:xfrm>
              <a:off x="0" y="1521131"/>
              <a:ext cx="2962656" cy="723756"/>
            </a:xfrm>
            <a:prstGeom prst="round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6" name="Rounded Rectangle 8"/>
            <p:cNvSpPr/>
            <p:nvPr/>
          </p:nvSpPr>
          <p:spPr>
            <a:xfrm>
              <a:off x="35331" y="1556462"/>
              <a:ext cx="2891994" cy="65309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1000" kern="1200" dirty="0" smtClean="0"/>
                <a:t>Concertación Nacional</a:t>
              </a:r>
              <a:endParaRPr lang="es-PA" sz="1000" kern="1200" dirty="0"/>
            </a:p>
          </p:txBody>
        </p:sp>
      </p:grpSp>
      <p:sp>
        <p:nvSpPr>
          <p:cNvPr id="91" name="Rectangle 90"/>
          <p:cNvSpPr/>
          <p:nvPr/>
        </p:nvSpPr>
        <p:spPr>
          <a:xfrm>
            <a:off x="8050994" y="1383926"/>
            <a:ext cx="9587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A" sz="1400" dirty="0" smtClean="0"/>
              <a:t>Aportes Analíticos</a:t>
            </a:r>
            <a:endParaRPr lang="es-PA" sz="1400" dirty="0"/>
          </a:p>
        </p:txBody>
      </p:sp>
      <p:sp>
        <p:nvSpPr>
          <p:cNvPr id="92" name="Rectangle 91"/>
          <p:cNvSpPr/>
          <p:nvPr/>
        </p:nvSpPr>
        <p:spPr>
          <a:xfrm>
            <a:off x="8077200" y="3452601"/>
            <a:ext cx="1007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A" sz="1400" dirty="0" smtClean="0"/>
              <a:t>Aportes de Gestión</a:t>
            </a:r>
            <a:endParaRPr lang="es-PA" sz="1400" dirty="0"/>
          </a:p>
        </p:txBody>
      </p:sp>
      <p:sp>
        <p:nvSpPr>
          <p:cNvPr id="93" name="Left Arrow 92"/>
          <p:cNvSpPr/>
          <p:nvPr/>
        </p:nvSpPr>
        <p:spPr>
          <a:xfrm>
            <a:off x="7858588" y="1881793"/>
            <a:ext cx="587612" cy="4507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94" name="Left Arrow 93"/>
          <p:cNvSpPr/>
          <p:nvPr/>
        </p:nvSpPr>
        <p:spPr>
          <a:xfrm>
            <a:off x="7870588" y="3076576"/>
            <a:ext cx="587612" cy="4507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9998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92162"/>
          </a:xfrm>
        </p:spPr>
        <p:txBody>
          <a:bodyPr>
            <a:noAutofit/>
          </a:bodyPr>
          <a:lstStyle/>
          <a:p>
            <a:r>
              <a:rPr lang="es-PA" sz="3200" dirty="0" smtClean="0"/>
              <a:t>¿Cuales recomendaciones son pertinentes y requieren de nuestra acción?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794192"/>
              </p:ext>
            </p:extLst>
          </p:nvPr>
        </p:nvGraphicFramePr>
        <p:xfrm>
          <a:off x="457200" y="11430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4419600" y="1600200"/>
            <a:ext cx="3429001" cy="24069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3200" b="1" dirty="0" smtClean="0">
                <a:solidFill>
                  <a:schemeClr val="tx1"/>
                </a:solidFill>
              </a:rPr>
              <a:t>¿Cómo llegamos aquí?</a:t>
            </a:r>
            <a:endParaRPr lang="es-PA" sz="32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97799" y="4038600"/>
            <a:ext cx="3742063" cy="22549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41" name="Rectangle 40"/>
          <p:cNvSpPr/>
          <p:nvPr/>
        </p:nvSpPr>
        <p:spPr>
          <a:xfrm>
            <a:off x="4439863" y="4001648"/>
            <a:ext cx="3408738" cy="22919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39" name="Rectangle 38"/>
          <p:cNvSpPr/>
          <p:nvPr/>
        </p:nvSpPr>
        <p:spPr>
          <a:xfrm>
            <a:off x="685800" y="1600200"/>
            <a:ext cx="3733800" cy="2438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cxnSp>
        <p:nvCxnSpPr>
          <p:cNvPr id="36" name="Straight Connector 35"/>
          <p:cNvCxnSpPr/>
          <p:nvPr/>
        </p:nvCxnSpPr>
        <p:spPr>
          <a:xfrm>
            <a:off x="4419600" y="1600200"/>
            <a:ext cx="41253" cy="4716000"/>
          </a:xfrm>
          <a:prstGeom prst="line">
            <a:avLst/>
          </a:prstGeom>
          <a:ln w="254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85800" y="4004700"/>
            <a:ext cx="7162800" cy="33900"/>
          </a:xfrm>
          <a:prstGeom prst="line">
            <a:avLst/>
          </a:prstGeom>
          <a:ln w="254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Valoración de la Contribuciones</a:t>
            </a:r>
            <a:endParaRPr lang="es-PA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85800" y="1600200"/>
            <a:ext cx="0" cy="4716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85800" y="6324600"/>
            <a:ext cx="7315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26000" y="1230868"/>
            <a:ext cx="205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A" dirty="0" smtClean="0"/>
              <a:t>Aportes Analíticos</a:t>
            </a:r>
            <a:endParaRPr lang="es-PA" dirty="0"/>
          </a:p>
        </p:txBody>
      </p:sp>
      <p:sp>
        <p:nvSpPr>
          <p:cNvPr id="12" name="Rectangle 11"/>
          <p:cNvSpPr/>
          <p:nvPr/>
        </p:nvSpPr>
        <p:spPr>
          <a:xfrm>
            <a:off x="7696200" y="5638800"/>
            <a:ext cx="122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A" sz="1200" dirty="0" smtClean="0"/>
              <a:t>Aportes de Gestión</a:t>
            </a:r>
            <a:endParaRPr lang="es-PA" sz="1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5492985" y="4208343"/>
            <a:ext cx="1302493" cy="575606"/>
            <a:chOff x="0" y="2281075"/>
            <a:chExt cx="2962656" cy="723756"/>
          </a:xfrm>
          <a:scene3d>
            <a:camera prst="orthographicFront"/>
            <a:lightRig rig="flat" dir="t"/>
          </a:scene3d>
        </p:grpSpPr>
        <p:sp>
          <p:nvSpPr>
            <p:cNvPr id="23" name="Rounded Rectangle 22"/>
            <p:cNvSpPr/>
            <p:nvPr/>
          </p:nvSpPr>
          <p:spPr>
            <a:xfrm>
              <a:off x="0" y="2281075"/>
              <a:ext cx="2962656" cy="723756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10"/>
            <p:cNvSpPr/>
            <p:nvPr/>
          </p:nvSpPr>
          <p:spPr>
            <a:xfrm>
              <a:off x="35331" y="2316406"/>
              <a:ext cx="2891994" cy="6530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1400" kern="1200" dirty="0" smtClean="0"/>
                <a:t>MIDES</a:t>
              </a:r>
              <a:endParaRPr lang="es-PA" sz="1400" kern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393707" y="5053927"/>
            <a:ext cx="1302493" cy="584873"/>
            <a:chOff x="0" y="3041019"/>
            <a:chExt cx="2962656" cy="723756"/>
          </a:xfrm>
          <a:scene3d>
            <a:camera prst="orthographicFront"/>
            <a:lightRig rig="flat" dir="t"/>
          </a:scene3d>
        </p:grpSpPr>
        <p:sp>
          <p:nvSpPr>
            <p:cNvPr id="26" name="Rounded Rectangle 25"/>
            <p:cNvSpPr/>
            <p:nvPr/>
          </p:nvSpPr>
          <p:spPr>
            <a:xfrm>
              <a:off x="0" y="3041019"/>
              <a:ext cx="2962656" cy="723756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12"/>
            <p:cNvSpPr/>
            <p:nvPr/>
          </p:nvSpPr>
          <p:spPr>
            <a:xfrm>
              <a:off x="35331" y="3076350"/>
              <a:ext cx="2891994" cy="6530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1400" kern="1200" dirty="0" smtClean="0"/>
                <a:t>PRODEC</a:t>
              </a:r>
              <a:endParaRPr lang="es-PA" sz="1400" kern="1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808207" y="5034642"/>
            <a:ext cx="1302493" cy="575606"/>
            <a:chOff x="0" y="3800963"/>
            <a:chExt cx="2962656" cy="723756"/>
          </a:xfrm>
          <a:scene3d>
            <a:camera prst="orthographicFront"/>
            <a:lightRig rig="flat" dir="t"/>
          </a:scene3d>
        </p:grpSpPr>
        <p:sp>
          <p:nvSpPr>
            <p:cNvPr id="29" name="Rounded Rectangle 28"/>
            <p:cNvSpPr/>
            <p:nvPr/>
          </p:nvSpPr>
          <p:spPr>
            <a:xfrm>
              <a:off x="0" y="3800963"/>
              <a:ext cx="2962656" cy="723756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14"/>
            <p:cNvSpPr/>
            <p:nvPr/>
          </p:nvSpPr>
          <p:spPr>
            <a:xfrm>
              <a:off x="35331" y="3836294"/>
              <a:ext cx="2891994" cy="6530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1400" kern="1200" dirty="0" smtClean="0"/>
                <a:t>CONADES</a:t>
              </a:r>
              <a:endParaRPr lang="es-PA" sz="1400" kern="12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692153" y="3535652"/>
            <a:ext cx="1302493" cy="584873"/>
            <a:chOff x="0" y="3041019"/>
            <a:chExt cx="2962656" cy="723756"/>
          </a:xfrm>
          <a:scene3d>
            <a:camera prst="orthographicFront"/>
            <a:lightRig rig="flat" dir="t"/>
          </a:scene3d>
        </p:grpSpPr>
        <p:sp>
          <p:nvSpPr>
            <p:cNvPr id="32" name="Rounded Rectangle 31"/>
            <p:cNvSpPr/>
            <p:nvPr/>
          </p:nvSpPr>
          <p:spPr>
            <a:xfrm>
              <a:off x="0" y="3041019"/>
              <a:ext cx="2962656" cy="723756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ounded Rectangle 12"/>
            <p:cNvSpPr/>
            <p:nvPr/>
          </p:nvSpPr>
          <p:spPr>
            <a:xfrm>
              <a:off x="35331" y="3076350"/>
              <a:ext cx="2891994" cy="6530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1400" kern="1200" dirty="0" smtClean="0"/>
                <a:t>INADEH</a:t>
              </a:r>
              <a:endParaRPr lang="es-PA" sz="1400" kern="12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27556" y="1943991"/>
            <a:ext cx="1421550" cy="526883"/>
            <a:chOff x="0" y="1243"/>
            <a:chExt cx="2962656" cy="723756"/>
          </a:xfrm>
          <a:solidFill>
            <a:schemeClr val="accent1">
              <a:lumMod val="5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37" name="Rounded Rectangle 36"/>
            <p:cNvSpPr/>
            <p:nvPr/>
          </p:nvSpPr>
          <p:spPr>
            <a:xfrm>
              <a:off x="0" y="1243"/>
              <a:ext cx="2962656" cy="723756"/>
            </a:xfrm>
            <a:prstGeom prst="round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ounded Rectangle 4"/>
            <p:cNvSpPr/>
            <p:nvPr/>
          </p:nvSpPr>
          <p:spPr>
            <a:xfrm>
              <a:off x="35331" y="36574"/>
              <a:ext cx="2891994" cy="65309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1100" kern="1200" dirty="0" smtClean="0"/>
                <a:t>Informes Nacionales de Desarrollo Humano</a:t>
              </a:r>
              <a:endParaRPr lang="es-PA" sz="1100" kern="12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590819" y="2057400"/>
            <a:ext cx="1421550" cy="535365"/>
            <a:chOff x="0" y="761187"/>
            <a:chExt cx="2962656" cy="723756"/>
          </a:xfrm>
          <a:solidFill>
            <a:schemeClr val="accent1">
              <a:lumMod val="5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42" name="Rounded Rectangle 41"/>
            <p:cNvSpPr/>
            <p:nvPr/>
          </p:nvSpPr>
          <p:spPr>
            <a:xfrm>
              <a:off x="0" y="761187"/>
              <a:ext cx="2962656" cy="723756"/>
            </a:xfrm>
            <a:prstGeom prst="round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ounded Rectangle 6"/>
            <p:cNvSpPr/>
            <p:nvPr/>
          </p:nvSpPr>
          <p:spPr>
            <a:xfrm>
              <a:off x="35331" y="796518"/>
              <a:ext cx="2891994" cy="65309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1100" kern="1200" dirty="0" smtClean="0"/>
                <a:t>Informes de Avances Hacia los ODM</a:t>
              </a:r>
              <a:endParaRPr lang="es-PA" sz="1100" kern="12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154600" y="3301205"/>
            <a:ext cx="1426643" cy="526883"/>
            <a:chOff x="0" y="1521131"/>
            <a:chExt cx="2962656" cy="723756"/>
          </a:xfrm>
          <a:solidFill>
            <a:schemeClr val="accent1">
              <a:lumMod val="5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47" name="Rounded Rectangle 46"/>
            <p:cNvSpPr/>
            <p:nvPr/>
          </p:nvSpPr>
          <p:spPr>
            <a:xfrm>
              <a:off x="0" y="1521131"/>
              <a:ext cx="2962656" cy="723756"/>
            </a:xfrm>
            <a:prstGeom prst="round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Rounded Rectangle 8"/>
            <p:cNvSpPr/>
            <p:nvPr/>
          </p:nvSpPr>
          <p:spPr>
            <a:xfrm>
              <a:off x="35331" y="1556462"/>
              <a:ext cx="2891994" cy="65309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1100" kern="1200" dirty="0" smtClean="0"/>
                <a:t>Concertación Nacional</a:t>
              </a:r>
              <a:endParaRPr lang="es-PA" sz="1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8819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4419600" y="1600200"/>
            <a:ext cx="3429001" cy="24069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sz="32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97799" y="4038600"/>
            <a:ext cx="3742063" cy="22549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41" name="Rectangle 40"/>
          <p:cNvSpPr/>
          <p:nvPr/>
        </p:nvSpPr>
        <p:spPr>
          <a:xfrm>
            <a:off x="4439863" y="4001648"/>
            <a:ext cx="3408738" cy="22919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39" name="Rectangle 38"/>
          <p:cNvSpPr/>
          <p:nvPr/>
        </p:nvSpPr>
        <p:spPr>
          <a:xfrm>
            <a:off x="685800" y="1600200"/>
            <a:ext cx="3733800" cy="2438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cxnSp>
        <p:nvCxnSpPr>
          <p:cNvPr id="36" name="Straight Connector 35"/>
          <p:cNvCxnSpPr/>
          <p:nvPr/>
        </p:nvCxnSpPr>
        <p:spPr>
          <a:xfrm>
            <a:off x="4419600" y="1600200"/>
            <a:ext cx="41253" cy="4716000"/>
          </a:xfrm>
          <a:prstGeom prst="line">
            <a:avLst/>
          </a:prstGeom>
          <a:ln w="254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85800" y="4004700"/>
            <a:ext cx="7162800" cy="33900"/>
          </a:xfrm>
          <a:prstGeom prst="line">
            <a:avLst/>
          </a:prstGeom>
          <a:ln w="254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Valoración de la Contribuciones</a:t>
            </a:r>
            <a:endParaRPr lang="es-PA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85800" y="1600200"/>
            <a:ext cx="0" cy="4716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85800" y="6324600"/>
            <a:ext cx="7315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26000" y="1230868"/>
            <a:ext cx="205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A" dirty="0" smtClean="0"/>
              <a:t>Aportes Analíticos</a:t>
            </a:r>
            <a:endParaRPr lang="es-PA" dirty="0"/>
          </a:p>
        </p:txBody>
      </p:sp>
      <p:sp>
        <p:nvSpPr>
          <p:cNvPr id="12" name="Rectangle 11"/>
          <p:cNvSpPr/>
          <p:nvPr/>
        </p:nvSpPr>
        <p:spPr>
          <a:xfrm>
            <a:off x="7696200" y="5638800"/>
            <a:ext cx="122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A" sz="1200" dirty="0" smtClean="0"/>
              <a:t>Aportes de Gestión</a:t>
            </a:r>
            <a:endParaRPr lang="es-PA" sz="12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827556" y="1943991"/>
            <a:ext cx="1421550" cy="526883"/>
            <a:chOff x="0" y="1243"/>
            <a:chExt cx="2962656" cy="723756"/>
          </a:xfrm>
          <a:solidFill>
            <a:schemeClr val="accent1">
              <a:lumMod val="5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4" name="Rounded Rectangle 13"/>
            <p:cNvSpPr/>
            <p:nvPr/>
          </p:nvSpPr>
          <p:spPr>
            <a:xfrm>
              <a:off x="0" y="1243"/>
              <a:ext cx="2962656" cy="723756"/>
            </a:xfrm>
            <a:prstGeom prst="round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35331" y="36574"/>
              <a:ext cx="2891994" cy="65309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1100" kern="1200" dirty="0" smtClean="0"/>
                <a:t>Informes Nacionales de Desarrollo Humano</a:t>
              </a:r>
              <a:endParaRPr lang="es-PA" sz="1100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590819" y="2057400"/>
            <a:ext cx="1421550" cy="535365"/>
            <a:chOff x="0" y="761187"/>
            <a:chExt cx="2962656" cy="723756"/>
          </a:xfrm>
          <a:solidFill>
            <a:schemeClr val="accent1">
              <a:lumMod val="5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7" name="Rounded Rectangle 16"/>
            <p:cNvSpPr/>
            <p:nvPr/>
          </p:nvSpPr>
          <p:spPr>
            <a:xfrm>
              <a:off x="0" y="761187"/>
              <a:ext cx="2962656" cy="723756"/>
            </a:xfrm>
            <a:prstGeom prst="round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6"/>
            <p:cNvSpPr/>
            <p:nvPr/>
          </p:nvSpPr>
          <p:spPr>
            <a:xfrm>
              <a:off x="35331" y="796518"/>
              <a:ext cx="2891994" cy="65309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1100" kern="1200" dirty="0" smtClean="0"/>
                <a:t>Informes de Avances Hacia los ODM</a:t>
              </a:r>
              <a:endParaRPr lang="es-PA" sz="1100" kern="12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154600" y="3301205"/>
            <a:ext cx="1426643" cy="526883"/>
            <a:chOff x="0" y="1521131"/>
            <a:chExt cx="2962656" cy="723756"/>
          </a:xfrm>
          <a:solidFill>
            <a:schemeClr val="accent1">
              <a:lumMod val="5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20" name="Rounded Rectangle 19"/>
            <p:cNvSpPr/>
            <p:nvPr/>
          </p:nvSpPr>
          <p:spPr>
            <a:xfrm>
              <a:off x="0" y="1521131"/>
              <a:ext cx="2962656" cy="723756"/>
            </a:xfrm>
            <a:prstGeom prst="round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8"/>
            <p:cNvSpPr/>
            <p:nvPr/>
          </p:nvSpPr>
          <p:spPr>
            <a:xfrm>
              <a:off x="35331" y="1556462"/>
              <a:ext cx="2891994" cy="65309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1100" kern="1200" dirty="0" smtClean="0"/>
                <a:t>Concertación Nacional</a:t>
              </a:r>
              <a:endParaRPr lang="es-PA" sz="1100" kern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393707" y="5053927"/>
            <a:ext cx="1302493" cy="584873"/>
            <a:chOff x="0" y="3041019"/>
            <a:chExt cx="2962656" cy="723756"/>
          </a:xfrm>
          <a:scene3d>
            <a:camera prst="orthographicFront"/>
            <a:lightRig rig="flat" dir="t"/>
          </a:scene3d>
        </p:grpSpPr>
        <p:sp>
          <p:nvSpPr>
            <p:cNvPr id="26" name="Rounded Rectangle 25"/>
            <p:cNvSpPr/>
            <p:nvPr/>
          </p:nvSpPr>
          <p:spPr>
            <a:xfrm>
              <a:off x="0" y="3041019"/>
              <a:ext cx="2962656" cy="723756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12"/>
            <p:cNvSpPr/>
            <p:nvPr/>
          </p:nvSpPr>
          <p:spPr>
            <a:xfrm>
              <a:off x="35331" y="3076350"/>
              <a:ext cx="2891994" cy="6530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1400" kern="1200" dirty="0" smtClean="0"/>
                <a:t>PRODEC</a:t>
              </a:r>
              <a:endParaRPr lang="es-PA" sz="1400" kern="1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808207" y="5034642"/>
            <a:ext cx="1302493" cy="575606"/>
            <a:chOff x="0" y="3800963"/>
            <a:chExt cx="2962656" cy="723756"/>
          </a:xfrm>
          <a:scene3d>
            <a:camera prst="orthographicFront"/>
            <a:lightRig rig="flat" dir="t"/>
          </a:scene3d>
        </p:grpSpPr>
        <p:sp>
          <p:nvSpPr>
            <p:cNvPr id="29" name="Rounded Rectangle 28"/>
            <p:cNvSpPr/>
            <p:nvPr/>
          </p:nvSpPr>
          <p:spPr>
            <a:xfrm>
              <a:off x="0" y="3800963"/>
              <a:ext cx="2962656" cy="723756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14"/>
            <p:cNvSpPr/>
            <p:nvPr/>
          </p:nvSpPr>
          <p:spPr>
            <a:xfrm>
              <a:off x="35331" y="3836294"/>
              <a:ext cx="2891994" cy="6530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1400" kern="1200" dirty="0" smtClean="0"/>
                <a:t>CONADES</a:t>
              </a:r>
              <a:endParaRPr lang="es-PA" sz="1400" kern="12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575305" y="2157924"/>
            <a:ext cx="1302493" cy="584873"/>
            <a:chOff x="0" y="3041019"/>
            <a:chExt cx="2962656" cy="723756"/>
          </a:xfrm>
          <a:scene3d>
            <a:camera prst="orthographicFront"/>
            <a:lightRig rig="flat" dir="t"/>
          </a:scene3d>
        </p:grpSpPr>
        <p:sp>
          <p:nvSpPr>
            <p:cNvPr id="47" name="Rounded Rectangle 46"/>
            <p:cNvSpPr/>
            <p:nvPr/>
          </p:nvSpPr>
          <p:spPr>
            <a:xfrm>
              <a:off x="0" y="3041019"/>
              <a:ext cx="2962656" cy="723756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s-PA" dirty="0" smtClean="0"/>
                <a:t>NIM</a:t>
              </a:r>
              <a:endParaRPr lang="es-PA" dirty="0"/>
            </a:p>
          </p:txBody>
        </p:sp>
        <p:sp>
          <p:nvSpPr>
            <p:cNvPr id="48" name="Rounded Rectangle 12"/>
            <p:cNvSpPr/>
            <p:nvPr/>
          </p:nvSpPr>
          <p:spPr>
            <a:xfrm>
              <a:off x="35331" y="3076350"/>
              <a:ext cx="2891994" cy="6530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PA" sz="1400" kern="12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763014" y="2819400"/>
            <a:ext cx="896010" cy="441965"/>
            <a:chOff x="0" y="1521131"/>
            <a:chExt cx="2962656" cy="723756"/>
          </a:xfrm>
          <a:solidFill>
            <a:schemeClr val="accent1">
              <a:lumMod val="5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50" name="Rounded Rectangle 49"/>
            <p:cNvSpPr/>
            <p:nvPr/>
          </p:nvSpPr>
          <p:spPr>
            <a:xfrm>
              <a:off x="0" y="1521131"/>
              <a:ext cx="2962656" cy="723756"/>
            </a:xfrm>
            <a:prstGeom prst="round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Rounded Rectangle 8"/>
            <p:cNvSpPr/>
            <p:nvPr/>
          </p:nvSpPr>
          <p:spPr>
            <a:xfrm>
              <a:off x="35331" y="1556462"/>
              <a:ext cx="2891994" cy="65309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1100" kern="1200" dirty="0" smtClean="0"/>
                <a:t>DIM</a:t>
              </a:r>
              <a:endParaRPr lang="es-PA" sz="1100" kern="1200" dirty="0"/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5371075" y="1933791"/>
            <a:ext cx="1710953" cy="1611275"/>
          </a:xfrm>
          <a:prstGeom prst="roundRect">
            <a:avLst/>
          </a:prstGeom>
          <a:noFill/>
          <a:ln w="4445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grpSp>
        <p:nvGrpSpPr>
          <p:cNvPr id="42" name="Group 41"/>
          <p:cNvGrpSpPr/>
          <p:nvPr/>
        </p:nvGrpSpPr>
        <p:grpSpPr>
          <a:xfrm>
            <a:off x="5492985" y="4208343"/>
            <a:ext cx="1302493" cy="575606"/>
            <a:chOff x="0" y="2281075"/>
            <a:chExt cx="2962656" cy="723756"/>
          </a:xfrm>
          <a:scene3d>
            <a:camera prst="orthographicFront"/>
            <a:lightRig rig="flat" dir="t"/>
          </a:scene3d>
        </p:grpSpPr>
        <p:sp>
          <p:nvSpPr>
            <p:cNvPr id="45" name="Rounded Rectangle 44"/>
            <p:cNvSpPr/>
            <p:nvPr/>
          </p:nvSpPr>
          <p:spPr>
            <a:xfrm>
              <a:off x="0" y="2281075"/>
              <a:ext cx="2962656" cy="723756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Rounded Rectangle 10"/>
            <p:cNvSpPr/>
            <p:nvPr/>
          </p:nvSpPr>
          <p:spPr>
            <a:xfrm>
              <a:off x="35331" y="2316406"/>
              <a:ext cx="2891994" cy="6530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1400" kern="1200" dirty="0" smtClean="0"/>
                <a:t>MIDES</a:t>
              </a:r>
              <a:endParaRPr lang="es-PA" sz="1400" kern="12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692153" y="3535652"/>
            <a:ext cx="1302493" cy="584873"/>
            <a:chOff x="0" y="3041019"/>
            <a:chExt cx="2962656" cy="723756"/>
          </a:xfrm>
          <a:scene3d>
            <a:camera prst="orthographicFront"/>
            <a:lightRig rig="flat" dir="t"/>
          </a:scene3d>
        </p:grpSpPr>
        <p:sp>
          <p:nvSpPr>
            <p:cNvPr id="54" name="Rounded Rectangle 53"/>
            <p:cNvSpPr/>
            <p:nvPr/>
          </p:nvSpPr>
          <p:spPr>
            <a:xfrm>
              <a:off x="0" y="3041019"/>
              <a:ext cx="2962656" cy="723756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Rounded Rectangle 12"/>
            <p:cNvSpPr/>
            <p:nvPr/>
          </p:nvSpPr>
          <p:spPr>
            <a:xfrm>
              <a:off x="35331" y="3076350"/>
              <a:ext cx="2891994" cy="6530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1400" kern="1200" dirty="0" smtClean="0"/>
                <a:t>INADEH</a:t>
              </a:r>
              <a:endParaRPr lang="es-PA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8714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835</Words>
  <Application>Microsoft Office PowerPoint</Application>
  <PresentationFormat>On-screen Show (4:3)</PresentationFormat>
  <Paragraphs>79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Evaluación de Efectos (Outcome)  La incidencia del PNUD en el desarrollo de políticas sociales en Panamá 2007-2011</vt:lpstr>
      <vt:lpstr>La Pregunta:</vt:lpstr>
      <vt:lpstr>PowerPoint Presentation</vt:lpstr>
      <vt:lpstr>La cartera de pobreza del PNUD es pertinente en combate a la pobreza, con diferencias en el tipo de aporte y en la sostenibilidad de las mismas</vt:lpstr>
      <vt:lpstr>¿Cuales recomendaciones son pertinentes y requieren de nuestra acción?</vt:lpstr>
      <vt:lpstr>Valoración de la Contribuciones</vt:lpstr>
      <vt:lpstr>Valoración de la Contribuciones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DE UNDAF EN PANAMÁ 2007-2011</dc:title>
  <dc:creator>Carlos Acosta</dc:creator>
  <cp:lastModifiedBy>Carlos Acosta</cp:lastModifiedBy>
  <cp:revision>59</cp:revision>
  <dcterms:created xsi:type="dcterms:W3CDTF">2006-08-16T00:00:00Z</dcterms:created>
  <dcterms:modified xsi:type="dcterms:W3CDTF">2011-11-29T16:31:53Z</dcterms:modified>
</cp:coreProperties>
</file>