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7"/>
  </p:handoutMasterIdLst>
  <p:sldIdLst>
    <p:sldId id="256" r:id="rId2"/>
    <p:sldId id="263" r:id="rId3"/>
    <p:sldId id="284" r:id="rId4"/>
    <p:sldId id="280" r:id="rId5"/>
    <p:sldId id="320" r:id="rId6"/>
    <p:sldId id="293" r:id="rId7"/>
    <p:sldId id="294" r:id="rId8"/>
    <p:sldId id="295" r:id="rId9"/>
    <p:sldId id="281" r:id="rId10"/>
    <p:sldId id="286" r:id="rId11"/>
    <p:sldId id="288" r:id="rId12"/>
    <p:sldId id="287" r:id="rId13"/>
    <p:sldId id="289" r:id="rId14"/>
    <p:sldId id="291" r:id="rId15"/>
    <p:sldId id="274" r:id="rId16"/>
    <p:sldId id="296" r:id="rId17"/>
    <p:sldId id="277" r:id="rId18"/>
    <p:sldId id="257" r:id="rId19"/>
    <p:sldId id="258" r:id="rId20"/>
    <p:sldId id="297" r:id="rId21"/>
    <p:sldId id="313" r:id="rId22"/>
    <p:sldId id="315" r:id="rId23"/>
    <p:sldId id="314" r:id="rId24"/>
    <p:sldId id="317" r:id="rId25"/>
    <p:sldId id="261" r:id="rId26"/>
    <p:sldId id="299" r:id="rId27"/>
    <p:sldId id="300" r:id="rId28"/>
    <p:sldId id="301" r:id="rId29"/>
    <p:sldId id="302" r:id="rId30"/>
    <p:sldId id="266" r:id="rId31"/>
    <p:sldId id="304" r:id="rId32"/>
    <p:sldId id="298" r:id="rId33"/>
    <p:sldId id="305" r:id="rId34"/>
    <p:sldId id="264" r:id="rId35"/>
    <p:sldId id="306" r:id="rId36"/>
    <p:sldId id="265" r:id="rId37"/>
    <p:sldId id="307" r:id="rId38"/>
    <p:sldId id="308" r:id="rId39"/>
    <p:sldId id="309" r:id="rId40"/>
    <p:sldId id="319" r:id="rId41"/>
    <p:sldId id="310" r:id="rId42"/>
    <p:sldId id="311" r:id="rId43"/>
    <p:sldId id="312" r:id="rId44"/>
    <p:sldId id="318" r:id="rId45"/>
    <p:sldId id="276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 varScale="1">
        <p:scale>
          <a:sx n="72" d="100"/>
          <a:sy n="72" d="100"/>
        </p:scale>
        <p:origin x="13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054AA-1D3C-44D9-AA37-804B4AEAB967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2D182-F7C3-4136-B818-9C222069B0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362201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Monitoring &amp; Evaluation </a:t>
            </a:r>
            <a:b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b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 Assessment of Project</a:t>
            </a:r>
            <a:b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By Dharmendra Shakya</a:t>
            </a:r>
          </a:p>
          <a:p>
            <a:r>
              <a:rPr lang="en-GB" sz="2400" dirty="0">
                <a:solidFill>
                  <a:srgbClr val="FFFF00"/>
                </a:solidFill>
              </a:rPr>
              <a:t>M&amp;E Officer</a:t>
            </a:r>
          </a:p>
          <a:p>
            <a:r>
              <a:rPr lang="en-GB" sz="2400" dirty="0">
                <a:solidFill>
                  <a:srgbClr val="FFFF00"/>
                </a:solidFill>
              </a:rPr>
              <a:t>UNDP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4724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</a:t>
            </a:r>
            <a:r>
              <a:rPr kumimoji="0" lang="en-GB" sz="32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September</a:t>
            </a:r>
            <a:r>
              <a:rPr kumimoji="0" lang="en-GB" sz="32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3200" baseline="0" dirty="0">
                <a:solidFill>
                  <a:srgbClr val="FF0000"/>
                </a:solidFill>
              </a:rPr>
              <a:t>Women</a:t>
            </a:r>
            <a:r>
              <a:rPr lang="en-GB" sz="3200" dirty="0">
                <a:solidFill>
                  <a:srgbClr val="FF0000"/>
                </a:solidFill>
              </a:rPr>
              <a:t> Empowerment Centre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2000" y="152401"/>
            <a:ext cx="7772400" cy="685800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Component of M&amp;E Framework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1000" y="838200"/>
            <a:ext cx="8305800" cy="5486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GB" dirty="0">
                <a:solidFill>
                  <a:srgbClr val="FF0000"/>
                </a:solidFill>
              </a:rPr>
              <a:t>Narrative Component: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GB" sz="3200" dirty="0">
                <a:solidFill>
                  <a:srgbClr val="0000CC"/>
                </a:solidFill>
              </a:rPr>
              <a:t>How the agencies undertake M&amp;E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GB" sz="3200" dirty="0">
                <a:solidFill>
                  <a:srgbClr val="0000CC"/>
                </a:solidFill>
              </a:rPr>
              <a:t>Accountabilities assigned to different individuals &amp; agencies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GB" sz="3200" dirty="0">
                <a:solidFill>
                  <a:srgbClr val="0000CC"/>
                </a:solidFill>
              </a:rPr>
              <a:t>Existing M&amp;E capacity(Human Resources, Financial Resources)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GB" sz="3200" dirty="0">
                <a:solidFill>
                  <a:srgbClr val="0000CC"/>
                </a:solidFill>
              </a:rPr>
              <a:t>Required Resources for implementation (M&amp;E Capacity matrix)</a:t>
            </a:r>
          </a:p>
          <a:p>
            <a:pPr algn="l">
              <a:buFont typeface="Arial" pitchFamily="34" charset="0"/>
              <a:buChar char="•"/>
            </a:pPr>
            <a:endParaRPr lang="en-GB" dirty="0">
              <a:solidFill>
                <a:srgbClr val="0000CC"/>
              </a:solidFill>
            </a:endParaRPr>
          </a:p>
          <a:p>
            <a:pPr>
              <a:buFont typeface="Arial" pitchFamily="34" charset="0"/>
              <a:buChar char="•"/>
            </a:pPr>
            <a:endParaRPr lang="en-GB" dirty="0">
              <a:solidFill>
                <a:srgbClr val="0000CC"/>
              </a:solidFill>
            </a:endParaRPr>
          </a:p>
          <a:p>
            <a:endParaRPr lang="en-US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2000" y="152401"/>
            <a:ext cx="7772400" cy="6858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Components of M&amp;E Framework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1000" y="838200"/>
            <a:ext cx="8305800" cy="57150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514350" indent="-514350" algn="l"/>
            <a:r>
              <a:rPr lang="en-GB" sz="2800" dirty="0">
                <a:solidFill>
                  <a:srgbClr val="FF0000"/>
                </a:solidFill>
              </a:rPr>
              <a:t>2. Result Framework:</a:t>
            </a:r>
            <a:endParaRPr lang="en-GB" sz="2400" dirty="0">
              <a:solidFill>
                <a:srgbClr val="FF0000"/>
              </a:solidFill>
            </a:endParaRP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GB" sz="2400" dirty="0">
                <a:solidFill>
                  <a:srgbClr val="0000CC"/>
                </a:solidFill>
              </a:rPr>
              <a:t>Project Document  (Logical Frame)</a:t>
            </a:r>
          </a:p>
          <a:p>
            <a:pPr marL="1428750" lvl="2" indent="-514350" algn="l">
              <a:buFont typeface="Arial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</a:rPr>
              <a:t>Inputs 	: investment for conducting activities</a:t>
            </a:r>
          </a:p>
          <a:p>
            <a:pPr marL="1428750" lvl="2" indent="-514350" algn="l">
              <a:buFont typeface="Arial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</a:rPr>
              <a:t>Activities 	: Action, process,</a:t>
            </a:r>
          </a:p>
          <a:p>
            <a:pPr marL="1428750" lvl="2" indent="-514350" algn="l">
              <a:buFont typeface="Arial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</a:rPr>
              <a:t>Outputs	: Immediate results of the activities, </a:t>
            </a:r>
          </a:p>
          <a:p>
            <a:pPr marL="1428750" lvl="2" indent="-514350" algn="l">
              <a:buFont typeface="Arial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</a:rPr>
              <a:t>Outcomes	 : Intermediate results, </a:t>
            </a:r>
          </a:p>
          <a:p>
            <a:pPr marL="1428750" lvl="2" indent="-514350" algn="l">
              <a:buFont typeface="Arial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</a:rPr>
              <a:t>Impact	: Long term effect/ change </a:t>
            </a:r>
          </a:p>
          <a:p>
            <a:pPr marL="1428750" lvl="2" indent="-514350" algn="l">
              <a:buFont typeface="Arial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</a:rPr>
              <a:t>Indicators	: Measure performance /result </a:t>
            </a:r>
          </a:p>
          <a:p>
            <a:pPr marL="1428750" lvl="2" indent="-514350" algn="l">
              <a:buFont typeface="Arial" pitchFamily="34" charset="0"/>
              <a:buChar char="•"/>
            </a:pPr>
            <a:r>
              <a:rPr lang="en-GB" sz="2000" dirty="0" err="1">
                <a:solidFill>
                  <a:srgbClr val="FF0000"/>
                </a:solidFill>
              </a:rPr>
              <a:t>MoV</a:t>
            </a:r>
            <a:r>
              <a:rPr lang="en-GB" sz="2000" dirty="0">
                <a:solidFill>
                  <a:srgbClr val="FF0000"/>
                </a:solidFill>
              </a:rPr>
              <a:t>	: Sources that verify the results</a:t>
            </a:r>
          </a:p>
          <a:p>
            <a:pPr marL="1428750" lvl="2" indent="-514350" algn="l">
              <a:buFont typeface="Arial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</a:rPr>
              <a:t>Risks 	: Risks factors that affect to achieve the results</a:t>
            </a:r>
            <a:r>
              <a:rPr lang="en-GB" sz="2000" dirty="0">
                <a:solidFill>
                  <a:srgbClr val="0000CC"/>
                </a:solidFill>
              </a:rPr>
              <a:t>.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GB" sz="2400" dirty="0">
                <a:solidFill>
                  <a:srgbClr val="0000CC"/>
                </a:solidFill>
              </a:rPr>
              <a:t>Work Plan : Outputs, Activities, Target, Responsibilities, Time Frame, Budget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GB" sz="2400" dirty="0">
                <a:solidFill>
                  <a:srgbClr val="0000CC"/>
                </a:solidFill>
              </a:rPr>
              <a:t>Stakeholders Mapping: List of stakeholders  who involve in the project/program and their responsibility. </a:t>
            </a:r>
          </a:p>
          <a:p>
            <a:pPr algn="l"/>
            <a:endParaRPr lang="en-GB" sz="2400" dirty="0">
              <a:solidFill>
                <a:srgbClr val="0000CC"/>
              </a:solidFill>
            </a:endParaRPr>
          </a:p>
          <a:p>
            <a:endParaRPr lang="en-GB" sz="2400" dirty="0">
              <a:solidFill>
                <a:srgbClr val="0000CC"/>
              </a:solidFill>
            </a:endParaRPr>
          </a:p>
          <a:p>
            <a:endParaRPr lang="en-US" sz="24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2000" y="152401"/>
            <a:ext cx="7772400" cy="5334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Component of Monitoring Framework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04800" y="762000"/>
            <a:ext cx="8534400" cy="5791200"/>
          </a:xfrm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algn="l"/>
            <a:r>
              <a:rPr lang="en-GB" sz="5800" dirty="0">
                <a:solidFill>
                  <a:srgbClr val="FF0000"/>
                </a:solidFill>
              </a:rPr>
              <a:t>3. M&amp;E Matrix/Plan :</a:t>
            </a:r>
          </a:p>
          <a:p>
            <a:pPr algn="l"/>
            <a:r>
              <a:rPr lang="en-GB" sz="5800" dirty="0">
                <a:solidFill>
                  <a:srgbClr val="0000CC"/>
                </a:solidFill>
              </a:rPr>
              <a:t>It is a frame which includes following components and use for the monitoring  activities for the project/program.</a:t>
            </a:r>
          </a:p>
          <a:p>
            <a:pPr marL="177800" indent="-177800" algn="l">
              <a:buFont typeface="Arial" pitchFamily="34" charset="0"/>
              <a:buChar char="•"/>
            </a:pPr>
            <a:r>
              <a:rPr lang="en-GB" sz="5100" dirty="0">
                <a:solidFill>
                  <a:srgbClr val="FF0000"/>
                </a:solidFill>
              </a:rPr>
              <a:t>Outputs   </a:t>
            </a:r>
            <a:r>
              <a:rPr lang="en-GB" sz="5100" dirty="0">
                <a:solidFill>
                  <a:srgbClr val="0000CC"/>
                </a:solidFill>
              </a:rPr>
              <a:t>: Outputs that the project Intended to Produce </a:t>
            </a:r>
          </a:p>
          <a:p>
            <a:pPr marL="177800" indent="-177800" algn="l">
              <a:buFont typeface="Arial" pitchFamily="34" charset="0"/>
              <a:buChar char="•"/>
            </a:pPr>
            <a:r>
              <a:rPr lang="en-GB" sz="5100" dirty="0">
                <a:solidFill>
                  <a:srgbClr val="FF0000"/>
                </a:solidFill>
              </a:rPr>
              <a:t>Indicators</a:t>
            </a:r>
            <a:r>
              <a:rPr lang="en-GB" sz="5100" dirty="0">
                <a:solidFill>
                  <a:srgbClr val="0000CC"/>
                </a:solidFill>
              </a:rPr>
              <a:t> : Measuring of Results (Qualitative and Quantitative) from Results Framework</a:t>
            </a:r>
          </a:p>
          <a:p>
            <a:pPr marL="635000" lvl="1" indent="-177800" algn="l">
              <a:buFont typeface="Arial" pitchFamily="34" charset="0"/>
              <a:buChar char="•"/>
            </a:pPr>
            <a:r>
              <a:rPr lang="en-GB" sz="5100" dirty="0">
                <a:solidFill>
                  <a:srgbClr val="FF0000"/>
                </a:solidFill>
              </a:rPr>
              <a:t>Baseline </a:t>
            </a:r>
            <a:r>
              <a:rPr lang="en-GB" sz="5100" dirty="0">
                <a:solidFill>
                  <a:srgbClr val="0000CC"/>
                </a:solidFill>
              </a:rPr>
              <a:t>: Status of the location, people or target group before starting of the project</a:t>
            </a:r>
          </a:p>
          <a:p>
            <a:pPr marL="635000" lvl="1" indent="-177800" algn="l">
              <a:buFont typeface="Arial" pitchFamily="34" charset="0"/>
              <a:buChar char="•"/>
            </a:pPr>
            <a:r>
              <a:rPr lang="en-GB" sz="5100" dirty="0">
                <a:solidFill>
                  <a:srgbClr val="FF0000"/>
                </a:solidFill>
              </a:rPr>
              <a:t>Target </a:t>
            </a:r>
            <a:r>
              <a:rPr lang="en-GB" sz="5100" dirty="0">
                <a:solidFill>
                  <a:srgbClr val="0000CC"/>
                </a:solidFill>
              </a:rPr>
              <a:t>:  Specific Value (quantity or quality) is expected to reach by a particular date.</a:t>
            </a:r>
          </a:p>
          <a:p>
            <a:pPr marL="177800" indent="-177800" algn="l">
              <a:buFont typeface="Arial" pitchFamily="34" charset="0"/>
              <a:buChar char="•"/>
            </a:pPr>
            <a:r>
              <a:rPr lang="en-GB" sz="5900" dirty="0">
                <a:solidFill>
                  <a:srgbClr val="FF0000"/>
                </a:solidFill>
              </a:rPr>
              <a:t>Methodology:</a:t>
            </a:r>
            <a:r>
              <a:rPr lang="en-GB" sz="5900" dirty="0">
                <a:solidFill>
                  <a:srgbClr val="0000CC"/>
                </a:solidFill>
              </a:rPr>
              <a:t> Data collection method (Survey,  a review, meeting )and source of information, Analysis of Information.</a:t>
            </a:r>
          </a:p>
          <a:p>
            <a:pPr marL="177800" indent="-177800" algn="l"/>
            <a:endParaRPr lang="en-GB" sz="5100" dirty="0">
              <a:solidFill>
                <a:srgbClr val="0000CC"/>
              </a:solidFill>
            </a:endParaRPr>
          </a:p>
          <a:p>
            <a:pPr marL="177800" indent="-177800" algn="l">
              <a:buFont typeface="Arial" pitchFamily="34" charset="0"/>
              <a:buChar char="•"/>
            </a:pPr>
            <a:endParaRPr lang="en-GB" dirty="0">
              <a:solidFill>
                <a:srgbClr val="0000CC"/>
              </a:solidFill>
            </a:endParaRPr>
          </a:p>
          <a:p>
            <a:pPr marL="177800" indent="-177800" algn="l">
              <a:buFont typeface="Arial" pitchFamily="34" charset="0"/>
              <a:buChar char="•"/>
            </a:pPr>
            <a:endParaRPr lang="en-US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2000" y="152401"/>
            <a:ext cx="7772400" cy="533400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Component of Monitoring Framework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Subtitle 3"/>
          <p:cNvSpPr>
            <a:spLocks noGrp="1"/>
          </p:cNvSpPr>
          <p:nvPr>
            <p:ph type="subTitle" idx="1"/>
          </p:nvPr>
        </p:nvSpPr>
        <p:spPr>
          <a:xfrm>
            <a:off x="304800" y="762000"/>
            <a:ext cx="8534400" cy="5791200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177800" indent="-177800" algn="l">
              <a:buFont typeface="Arial" pitchFamily="34" charset="0"/>
              <a:buChar char="•"/>
            </a:pPr>
            <a:r>
              <a:rPr lang="en-GB" sz="4000" dirty="0">
                <a:solidFill>
                  <a:srgbClr val="FF0000"/>
                </a:solidFill>
              </a:rPr>
              <a:t>Responsibilities </a:t>
            </a:r>
            <a:r>
              <a:rPr lang="en-GB" sz="4000" dirty="0">
                <a:solidFill>
                  <a:srgbClr val="0000CC"/>
                </a:solidFill>
              </a:rPr>
              <a:t>: Who will responsible for  organizing the data collection, verifying data quality and source. </a:t>
            </a:r>
          </a:p>
          <a:p>
            <a:pPr marL="177800" indent="-177800" algn="l">
              <a:buFont typeface="Arial" pitchFamily="34" charset="0"/>
              <a:buChar char="•"/>
            </a:pPr>
            <a:r>
              <a:rPr lang="en-GB" sz="4000" dirty="0">
                <a:solidFill>
                  <a:srgbClr val="FF0000"/>
                </a:solidFill>
              </a:rPr>
              <a:t>Frequency : </a:t>
            </a:r>
            <a:r>
              <a:rPr lang="en-GB" sz="4000" dirty="0">
                <a:solidFill>
                  <a:srgbClr val="0000CC"/>
                </a:solidFill>
              </a:rPr>
              <a:t>Periodicity (Daily, Weekly, Monthly, Quarterly, Annual etc)</a:t>
            </a:r>
          </a:p>
          <a:p>
            <a:pPr marL="177800" indent="-177800" algn="l">
              <a:buFont typeface="Arial" pitchFamily="34" charset="0"/>
              <a:buChar char="•"/>
            </a:pPr>
            <a:r>
              <a:rPr lang="en-GB" sz="4000" dirty="0">
                <a:solidFill>
                  <a:srgbClr val="FF0000"/>
                </a:solidFill>
              </a:rPr>
              <a:t>Mean of Verification </a:t>
            </a:r>
            <a:r>
              <a:rPr lang="en-GB" sz="4000" dirty="0">
                <a:solidFill>
                  <a:srgbClr val="0000CC"/>
                </a:solidFill>
              </a:rPr>
              <a:t>: Information or documentations that verify the results/ proof</a:t>
            </a:r>
          </a:p>
          <a:p>
            <a:pPr marL="177800" indent="-177800" algn="l">
              <a:buFont typeface="Arial" pitchFamily="34" charset="0"/>
              <a:buChar char="•"/>
            </a:pPr>
            <a:r>
              <a:rPr lang="en-GB" sz="4000" dirty="0">
                <a:solidFill>
                  <a:srgbClr val="FF0000"/>
                </a:solidFill>
              </a:rPr>
              <a:t>Recourses required for M&amp;E </a:t>
            </a:r>
            <a:r>
              <a:rPr lang="en-GB" sz="4000" dirty="0">
                <a:solidFill>
                  <a:srgbClr val="0000CC"/>
                </a:solidFill>
              </a:rPr>
              <a:t>: amount required to conduct the M&amp;E</a:t>
            </a:r>
          </a:p>
          <a:p>
            <a:pPr marL="177800" indent="-177800" algn="l">
              <a:buFont typeface="Arial" pitchFamily="34" charset="0"/>
              <a:buChar char="•"/>
            </a:pPr>
            <a:r>
              <a:rPr lang="en-GB" sz="4000" dirty="0">
                <a:solidFill>
                  <a:srgbClr val="FF0000"/>
                </a:solidFill>
              </a:rPr>
              <a:t>Risk factors : </a:t>
            </a:r>
            <a:r>
              <a:rPr lang="en-GB" sz="4000" dirty="0">
                <a:solidFill>
                  <a:srgbClr val="0000CC"/>
                </a:solidFill>
              </a:rPr>
              <a:t>The factors that affect the M&amp;E activities.</a:t>
            </a:r>
          </a:p>
          <a:p>
            <a:pPr marL="177800" indent="-177800" algn="l">
              <a:buFont typeface="Arial" pitchFamily="34" charset="0"/>
              <a:buChar char="•"/>
            </a:pPr>
            <a:r>
              <a:rPr lang="en-GB" sz="4000" dirty="0">
                <a:solidFill>
                  <a:srgbClr val="FF0000"/>
                </a:solidFill>
              </a:rPr>
              <a:t>Rational : </a:t>
            </a:r>
            <a:r>
              <a:rPr lang="en-GB" sz="4600" dirty="0">
                <a:solidFill>
                  <a:srgbClr val="0000CC"/>
                </a:solidFill>
              </a:rPr>
              <a:t>T</a:t>
            </a:r>
            <a:r>
              <a:rPr lang="en-US" sz="4000" dirty="0">
                <a:solidFill>
                  <a:srgbClr val="0000CC"/>
                </a:solidFill>
              </a:rPr>
              <a:t>his should describe the uses of information and assess of the information.</a:t>
            </a:r>
            <a:endParaRPr lang="en-GB" sz="5700" dirty="0">
              <a:solidFill>
                <a:srgbClr val="0000CC"/>
              </a:solidFill>
            </a:endParaRPr>
          </a:p>
          <a:p>
            <a:pPr marL="177800" indent="-177800" algn="l">
              <a:buFont typeface="Arial" pitchFamily="34" charset="0"/>
              <a:buChar char="•"/>
            </a:pPr>
            <a:endParaRPr lang="en-GB" sz="5100" dirty="0">
              <a:solidFill>
                <a:srgbClr val="0000CC"/>
              </a:solidFill>
            </a:endParaRPr>
          </a:p>
          <a:p>
            <a:pPr marL="177800" indent="-177800" algn="l"/>
            <a:endParaRPr lang="en-GB" sz="5100" dirty="0">
              <a:solidFill>
                <a:srgbClr val="0000CC"/>
              </a:solidFill>
            </a:endParaRPr>
          </a:p>
          <a:p>
            <a:pPr marL="177800" indent="-177800" algn="l">
              <a:buFont typeface="Arial" pitchFamily="34" charset="0"/>
              <a:buChar char="•"/>
            </a:pPr>
            <a:endParaRPr lang="en-GB" dirty="0">
              <a:solidFill>
                <a:srgbClr val="0000CC"/>
              </a:solidFill>
            </a:endParaRPr>
          </a:p>
          <a:p>
            <a:pPr marL="177800" indent="-177800" algn="l">
              <a:buFont typeface="Arial" pitchFamily="34" charset="0"/>
              <a:buChar char="•"/>
            </a:pPr>
            <a:endParaRPr lang="en-US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pPr lvl="0"/>
            <a:r>
              <a:rPr lang="en-US" sz="3100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Difference between monitoring and evaluation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2120" y="762000"/>
          <a:ext cx="8915400" cy="5879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4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4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016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/>
                        <a:t>Subject</a:t>
                      </a:r>
                    </a:p>
                    <a:p>
                      <a:pPr algn="ctr"/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/>
                        <a:t>Monitoring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/>
                        <a:t>Evaluation</a:t>
                      </a:r>
                      <a:endParaRPr lang="en-US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0163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00CC"/>
                          </a:solidFill>
                        </a:rPr>
                        <a:t>Purpose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</a:rPr>
                        <a:t>Know the progress status, correcting problem,</a:t>
                      </a:r>
                      <a:endParaRPr lang="en-US" sz="2000" b="1" dirty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</a:rPr>
                        <a:t>Assess the project result, lesson learned, incorporate to next project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0163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00CC"/>
                          </a:solidFill>
                        </a:rPr>
                        <a:t>Frequency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00CC"/>
                          </a:solidFill>
                          <a:latin typeface="+mn-lt"/>
                        </a:rPr>
                        <a:t>Regular</a:t>
                      </a:r>
                      <a:endParaRPr lang="en-US" sz="2000" b="1" dirty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</a:rPr>
                        <a:t>periodic , midterm, after completion of the project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999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00CC"/>
                          </a:solidFill>
                        </a:rPr>
                        <a:t>Involvement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00CC"/>
                          </a:solidFill>
                        </a:rPr>
                        <a:t>Internal</a:t>
                      </a:r>
                      <a:r>
                        <a:rPr lang="en-GB" sz="2000" b="1" baseline="0" dirty="0">
                          <a:solidFill>
                            <a:srgbClr val="0000CC"/>
                          </a:solidFill>
                        </a:rPr>
                        <a:t> project staff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00CC"/>
                          </a:solidFill>
                        </a:rPr>
                        <a:t>Experts, External Resource</a:t>
                      </a:r>
                      <a:r>
                        <a:rPr lang="en-GB" sz="2000" b="1" baseline="0" dirty="0">
                          <a:solidFill>
                            <a:srgbClr val="0000CC"/>
                          </a:solidFill>
                        </a:rPr>
                        <a:t> Persons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999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00CC"/>
                          </a:solidFill>
                        </a:rPr>
                        <a:t>Use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00CC"/>
                          </a:solidFill>
                        </a:rPr>
                        <a:t>Project and Beneficiaries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00CC"/>
                          </a:solidFill>
                        </a:rPr>
                        <a:t>Outsiders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999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00CC"/>
                          </a:solidFill>
                        </a:rPr>
                        <a:t>Focus</a:t>
                      </a:r>
                      <a:r>
                        <a:rPr lang="en-GB" sz="2000" b="1" baseline="0" dirty="0">
                          <a:solidFill>
                            <a:srgbClr val="0000CC"/>
                          </a:solidFill>
                        </a:rPr>
                        <a:t> Area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00CC"/>
                          </a:solidFill>
                        </a:rPr>
                        <a:t>Input,</a:t>
                      </a:r>
                      <a:r>
                        <a:rPr lang="en-GB" sz="2000" b="1" baseline="0" dirty="0">
                          <a:solidFill>
                            <a:srgbClr val="0000CC"/>
                          </a:solidFill>
                        </a:rPr>
                        <a:t> Output 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00CC"/>
                          </a:solidFill>
                        </a:rPr>
                        <a:t>Outcome, Effect,</a:t>
                      </a:r>
                      <a:r>
                        <a:rPr lang="en-GB" sz="2000" b="1" baseline="0" dirty="0">
                          <a:solidFill>
                            <a:srgbClr val="0000CC"/>
                          </a:solidFill>
                        </a:rPr>
                        <a:t> Impact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999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00CC"/>
                          </a:solidFill>
                        </a:rPr>
                        <a:t>Cost Factor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00CC"/>
                          </a:solidFill>
                        </a:rPr>
                        <a:t>Less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00CC"/>
                          </a:solidFill>
                        </a:rPr>
                        <a:t>High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999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00CC"/>
                          </a:solidFill>
                        </a:rPr>
                        <a:t>Report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00CC"/>
                          </a:solidFill>
                        </a:rPr>
                        <a:t>Project Management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00CC"/>
                          </a:solidFill>
                        </a:rPr>
                        <a:t>Donors, 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14518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00CC"/>
                          </a:solidFill>
                        </a:rPr>
                        <a:t>Answer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00CC"/>
                          </a:solidFill>
                        </a:rPr>
                        <a:t>What activities were implemented</a:t>
                      </a:r>
                      <a:r>
                        <a:rPr lang="en-GB" sz="2000" b="1" baseline="0" dirty="0">
                          <a:solidFill>
                            <a:srgbClr val="0000CC"/>
                          </a:solidFill>
                        </a:rPr>
                        <a:t> and result achieved</a:t>
                      </a:r>
                      <a:endParaRPr lang="en-US" sz="2000" b="1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 pitchFamily="18" charset="0"/>
                        </a:rPr>
                        <a:t>why and how results were achieved</a:t>
                      </a:r>
                      <a:endParaRPr lang="en-US" sz="2000" b="1" dirty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295400"/>
            <a:ext cx="7924800" cy="50937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73050" lvl="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00CC"/>
                </a:solidFill>
              </a:rPr>
              <a:t>Understanding of projects goals and objectives</a:t>
            </a:r>
          </a:p>
          <a:p>
            <a:pPr marL="273050" lvl="0" indent="-273050">
              <a:buFont typeface="Arial" pitchFamily="34" charset="0"/>
              <a:buChar char="•"/>
            </a:pPr>
            <a:r>
              <a:rPr lang="en-US" sz="3200" dirty="0">
                <a:solidFill>
                  <a:srgbClr val="0000CC"/>
                </a:solidFill>
              </a:rPr>
              <a:t>Study /review the main activities which are carried out for getting the goals and objectives </a:t>
            </a:r>
          </a:p>
          <a:p>
            <a:pPr marL="273050" lvl="0" indent="-273050">
              <a:buFont typeface="Arial" pitchFamily="34" charset="0"/>
              <a:buChar char="•"/>
            </a:pPr>
            <a:r>
              <a:rPr lang="en-US" sz="3200" dirty="0">
                <a:solidFill>
                  <a:srgbClr val="0000CC"/>
                </a:solidFill>
              </a:rPr>
              <a:t>Prepare questionnaires/checklist/Formats</a:t>
            </a:r>
          </a:p>
          <a:p>
            <a:pPr marL="273050" lvl="0" indent="-273050">
              <a:buFont typeface="Arial" pitchFamily="34" charset="0"/>
              <a:buChar char="•"/>
            </a:pPr>
            <a:r>
              <a:rPr lang="en-US" sz="3200" dirty="0">
                <a:solidFill>
                  <a:srgbClr val="0000CC"/>
                </a:solidFill>
              </a:rPr>
              <a:t>Set qualitative and qualitative indicators for measuring outputs and outcomes.</a:t>
            </a:r>
          </a:p>
          <a:p>
            <a:pPr marL="273050" lvl="0" indent="-273050">
              <a:buFont typeface="Arial" pitchFamily="34" charset="0"/>
              <a:buChar char="•"/>
            </a:pPr>
            <a:r>
              <a:rPr lang="en-US" sz="3200" dirty="0">
                <a:solidFill>
                  <a:srgbClr val="0000CC"/>
                </a:solidFill>
              </a:rPr>
              <a:t>Specify tools and method for measuring indicators of the project output and outcome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6858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Process of monitoring (steps)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295400"/>
            <a:ext cx="7924800" cy="441659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73050" lvl="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00CC"/>
                </a:solidFill>
              </a:rPr>
              <a:t>Who monitors : responsible person to be fixed </a:t>
            </a:r>
          </a:p>
          <a:p>
            <a:pPr marL="273050" lvl="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00CC"/>
                </a:solidFill>
              </a:rPr>
              <a:t>Collection of information from field</a:t>
            </a:r>
          </a:p>
          <a:p>
            <a:pPr marL="273050" lvl="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00CC"/>
                </a:solidFill>
              </a:rPr>
              <a:t>Analysis and find results</a:t>
            </a:r>
          </a:p>
          <a:p>
            <a:pPr marL="273050" lvl="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00CC"/>
                </a:solidFill>
              </a:rPr>
              <a:t>Prepare report of conclusion, recommendation </a:t>
            </a:r>
          </a:p>
          <a:p>
            <a:pPr marL="273050" lvl="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00CC"/>
                </a:solidFill>
              </a:rPr>
              <a:t>Dissemination of the information</a:t>
            </a:r>
          </a:p>
          <a:p>
            <a:pPr marL="273050" lvl="0" indent="-2730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00CC"/>
                </a:solidFill>
              </a:rPr>
              <a:t>Decision making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6858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Process of monitoring (steps)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609600" y="228600"/>
            <a:ext cx="769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Monitoring Tools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62000" y="1066800"/>
            <a:ext cx="7696200" cy="52014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55600" marR="0" lvl="0" indent="-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</a:rPr>
              <a:t>Routine Reporting / Recording System</a:t>
            </a:r>
          </a:p>
          <a:p>
            <a:pPr marL="355600" marR="0" lvl="0" indent="-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</a:rPr>
              <a:t>Survey</a:t>
            </a:r>
          </a:p>
          <a:p>
            <a:pPr marL="355600" lvl="0" indent="-355600" eaLnBrk="0" fontAlgn="base" hangingPunct="0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en-US" sz="2800" dirty="0">
                <a:solidFill>
                  <a:srgbClr val="0000CC"/>
                </a:solidFill>
                <a:latin typeface="Arial" pitchFamily="34" charset="0"/>
                <a:ea typeface="Times New Roman" pitchFamily="18" charset="0"/>
              </a:rPr>
              <a:t>Review meeting</a:t>
            </a:r>
            <a:endParaRPr lang="en-US" sz="1600" dirty="0">
              <a:solidFill>
                <a:srgbClr val="0000CC"/>
              </a:solidFill>
              <a:latin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en-US" sz="2800" dirty="0">
                <a:solidFill>
                  <a:srgbClr val="0000CC"/>
                </a:solidFill>
                <a:latin typeface="Arial" pitchFamily="34" charset="0"/>
                <a:ea typeface="Times New Roman" pitchFamily="18" charset="0"/>
              </a:rPr>
              <a:t>Public audit</a:t>
            </a:r>
            <a:endParaRPr lang="en-US" sz="1600" dirty="0">
              <a:solidFill>
                <a:srgbClr val="0000CC"/>
              </a:solidFill>
              <a:latin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en-US" sz="2800" dirty="0">
                <a:solidFill>
                  <a:srgbClr val="0000CC"/>
                </a:solidFill>
                <a:latin typeface="Arial" pitchFamily="34" charset="0"/>
                <a:ea typeface="Times New Roman" pitchFamily="18" charset="0"/>
              </a:rPr>
              <a:t>Interaction with beneficiaries</a:t>
            </a:r>
            <a:endParaRPr lang="en-US" sz="1600" dirty="0">
              <a:solidFill>
                <a:srgbClr val="0000CC"/>
              </a:solidFill>
              <a:latin typeface="Arial" pitchFamily="34" charset="0"/>
            </a:endParaRPr>
          </a:p>
          <a:p>
            <a:pPr marL="355600" lvl="0" indent="-355600" eaLnBrk="0" fontAlgn="base" hangingPunct="0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en-US" sz="2800" dirty="0">
                <a:solidFill>
                  <a:srgbClr val="0000CC"/>
                </a:solidFill>
                <a:latin typeface="Arial" pitchFamily="34" charset="0"/>
                <a:ea typeface="Times New Roman" pitchFamily="18" charset="0"/>
              </a:rPr>
              <a:t>Key informant interviews</a:t>
            </a:r>
          </a:p>
          <a:p>
            <a:pPr marL="355600" lvl="0" indent="-355600" eaLnBrk="0" fontAlgn="base" hangingPunct="0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en-GB" sz="2800" dirty="0">
                <a:solidFill>
                  <a:srgbClr val="0000CC"/>
                </a:solidFill>
                <a:latin typeface="Arial" pitchFamily="34" charset="0"/>
              </a:rPr>
              <a:t>Regular Staff Meeting </a:t>
            </a:r>
          </a:p>
          <a:p>
            <a:pPr marL="355600" lvl="0" indent="-355600" eaLnBrk="0" fontAlgn="base" hangingPunct="0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en-GB" sz="2800" dirty="0">
                <a:solidFill>
                  <a:srgbClr val="0000CC"/>
                </a:solidFill>
                <a:latin typeface="Arial" pitchFamily="34" charset="0"/>
              </a:rPr>
              <a:t>PRA</a:t>
            </a:r>
          </a:p>
          <a:p>
            <a:pPr marL="355600" lvl="0" indent="-355600" eaLnBrk="0" fontAlgn="base" hangingPunct="0">
              <a:spcBef>
                <a:spcPct val="0"/>
              </a:spcBef>
              <a:spcAft>
                <a:spcPts val="1200"/>
              </a:spcAft>
              <a:buFontTx/>
              <a:buChar char="•"/>
            </a:pPr>
            <a:r>
              <a:rPr lang="en-GB" sz="2800" dirty="0">
                <a:solidFill>
                  <a:srgbClr val="0000CC"/>
                </a:solidFill>
                <a:latin typeface="Arial" pitchFamily="34" charset="0"/>
              </a:rPr>
              <a:t>RRA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dirty="0"/>
              <a:t>Evaluation</a:t>
            </a:r>
            <a:br>
              <a:rPr lang="en-GB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618840"/>
            <a:ext cx="8763000" cy="61709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-114300" algn="l"/>
              </a:tabLst>
            </a:pPr>
            <a:r>
              <a:rPr lang="en-GB" sz="3200" dirty="0">
                <a:solidFill>
                  <a:srgbClr val="FF0000"/>
                </a:solidFill>
                <a:latin typeface="Arial" pitchFamily="34" charset="0"/>
              </a:rPr>
              <a:t>Definition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-114300" algn="l"/>
              </a:tabLst>
            </a:pPr>
            <a:endParaRPr lang="en-US" sz="1100" dirty="0">
              <a:solidFill>
                <a:prstClr val="black"/>
              </a:solidFill>
              <a:latin typeface="Arial" pitchFamily="34" charset="0"/>
            </a:endParaRPr>
          </a:p>
          <a:p>
            <a:pPr marL="177800" indent="-177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-114300" algn="l"/>
              </a:tabLst>
            </a:pPr>
            <a:r>
              <a:rPr lang="en-US" sz="2800" dirty="0">
                <a:solidFill>
                  <a:srgbClr val="0000CC"/>
                </a:solidFill>
                <a:latin typeface="Arial" pitchFamily="34" charset="0"/>
                <a:ea typeface="Times New Roman" pitchFamily="18" charset="0"/>
              </a:rPr>
              <a:t>Evaluation is a process to study </a:t>
            </a:r>
            <a:r>
              <a:rPr lang="en-US" sz="2800" u="sng" dirty="0">
                <a:solidFill>
                  <a:srgbClr val="0000CC"/>
                </a:solidFill>
                <a:latin typeface="Arial" pitchFamily="34" charset="0"/>
                <a:ea typeface="Times New Roman" pitchFamily="18" charset="0"/>
              </a:rPr>
              <a:t>what degree of objective has obtained</a:t>
            </a:r>
            <a:r>
              <a:rPr lang="en-US" sz="2800" dirty="0">
                <a:solidFill>
                  <a:srgbClr val="0000CC"/>
                </a:solidFill>
                <a:latin typeface="Arial" pitchFamily="34" charset="0"/>
                <a:ea typeface="Times New Roman" pitchFamily="18" charset="0"/>
              </a:rPr>
              <a:t> after the completion of the project.</a:t>
            </a:r>
            <a:endParaRPr lang="en-US" sz="4000" dirty="0">
              <a:solidFill>
                <a:srgbClr val="0000CC"/>
              </a:solidFill>
              <a:latin typeface="Arial" pitchFamily="34" charset="0"/>
            </a:endParaRPr>
          </a:p>
          <a:p>
            <a:pPr marL="177800" lvl="0" indent="-177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-114300" algn="l"/>
              </a:tabLst>
            </a:pPr>
            <a:endParaRPr lang="en-US" sz="2800" dirty="0">
              <a:solidFill>
                <a:srgbClr val="0000CC"/>
              </a:solidFill>
              <a:latin typeface="Arial" pitchFamily="34" charset="0"/>
              <a:ea typeface="Times New Roman" pitchFamily="18" charset="0"/>
            </a:endParaRPr>
          </a:p>
          <a:p>
            <a:pPr marL="177800" lvl="0" indent="-177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-114300" algn="l"/>
              </a:tabLst>
            </a:pPr>
            <a:r>
              <a:rPr lang="en-US" sz="2800" dirty="0">
                <a:solidFill>
                  <a:srgbClr val="0000CC"/>
                </a:solidFill>
                <a:latin typeface="Arial" pitchFamily="34" charset="0"/>
                <a:ea typeface="Times New Roman" pitchFamily="18" charset="0"/>
              </a:rPr>
              <a:t>Evaluation is a process of critically assessing </a:t>
            </a:r>
            <a:r>
              <a:rPr lang="en-US" sz="2800" u="sng" dirty="0">
                <a:solidFill>
                  <a:srgbClr val="0000CC"/>
                </a:solidFill>
                <a:latin typeface="Arial" pitchFamily="34" charset="0"/>
                <a:ea typeface="Times New Roman" pitchFamily="18" charset="0"/>
              </a:rPr>
              <a:t>whether the immediate objective of the project is being achieved</a:t>
            </a:r>
            <a:r>
              <a:rPr lang="en-US" sz="2800" dirty="0">
                <a:solidFill>
                  <a:srgbClr val="0000CC"/>
                </a:solidFill>
                <a:latin typeface="Arial" pitchFamily="34" charset="0"/>
                <a:ea typeface="Times New Roman" pitchFamily="18" charset="0"/>
              </a:rPr>
              <a:t> and whether they are </a:t>
            </a:r>
            <a:r>
              <a:rPr lang="en-US" sz="2800" u="sng" dirty="0">
                <a:solidFill>
                  <a:srgbClr val="0000CC"/>
                </a:solidFill>
                <a:latin typeface="Arial" pitchFamily="34" charset="0"/>
                <a:ea typeface="Times New Roman" pitchFamily="18" charset="0"/>
              </a:rPr>
              <a:t>contributing to the attainment of the development objective</a:t>
            </a:r>
            <a:r>
              <a:rPr lang="en-US" sz="2800" dirty="0">
                <a:solidFill>
                  <a:srgbClr val="0000CC"/>
                </a:solidFill>
                <a:latin typeface="Arial" pitchFamily="34" charset="0"/>
                <a:ea typeface="Times New Roman" pitchFamily="18" charset="0"/>
              </a:rPr>
              <a:t>.</a:t>
            </a:r>
          </a:p>
          <a:p>
            <a:pPr marL="177800" lvl="0" indent="-177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-114300" algn="l"/>
              </a:tabLst>
            </a:pPr>
            <a:endParaRPr lang="en-US" sz="1600" dirty="0">
              <a:solidFill>
                <a:srgbClr val="0000CC"/>
              </a:solidFill>
              <a:latin typeface="Arial" pitchFamily="34" charset="0"/>
            </a:endParaRPr>
          </a:p>
          <a:p>
            <a:pPr marL="177800" lvl="0" indent="-1778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-114300" algn="l"/>
              </a:tabLst>
            </a:pPr>
            <a:r>
              <a:rPr lang="en-US" sz="2800" dirty="0">
                <a:solidFill>
                  <a:srgbClr val="0000CC"/>
                </a:solidFill>
                <a:latin typeface="Arial" pitchFamily="34" charset="0"/>
                <a:ea typeface="Times New Roman" pitchFamily="18" charset="0"/>
              </a:rPr>
              <a:t>Evaluation is a process for </a:t>
            </a:r>
            <a:r>
              <a:rPr lang="en-US" sz="2800" u="sng" dirty="0">
                <a:solidFill>
                  <a:srgbClr val="0000CC"/>
                </a:solidFill>
                <a:latin typeface="Arial" pitchFamily="34" charset="0"/>
                <a:ea typeface="Times New Roman" pitchFamily="18" charset="0"/>
              </a:rPr>
              <a:t>determining the relevance, efficiency, effectiveness, impact sustainability of the project activities in the light of the objectives</a:t>
            </a:r>
            <a:endParaRPr lang="en-US" sz="1600" u="sng" dirty="0">
              <a:solidFill>
                <a:srgbClr val="0000CC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066800"/>
            <a:ext cx="8229600" cy="529375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en-US" sz="2400" b="1" dirty="0">
                <a:solidFill>
                  <a:srgbClr val="0000CC"/>
                </a:solidFill>
                <a:latin typeface="Arial" pitchFamily="34" charset="0"/>
                <a:ea typeface="Times New Roman" pitchFamily="18" charset="0"/>
              </a:rPr>
              <a:t> </a:t>
            </a:r>
            <a:endParaRPr lang="en-US" sz="1400" dirty="0">
              <a:solidFill>
                <a:srgbClr val="0000CC"/>
              </a:solidFill>
              <a:latin typeface="Arial" pitchFamily="34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en-US" sz="3200" dirty="0">
                <a:solidFill>
                  <a:srgbClr val="0000CC"/>
                </a:solidFill>
                <a:latin typeface="Arial" pitchFamily="34" charset="0"/>
                <a:ea typeface="Times New Roman" pitchFamily="18" charset="0"/>
              </a:rPr>
              <a:t>To clarify its objectives and assess their relevance.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en-US" sz="3200" dirty="0">
                <a:solidFill>
                  <a:srgbClr val="0000CC"/>
                </a:solidFill>
                <a:latin typeface="Arial" pitchFamily="34" charset="0"/>
                <a:ea typeface="Times New Roman" pitchFamily="18" charset="0"/>
              </a:rPr>
              <a:t>To see how efficient the work in terms of using resources.</a:t>
            </a:r>
            <a:endParaRPr lang="en-US" sz="3200" dirty="0">
              <a:solidFill>
                <a:srgbClr val="0000CC"/>
              </a:solidFill>
              <a:latin typeface="Arial" pitchFamily="34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  <a:tabLst>
                <a:tab pos="342900" algn="l"/>
              </a:tabLst>
            </a:pPr>
            <a:endParaRPr lang="en-US" dirty="0">
              <a:solidFill>
                <a:srgbClr val="0000CC"/>
              </a:solidFill>
              <a:latin typeface="Arial" pitchFamily="34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en-US" sz="3200" dirty="0">
                <a:solidFill>
                  <a:srgbClr val="0000CC"/>
                </a:solidFill>
                <a:latin typeface="Arial" pitchFamily="34" charset="0"/>
                <a:ea typeface="Times New Roman" pitchFamily="18" charset="0"/>
              </a:rPr>
              <a:t> To assess how effective project is and what progress it is making towards achieving its objectives.</a:t>
            </a:r>
            <a:endParaRPr lang="en-US" dirty="0">
              <a:solidFill>
                <a:srgbClr val="0000CC"/>
              </a:solidFill>
              <a:latin typeface="Arial" pitchFamily="34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en-US" sz="3200" dirty="0">
                <a:solidFill>
                  <a:srgbClr val="0000CC"/>
                </a:solidFill>
                <a:latin typeface="Arial" pitchFamily="34" charset="0"/>
                <a:ea typeface="Times New Roman" pitchFamily="18" charset="0"/>
              </a:rPr>
              <a:t>To find out what impact it is making.</a:t>
            </a:r>
            <a:endParaRPr lang="en-US" dirty="0">
              <a:solidFill>
                <a:srgbClr val="0000CC"/>
              </a:solidFill>
              <a:latin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0480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en-US" sz="3600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Why Evaluation?</a:t>
            </a:r>
            <a:r>
              <a:rPr lang="en-US" sz="28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 </a:t>
            </a:r>
            <a:endParaRPr lang="en-US" sz="16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GB" dirty="0"/>
              <a:t>Monitoring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990600"/>
            <a:ext cx="8077200" cy="5334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FF0000"/>
                </a:solidFill>
              </a:rPr>
              <a:t>What is monitoring ?</a:t>
            </a:r>
          </a:p>
          <a:p>
            <a:endParaRPr lang="en-US" sz="1900" dirty="0">
              <a:solidFill>
                <a:schemeClr val="accent1"/>
              </a:solidFill>
            </a:endParaRPr>
          </a:p>
          <a:p>
            <a:pPr lvl="0" algn="just"/>
            <a:r>
              <a:rPr lang="en-US" dirty="0">
                <a:solidFill>
                  <a:srgbClr val="0000CC"/>
                </a:solidFill>
              </a:rPr>
              <a:t>Monitoring </a:t>
            </a:r>
            <a:r>
              <a:rPr lang="en-US" u="sng" dirty="0">
                <a:solidFill>
                  <a:srgbClr val="0000CC"/>
                </a:solidFill>
              </a:rPr>
              <a:t>is a regular and systematic collection, analysis and dissemination of the progress of the program </a:t>
            </a:r>
            <a:r>
              <a:rPr lang="en-US" dirty="0">
                <a:solidFill>
                  <a:srgbClr val="0000CC"/>
                </a:solidFill>
              </a:rPr>
              <a:t>for the management control and decision-making.</a:t>
            </a:r>
          </a:p>
          <a:p>
            <a:pPr algn="l"/>
            <a:endParaRPr lang="en-US" dirty="0">
              <a:solidFill>
                <a:srgbClr val="0000CC"/>
              </a:solidFill>
            </a:endParaRPr>
          </a:p>
          <a:p>
            <a:pPr algn="l"/>
            <a:r>
              <a:rPr lang="en-US" dirty="0">
                <a:solidFill>
                  <a:srgbClr val="0000CC"/>
                </a:solidFill>
              </a:rPr>
              <a:t>Monitoring is all about </a:t>
            </a:r>
            <a:r>
              <a:rPr lang="en-US" u="sng" dirty="0">
                <a:solidFill>
                  <a:srgbClr val="0000CC"/>
                </a:solidFill>
              </a:rPr>
              <a:t>what is going on in the project (quantitative monitoring) and why  (qualitative monitoring</a:t>
            </a:r>
            <a:r>
              <a:rPr lang="en-US" b="1" u="sng" dirty="0">
                <a:solidFill>
                  <a:srgbClr val="0000CC"/>
                </a:solidFill>
              </a:rPr>
              <a:t>)</a:t>
            </a:r>
          </a:p>
          <a:p>
            <a:pPr lvl="0" algn="l"/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066800"/>
            <a:ext cx="8229600" cy="480131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tabLst>
                <a:tab pos="342900" algn="l"/>
              </a:tabLst>
            </a:pPr>
            <a:r>
              <a:rPr lang="en-US" sz="2400" b="1" dirty="0">
                <a:solidFill>
                  <a:srgbClr val="0000CC"/>
                </a:solidFill>
                <a:latin typeface="Arial" pitchFamily="34" charset="0"/>
                <a:ea typeface="Times New Roman" pitchFamily="18" charset="0"/>
              </a:rPr>
              <a:t> </a:t>
            </a:r>
            <a:endParaRPr lang="en-US" sz="1400" dirty="0">
              <a:solidFill>
                <a:srgbClr val="0000CC"/>
              </a:solidFill>
              <a:latin typeface="Arial" pitchFamily="34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ts val="1200"/>
              </a:spcAft>
              <a:buFont typeface="+mj-lt"/>
              <a:buAutoNum type="arabicPeriod" startAt="5"/>
              <a:tabLst>
                <a:tab pos="342900" algn="l"/>
              </a:tabLst>
            </a:pPr>
            <a:r>
              <a:rPr lang="en-US" sz="2800" dirty="0">
                <a:solidFill>
                  <a:srgbClr val="0000CC"/>
                </a:solidFill>
                <a:latin typeface="Arial" pitchFamily="34" charset="0"/>
                <a:ea typeface="Times New Roman" pitchFamily="18" charset="0"/>
              </a:rPr>
              <a:t>To look at the long term implications. Is the work sustainable?</a:t>
            </a:r>
            <a:endParaRPr lang="en-US" sz="1600" dirty="0">
              <a:solidFill>
                <a:srgbClr val="0000CC"/>
              </a:solidFill>
              <a:latin typeface="Arial" pitchFamily="34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ts val="1200"/>
              </a:spcAft>
              <a:buFont typeface="+mj-lt"/>
              <a:buAutoNum type="arabicPeriod" startAt="5"/>
              <a:tabLst>
                <a:tab pos="342900" algn="l"/>
              </a:tabLst>
            </a:pPr>
            <a:r>
              <a:rPr lang="en-US" sz="2800" dirty="0">
                <a:solidFill>
                  <a:srgbClr val="0000CC"/>
                </a:solidFill>
                <a:latin typeface="Arial" pitchFamily="34" charset="0"/>
                <a:ea typeface="Times New Roman" pitchFamily="18" charset="0"/>
              </a:rPr>
              <a:t>Evaluation is important to identify he constraints or bottlenecks that hinder the project in achieving its objective.</a:t>
            </a:r>
            <a:endParaRPr lang="en-US" sz="1600" dirty="0">
              <a:solidFill>
                <a:srgbClr val="0000CC"/>
              </a:solidFill>
              <a:latin typeface="Arial" pitchFamily="34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ts val="1200"/>
              </a:spcAft>
              <a:buFont typeface="+mj-lt"/>
              <a:buAutoNum type="arabicPeriod" startAt="5"/>
              <a:tabLst>
                <a:tab pos="342900" algn="l"/>
              </a:tabLst>
            </a:pPr>
            <a:r>
              <a:rPr lang="en-US" sz="2800" dirty="0">
                <a:solidFill>
                  <a:srgbClr val="0000CC"/>
                </a:solidFill>
                <a:latin typeface="Arial" pitchFamily="34" charset="0"/>
                <a:ea typeface="Times New Roman" pitchFamily="18" charset="0"/>
              </a:rPr>
              <a:t>It is essential for drawing lessons from the project implementation experience and the learning of the lesson is used in the new project.</a:t>
            </a:r>
            <a:endParaRPr lang="en-US" sz="1600" dirty="0">
              <a:solidFill>
                <a:srgbClr val="0000CC"/>
              </a:solidFill>
              <a:latin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04800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en-US" sz="2800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Why Evaluation?</a:t>
            </a:r>
            <a:endParaRPr lang="en-US" sz="1600" dirty="0">
              <a:solidFill>
                <a:srgbClr val="FF0000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en-US" sz="20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 </a:t>
            </a:r>
            <a:endParaRPr lang="en-US" sz="12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822071"/>
            <a:ext cx="8001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a) Ongoing (Mid-Term) Evaluation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r>
              <a:rPr lang="en-US" sz="2800" dirty="0">
                <a:solidFill>
                  <a:srgbClr val="0000CC"/>
                </a:solidFill>
                <a:latin typeface="Arial" pitchFamily="34" charset="0"/>
                <a:ea typeface="Times New Roman" pitchFamily="18" charset="0"/>
              </a:rPr>
              <a:t>Mid-Term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</a:rPr>
              <a:t> evaluation is the analysis, during the implementation phase of an activity, </a:t>
            </a:r>
            <a:r>
              <a:rPr kumimoji="0" lang="en-US" sz="2800" b="0" i="0" u="sng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</a:rPr>
              <a:t>of its determining relevance, efficiency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</a:rPr>
              <a:t>and effectiveness of the present and likely future outputs, effect and impact.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</a:rPr>
              <a:t>It can assist decision makers by providing information about any needed adjustment of objectives, policies, implementation strategies or other elements of the project as well as providing information for future planning.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0" y="304801"/>
            <a:ext cx="7772400" cy="533400"/>
          </a:xfrm>
          <a:prstGeom prst="rect">
            <a:avLst/>
          </a:prstGeom>
        </p:spPr>
        <p:txBody>
          <a:bodyPr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Types Evaluation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856878"/>
            <a:ext cx="8001000" cy="56938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R"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Ongoing (Mid-Term) Evaluation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</a:rPr>
              <a:t>The tasks of Mid-Term evaluation are: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</a:rPr>
              <a:t>Over all performance of the project during the implementation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</a:rPr>
              <a:t>To establish whether project objective are being achieved or as likely to be achieved and whether there are unanticipated and unwanted side effect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</a:rPr>
              <a:t>To assess whether the assumption in the project design are valid.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0" y="304801"/>
            <a:ext cx="7772400" cy="533400"/>
          </a:xfrm>
          <a:prstGeom prst="rect">
            <a:avLst/>
          </a:prstGeom>
        </p:spPr>
        <p:txBody>
          <a:bodyPr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Types Evaluation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792780"/>
            <a:ext cx="80010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b) Post  (Impact) Evaluation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</a:rPr>
              <a:t>Post (Impact) evaluation is undertaken at full project document, some years after project completion when full project benefits and impacts are expected to have been relished.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</a:rPr>
              <a:t>The purpose of terminal and post evaluation in two fold.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</a:rPr>
              <a:t>To assess the achievement of overall results of the project in terms of efficiency, effectiveness, and impact.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</a:rPr>
              <a:t>To learn lessons for future planning i.e. design or formulation, appraisal,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</a:rPr>
              <a:t>implementation and monitoring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</a:rPr>
              <a:t>and evaluation of development activities.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36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0" y="304801"/>
            <a:ext cx="7772400" cy="533400"/>
          </a:xfrm>
          <a:prstGeom prst="rect">
            <a:avLst/>
          </a:prstGeom>
        </p:spPr>
        <p:txBody>
          <a:bodyPr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Types Evaluation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1054391"/>
            <a:ext cx="8001000" cy="52937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ts val="1200"/>
              </a:spcAft>
              <a:buFontTx/>
              <a:buChar char="•"/>
              <a:tabLst>
                <a:tab pos="457200" algn="l"/>
              </a:tabLst>
            </a:pPr>
            <a:r>
              <a:rPr lang="en-US" sz="2800" dirty="0">
                <a:solidFill>
                  <a:srgbClr val="0000CC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b) Post  (Impact) Evaluation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</a:rPr>
              <a:t>The performance i.e. the extent  to which it proceeded according to project design and plan.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</a:rPr>
              <a:t>It is impact in term of the economic, social, and environmental objectives particularly with reference to the target group.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" pitchFamily="34" charset="0"/>
                <a:ea typeface="Times New Roman" pitchFamily="18" charset="0"/>
              </a:rPr>
              <a:t>Its institutional development including organizational for project management and delivery of services and institution and procedure established at grass roots level e.g. or beneficiary post, position.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0" y="304801"/>
            <a:ext cx="7772400" cy="533400"/>
          </a:xfrm>
          <a:prstGeom prst="rect">
            <a:avLst/>
          </a:prstGeom>
        </p:spPr>
        <p:txBody>
          <a:bodyPr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Types Evaluation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696200" cy="609601"/>
          </a:xfrm>
        </p:spPr>
        <p:txBody>
          <a:bodyPr>
            <a:normAutofit fontScale="90000"/>
          </a:bodyPr>
          <a:lstStyle/>
          <a:p>
            <a:br>
              <a:rPr lang="en-US" sz="3100" dirty="0">
                <a:solidFill>
                  <a:srgbClr val="FF0000"/>
                </a:solidFill>
              </a:rPr>
            </a:br>
            <a:r>
              <a:rPr lang="en-US" sz="3100" dirty="0">
                <a:solidFill>
                  <a:srgbClr val="FF0000"/>
                </a:solidFill>
              </a:rPr>
              <a:t>TERM OF REFERENCE FOR EVALUATION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685800"/>
            <a:ext cx="8077200" cy="5867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GB" sz="2800" dirty="0">
                <a:solidFill>
                  <a:srgbClr val="0000CC"/>
                </a:solidFill>
              </a:rPr>
              <a:t>Background and Context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GB" sz="2400" dirty="0">
                <a:solidFill>
                  <a:srgbClr val="0000CC"/>
                </a:solidFill>
              </a:rPr>
              <a:t>Description of the intervention (what kind of evaluation)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GB" sz="2400" dirty="0">
                <a:solidFill>
                  <a:srgbClr val="0000CC"/>
                </a:solidFill>
              </a:rPr>
              <a:t>Describe about the project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GB" sz="2400" dirty="0">
                <a:solidFill>
                  <a:srgbClr val="0000CC"/>
                </a:solidFill>
              </a:rPr>
              <a:t>Geographic context and coverage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GB" sz="2400" dirty="0">
                <a:solidFill>
                  <a:srgbClr val="0000CC"/>
                </a:solidFill>
              </a:rPr>
              <a:t>Total budget and donors contribution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GB" sz="2400" dirty="0">
                <a:solidFill>
                  <a:srgbClr val="0000CC"/>
                </a:solidFill>
              </a:rPr>
              <a:t>Key partners</a:t>
            </a:r>
          </a:p>
          <a:p>
            <a:pPr marL="971550" lvl="1" indent="-514350" algn="l">
              <a:buFont typeface="+mj-lt"/>
              <a:buAutoNum type="arabicPeriod"/>
            </a:pPr>
            <a:endParaRPr lang="en-GB" sz="2400" dirty="0">
              <a:solidFill>
                <a:srgbClr val="0000CC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GB" sz="2800" dirty="0">
                <a:solidFill>
                  <a:srgbClr val="0000CC"/>
                </a:solidFill>
              </a:rPr>
              <a:t>Evaluation Purpose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GB" sz="2400" dirty="0">
                <a:solidFill>
                  <a:srgbClr val="0000CC"/>
                </a:solidFill>
              </a:rPr>
              <a:t>Mention why the evaluation is being conducted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GB" sz="2400" dirty="0">
                <a:solidFill>
                  <a:srgbClr val="0000CC"/>
                </a:solidFill>
              </a:rPr>
              <a:t>Who will use and how they will use?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GB" sz="2400" dirty="0">
                <a:solidFill>
                  <a:srgbClr val="0000CC"/>
                </a:solidFill>
              </a:rPr>
              <a:t>Some background and justification for why the evaluation is needed</a:t>
            </a:r>
          </a:p>
          <a:p>
            <a:pPr marL="971550" lvl="1" indent="-514350" algn="l">
              <a:buFont typeface="+mj-lt"/>
              <a:buAutoNum type="arabicPeriod"/>
            </a:pPr>
            <a:endParaRPr lang="en-GB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696200" cy="609601"/>
          </a:xfrm>
        </p:spPr>
        <p:txBody>
          <a:bodyPr>
            <a:normAutofit fontScale="90000"/>
          </a:bodyPr>
          <a:lstStyle/>
          <a:p>
            <a:br>
              <a:rPr lang="en-US" sz="3100" dirty="0">
                <a:solidFill>
                  <a:srgbClr val="FF0000"/>
                </a:solidFill>
              </a:rPr>
            </a:br>
            <a:r>
              <a:rPr lang="en-US" sz="3100" dirty="0">
                <a:solidFill>
                  <a:srgbClr val="FF0000"/>
                </a:solidFill>
              </a:rPr>
              <a:t>TERM OF REFERENCE FOR EVALUATION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685800"/>
            <a:ext cx="8077200" cy="5867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 algn="l">
              <a:buAutoNum type="arabicPeriod" startAt="3"/>
            </a:pPr>
            <a:r>
              <a:rPr lang="en-GB" dirty="0">
                <a:solidFill>
                  <a:srgbClr val="0000CC"/>
                </a:solidFill>
              </a:rPr>
              <a:t>Objectives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GB" dirty="0">
                <a:solidFill>
                  <a:srgbClr val="0000CC"/>
                </a:solidFill>
              </a:rPr>
              <a:t>Objectives of the evaluation.  </a:t>
            </a:r>
            <a:endParaRPr lang="en-GB" sz="2000" dirty="0">
              <a:solidFill>
                <a:srgbClr val="0000CC"/>
              </a:solidFill>
            </a:endParaRPr>
          </a:p>
          <a:p>
            <a:pPr marL="514350" indent="-514350" algn="l"/>
            <a:r>
              <a:rPr lang="en-GB" sz="2400" dirty="0">
                <a:solidFill>
                  <a:srgbClr val="0000CC"/>
                </a:solidFill>
              </a:rPr>
              <a:t>4. 	</a:t>
            </a:r>
            <a:r>
              <a:rPr lang="en-GB" dirty="0">
                <a:solidFill>
                  <a:srgbClr val="0000CC"/>
                </a:solidFill>
              </a:rPr>
              <a:t>Evaluation Questions</a:t>
            </a:r>
            <a:endParaRPr lang="en-GB" sz="2400" dirty="0">
              <a:solidFill>
                <a:srgbClr val="0000CC"/>
              </a:solidFill>
            </a:endParaRP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GB" dirty="0">
                <a:solidFill>
                  <a:srgbClr val="0000CC"/>
                </a:solidFill>
              </a:rPr>
              <a:t>What is the checklist / questions for the evaluations</a:t>
            </a:r>
          </a:p>
          <a:p>
            <a:pPr marL="514350" indent="-514350" algn="l">
              <a:buAutoNum type="arabicPeriod" startAt="5"/>
            </a:pPr>
            <a:r>
              <a:rPr lang="en-GB" dirty="0">
                <a:solidFill>
                  <a:srgbClr val="0000CC"/>
                </a:solidFill>
              </a:rPr>
              <a:t>Methodology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GB" dirty="0">
                <a:solidFill>
                  <a:srgbClr val="0000CC"/>
                </a:solidFill>
              </a:rPr>
              <a:t>Describe the how the evaluation is carried out.</a:t>
            </a:r>
          </a:p>
          <a:p>
            <a:pPr marL="514350" indent="-514350" algn="l">
              <a:buAutoNum type="arabicPeriod" startAt="6"/>
            </a:pPr>
            <a:r>
              <a:rPr lang="en-GB" dirty="0">
                <a:solidFill>
                  <a:srgbClr val="0000CC"/>
                </a:solidFill>
              </a:rPr>
              <a:t>Evaluation Product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GB" dirty="0">
                <a:solidFill>
                  <a:srgbClr val="0000CC"/>
                </a:solidFill>
              </a:rPr>
              <a:t>Inception report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GB" dirty="0">
                <a:solidFill>
                  <a:srgbClr val="0000CC"/>
                </a:solidFill>
              </a:rPr>
              <a:t>Draft evaluation report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GB" dirty="0">
                <a:solidFill>
                  <a:srgbClr val="0000CC"/>
                </a:solidFill>
              </a:rPr>
              <a:t>Final evaluation report</a:t>
            </a:r>
          </a:p>
          <a:p>
            <a:pPr marL="971550" lvl="1" indent="-514350" algn="l">
              <a:buAutoNum type="arabicPeriod"/>
            </a:pPr>
            <a:endParaRPr lang="en-GB" dirty="0">
              <a:solidFill>
                <a:srgbClr val="0000CC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en-GB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696200" cy="609601"/>
          </a:xfrm>
        </p:spPr>
        <p:txBody>
          <a:bodyPr>
            <a:normAutofit fontScale="90000"/>
          </a:bodyPr>
          <a:lstStyle/>
          <a:p>
            <a:br>
              <a:rPr lang="en-US" sz="3100" dirty="0">
                <a:solidFill>
                  <a:srgbClr val="FF0000"/>
                </a:solidFill>
              </a:rPr>
            </a:br>
            <a:r>
              <a:rPr lang="en-US" sz="3100" dirty="0">
                <a:solidFill>
                  <a:srgbClr val="FF0000"/>
                </a:solidFill>
              </a:rPr>
              <a:t>TERM OF REFERENCE FOR EVALUATION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685800"/>
            <a:ext cx="8077200" cy="586740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 startAt="7"/>
            </a:pPr>
            <a:r>
              <a:rPr lang="en-GB" dirty="0">
                <a:solidFill>
                  <a:srgbClr val="0000CC"/>
                </a:solidFill>
              </a:rPr>
              <a:t>Evaluation Team Composition and Required Competencies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GB" dirty="0">
                <a:solidFill>
                  <a:srgbClr val="0000CC"/>
                </a:solidFill>
              </a:rPr>
              <a:t>Evaluation skills, competencies and characteristics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GB" dirty="0">
                <a:solidFill>
                  <a:srgbClr val="0000CC"/>
                </a:solidFill>
              </a:rPr>
              <a:t>Evaluation Team, roles and responsibilities </a:t>
            </a:r>
          </a:p>
          <a:p>
            <a:pPr marL="514350" indent="-514350" algn="l">
              <a:buAutoNum type="arabicPeriod" startAt="8"/>
            </a:pPr>
            <a:r>
              <a:rPr lang="en-GB" dirty="0">
                <a:solidFill>
                  <a:srgbClr val="0000CC"/>
                </a:solidFill>
              </a:rPr>
              <a:t>Evaluation Ethics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GB" dirty="0">
                <a:solidFill>
                  <a:srgbClr val="0000CC"/>
                </a:solidFill>
              </a:rPr>
              <a:t>Evaluation Ethics to be mentioned</a:t>
            </a:r>
          </a:p>
          <a:p>
            <a:pPr marL="514350" indent="-514350" algn="l">
              <a:buAutoNum type="arabicPeriod" startAt="8"/>
            </a:pPr>
            <a:r>
              <a:rPr lang="en-GB" dirty="0">
                <a:solidFill>
                  <a:srgbClr val="0000CC"/>
                </a:solidFill>
              </a:rPr>
              <a:t>Implementation Arrangement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GB" dirty="0">
                <a:solidFill>
                  <a:srgbClr val="0000CC"/>
                </a:solidFill>
              </a:rPr>
              <a:t>Line of authorities,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GB" dirty="0">
                <a:solidFill>
                  <a:srgbClr val="0000CC"/>
                </a:solidFill>
              </a:rPr>
              <a:t>Lines of and processes for approval and logistical consideration, such as equipment, materials etc.</a:t>
            </a:r>
          </a:p>
          <a:p>
            <a:pPr marL="971550" lvl="1" indent="-514350" algn="l">
              <a:buFont typeface="+mj-lt"/>
              <a:buAutoNum type="arabicPeriod"/>
            </a:pPr>
            <a:endParaRPr lang="en-GB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696200" cy="609601"/>
          </a:xfrm>
        </p:spPr>
        <p:txBody>
          <a:bodyPr>
            <a:normAutofit fontScale="90000"/>
          </a:bodyPr>
          <a:lstStyle/>
          <a:p>
            <a:br>
              <a:rPr lang="en-US" sz="3100" dirty="0">
                <a:solidFill>
                  <a:srgbClr val="FF0000"/>
                </a:solidFill>
              </a:rPr>
            </a:br>
            <a:r>
              <a:rPr lang="en-US" sz="3100" dirty="0">
                <a:solidFill>
                  <a:srgbClr val="FF0000"/>
                </a:solidFill>
              </a:rPr>
              <a:t>TERM OF REFERENCE FOR EVALUATION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685800"/>
            <a:ext cx="8077200" cy="5867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 algn="l"/>
            <a:r>
              <a:rPr lang="en-GB" dirty="0">
                <a:solidFill>
                  <a:srgbClr val="0000CC"/>
                </a:solidFill>
              </a:rPr>
              <a:t>10. Time Frame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GB" dirty="0">
                <a:solidFill>
                  <a:srgbClr val="0000CC"/>
                </a:solidFill>
              </a:rPr>
              <a:t>Desk review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GB" dirty="0">
                <a:solidFill>
                  <a:srgbClr val="0000CC"/>
                </a:solidFill>
              </a:rPr>
              <a:t>Briefings of evaluators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GB" dirty="0">
                <a:solidFill>
                  <a:srgbClr val="0000CC"/>
                </a:solidFill>
              </a:rPr>
              <a:t>Finalization of designs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GB" dirty="0">
                <a:solidFill>
                  <a:srgbClr val="0000CC"/>
                </a:solidFill>
              </a:rPr>
              <a:t>Field visit / data collection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GB" dirty="0">
                <a:solidFill>
                  <a:srgbClr val="0000CC"/>
                </a:solidFill>
              </a:rPr>
              <a:t>Preparing draft report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GB" dirty="0">
                <a:solidFill>
                  <a:srgbClr val="0000CC"/>
                </a:solidFill>
              </a:rPr>
              <a:t>Validation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GB" dirty="0">
                <a:solidFill>
                  <a:srgbClr val="0000CC"/>
                </a:solidFill>
              </a:rPr>
              <a:t>Finalization</a:t>
            </a:r>
          </a:p>
          <a:p>
            <a:pPr marL="514350" indent="-514350" algn="l"/>
            <a:r>
              <a:rPr lang="en-GB" dirty="0">
                <a:solidFill>
                  <a:srgbClr val="0000CC"/>
                </a:solidFill>
              </a:rPr>
              <a:t>11. Cost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GB" dirty="0">
                <a:solidFill>
                  <a:srgbClr val="0000CC"/>
                </a:solidFill>
              </a:rPr>
              <a:t>Mention cost calculation for the evaluation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696200" cy="609601"/>
          </a:xfrm>
        </p:spPr>
        <p:txBody>
          <a:bodyPr>
            <a:normAutofit fontScale="90000"/>
          </a:bodyPr>
          <a:lstStyle/>
          <a:p>
            <a:br>
              <a:rPr lang="en-US" sz="3100" dirty="0">
                <a:solidFill>
                  <a:srgbClr val="FF0000"/>
                </a:solidFill>
              </a:rPr>
            </a:br>
            <a:r>
              <a:rPr lang="en-US" sz="3100" dirty="0">
                <a:solidFill>
                  <a:srgbClr val="FF0000"/>
                </a:solidFill>
              </a:rPr>
              <a:t>TERM OF REFERENCE FOR EVALUATION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685800"/>
            <a:ext cx="8077200" cy="5867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 algn="l"/>
            <a:r>
              <a:rPr lang="en-GB" dirty="0">
                <a:solidFill>
                  <a:srgbClr val="0000CC"/>
                </a:solidFill>
              </a:rPr>
              <a:t>12. Annexes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GB" dirty="0">
                <a:solidFill>
                  <a:srgbClr val="0000CC"/>
                </a:solidFill>
              </a:rPr>
              <a:t>Result Frame work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GB" dirty="0">
                <a:solidFill>
                  <a:srgbClr val="0000CC"/>
                </a:solidFill>
              </a:rPr>
              <a:t>Key stakeholders and partners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GB" dirty="0">
                <a:solidFill>
                  <a:srgbClr val="0000CC"/>
                </a:solidFill>
              </a:rPr>
              <a:t>Document to be consulted</a:t>
            </a:r>
          </a:p>
          <a:p>
            <a:pPr marL="971550" lvl="1" indent="-514350" algn="l">
              <a:buFont typeface="Arial" pitchFamily="34" charset="0"/>
              <a:buChar char="•"/>
            </a:pPr>
            <a:r>
              <a:rPr lang="en-GB" dirty="0">
                <a:solidFill>
                  <a:srgbClr val="0000CC"/>
                </a:solidFill>
              </a:rPr>
              <a:t>Evaluation Matrix</a:t>
            </a:r>
          </a:p>
          <a:p>
            <a:pPr marL="1428750" lvl="2" indent="-514350" algn="l">
              <a:buFont typeface="Arial" pitchFamily="34" charset="0"/>
              <a:buChar char="•"/>
            </a:pPr>
            <a:r>
              <a:rPr lang="en-GB" dirty="0">
                <a:solidFill>
                  <a:srgbClr val="0000CC"/>
                </a:solidFill>
              </a:rPr>
              <a:t>Relevant evaluation criteria</a:t>
            </a:r>
          </a:p>
          <a:p>
            <a:pPr marL="1428750" lvl="2" indent="-514350" algn="l">
              <a:buFont typeface="Arial" pitchFamily="34" charset="0"/>
              <a:buChar char="•"/>
            </a:pPr>
            <a:r>
              <a:rPr lang="en-GB" dirty="0">
                <a:solidFill>
                  <a:srgbClr val="0000CC"/>
                </a:solidFill>
              </a:rPr>
              <a:t>Key questions/sub questions</a:t>
            </a:r>
          </a:p>
          <a:p>
            <a:pPr marL="1428750" lvl="2" indent="-514350" algn="l">
              <a:buFont typeface="Arial" pitchFamily="34" charset="0"/>
              <a:buChar char="•"/>
            </a:pPr>
            <a:r>
              <a:rPr lang="en-GB" dirty="0">
                <a:solidFill>
                  <a:srgbClr val="0000CC"/>
                </a:solidFill>
              </a:rPr>
              <a:t>Data sources</a:t>
            </a:r>
          </a:p>
          <a:p>
            <a:pPr marL="1428750" lvl="2" indent="-514350" algn="l">
              <a:buFont typeface="Arial" pitchFamily="34" charset="0"/>
              <a:buChar char="•"/>
            </a:pPr>
            <a:r>
              <a:rPr lang="en-GB" dirty="0">
                <a:solidFill>
                  <a:srgbClr val="0000CC"/>
                </a:solidFill>
              </a:rPr>
              <a:t>Data collection method/tools</a:t>
            </a:r>
          </a:p>
          <a:p>
            <a:pPr marL="1428750" lvl="2" indent="-514350" algn="l">
              <a:buFont typeface="Arial" pitchFamily="34" charset="0"/>
              <a:buChar char="•"/>
            </a:pPr>
            <a:r>
              <a:rPr lang="en-GB" dirty="0">
                <a:solidFill>
                  <a:srgbClr val="0000CC"/>
                </a:solidFill>
              </a:rPr>
              <a:t>Indicators</a:t>
            </a:r>
          </a:p>
          <a:p>
            <a:pPr marL="1428750" lvl="2" indent="-514350" algn="l">
              <a:buFont typeface="Arial" pitchFamily="34" charset="0"/>
              <a:buChar char="•"/>
            </a:pPr>
            <a:r>
              <a:rPr lang="en-GB" dirty="0">
                <a:solidFill>
                  <a:srgbClr val="0000CC"/>
                </a:solidFill>
              </a:rPr>
              <a:t>Methods for Data Analysis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990600"/>
            <a:ext cx="8077200" cy="5334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FF0000"/>
                </a:solidFill>
              </a:rPr>
              <a:t>What is monitoring?</a:t>
            </a:r>
          </a:p>
          <a:p>
            <a:pPr lvl="0" algn="l"/>
            <a:endParaRPr lang="en-US" dirty="0">
              <a:solidFill>
                <a:schemeClr val="accent1"/>
              </a:solidFill>
            </a:endParaRPr>
          </a:p>
          <a:p>
            <a:pPr algn="l">
              <a:spcAft>
                <a:spcPts val="1200"/>
              </a:spcAft>
            </a:pPr>
            <a:r>
              <a:rPr lang="en-US" dirty="0">
                <a:solidFill>
                  <a:srgbClr val="0000CC"/>
                </a:solidFill>
              </a:rPr>
              <a:t>Monitoring is a process of regular observation and recording of the activities at all level of management taking place in a project to ensure that </a:t>
            </a:r>
            <a:r>
              <a:rPr lang="en-US" u="sng" dirty="0">
                <a:solidFill>
                  <a:srgbClr val="0000CC"/>
                </a:solidFill>
              </a:rPr>
              <a:t>input deliveries, work schedule, targeted program and all other activities are proceeding as per the planned document</a:t>
            </a:r>
            <a:r>
              <a:rPr lang="en-US" b="1" dirty="0">
                <a:solidFill>
                  <a:srgbClr val="0000CC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610600" cy="6096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 Impact Assessment of the project: how?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153400" cy="5562600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lvl="1" algn="l"/>
            <a:r>
              <a:rPr lang="en-US" sz="3800" b="1" u="sng" dirty="0">
                <a:solidFill>
                  <a:srgbClr val="FF0000"/>
                </a:solidFill>
              </a:rPr>
              <a:t>Preparation Phase </a:t>
            </a:r>
            <a:r>
              <a:rPr lang="en-US" sz="3800" b="1" dirty="0">
                <a:solidFill>
                  <a:srgbClr val="FF0000"/>
                </a:solidFill>
              </a:rPr>
              <a:t>:</a:t>
            </a:r>
            <a:endParaRPr lang="en-US" sz="3800" dirty="0">
              <a:solidFill>
                <a:srgbClr val="FF0000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US" sz="3500" dirty="0">
                <a:solidFill>
                  <a:srgbClr val="0000CC"/>
                </a:solidFill>
              </a:rPr>
              <a:t>Determine the purpose and users of evaluation result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3500" dirty="0">
                <a:solidFill>
                  <a:srgbClr val="0000CC"/>
                </a:solidFill>
              </a:rPr>
              <a:t>Determine who needs to be involved in the evaluation process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3500" dirty="0">
                <a:solidFill>
                  <a:srgbClr val="0000CC"/>
                </a:solidFill>
              </a:rPr>
              <a:t>Define evaluation objectives and questions together with key stakeholders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3500" dirty="0">
                <a:solidFill>
                  <a:srgbClr val="0000CC"/>
                </a:solidFill>
              </a:rPr>
              <a:t>Draft the Terms of Reference (</a:t>
            </a:r>
            <a:r>
              <a:rPr lang="en-US" sz="3500" dirty="0" err="1">
                <a:solidFill>
                  <a:srgbClr val="0000CC"/>
                </a:solidFill>
              </a:rPr>
              <a:t>ToR</a:t>
            </a:r>
            <a:r>
              <a:rPr lang="en-US" sz="3500" dirty="0">
                <a:solidFill>
                  <a:srgbClr val="0000CC"/>
                </a:solidFill>
              </a:rPr>
              <a:t>) for the evaluation; indicate a reasonable time-frame for  the  evaluation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3500" dirty="0">
                <a:solidFill>
                  <a:srgbClr val="0000CC"/>
                </a:solidFill>
              </a:rPr>
              <a:t>Identify the need of skills and experiences required in the evaluation team</a:t>
            </a:r>
          </a:p>
          <a:p>
            <a:pPr algn="l"/>
            <a:endParaRPr lang="en-US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610600" cy="6096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 Impact Assessment of the project: how?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153400" cy="5562600"/>
          </a:xfrm>
        </p:spPr>
        <p:txBody>
          <a:bodyPr>
            <a:normAutofit/>
          </a:bodyPr>
          <a:lstStyle/>
          <a:p>
            <a:pPr lvl="1" algn="l"/>
            <a:r>
              <a:rPr lang="en-US" sz="3800" b="1" u="sng" dirty="0">
                <a:solidFill>
                  <a:srgbClr val="FF0000"/>
                </a:solidFill>
              </a:rPr>
              <a:t>Preparation Phase </a:t>
            </a:r>
            <a:r>
              <a:rPr lang="en-US" sz="3800" b="1" dirty="0">
                <a:solidFill>
                  <a:srgbClr val="FF0000"/>
                </a:solidFill>
              </a:rPr>
              <a:t>:</a:t>
            </a:r>
            <a:endParaRPr lang="en-US" sz="3800" dirty="0">
              <a:solidFill>
                <a:srgbClr val="FF0000"/>
              </a:solidFill>
            </a:endParaRPr>
          </a:p>
          <a:p>
            <a:pPr marL="514350" lvl="0" indent="-514350" algn="l">
              <a:buFont typeface="+mj-lt"/>
              <a:buAutoNum type="arabicPeriod" startAt="6"/>
            </a:pPr>
            <a:r>
              <a:rPr lang="en-US" dirty="0">
                <a:solidFill>
                  <a:srgbClr val="0000CC"/>
                </a:solidFill>
              </a:rPr>
              <a:t>Oversee the collection of existing information/data; </a:t>
            </a:r>
          </a:p>
          <a:p>
            <a:pPr marL="514350" lvl="0" indent="-514350" algn="l">
              <a:buFont typeface="+mj-lt"/>
              <a:buAutoNum type="arabicPeriod" startAt="6"/>
            </a:pPr>
            <a:r>
              <a:rPr lang="en-US" dirty="0">
                <a:solidFill>
                  <a:srgbClr val="0000CC"/>
                </a:solidFill>
              </a:rPr>
              <a:t>Preparation of background document(s) as necessary</a:t>
            </a:r>
          </a:p>
          <a:p>
            <a:pPr marL="514350" lvl="0" indent="-514350" algn="l">
              <a:buFont typeface="+mj-lt"/>
              <a:buAutoNum type="arabicPeriod" startAt="6"/>
            </a:pPr>
            <a:r>
              <a:rPr lang="en-US" dirty="0">
                <a:solidFill>
                  <a:srgbClr val="0000CC"/>
                </a:solidFill>
              </a:rPr>
              <a:t>Select, recruit and brief the evaluator(s)</a:t>
            </a:r>
          </a:p>
          <a:p>
            <a:pPr marL="514350" indent="-514350" algn="l">
              <a:buFont typeface="+mj-lt"/>
              <a:buAutoNum type="arabicPeriod" startAt="6"/>
            </a:pPr>
            <a:r>
              <a:rPr lang="en-US" dirty="0">
                <a:solidFill>
                  <a:srgbClr val="0000CC"/>
                </a:solidFill>
              </a:rPr>
              <a:t>Ensure that background documentation/materials compiled are submitted to the evaluator(s)</a:t>
            </a:r>
          </a:p>
          <a:p>
            <a:pPr algn="l"/>
            <a:endParaRPr lang="en-US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609600"/>
          </a:xfrm>
        </p:spPr>
        <p:txBody>
          <a:bodyPr>
            <a:no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Impact Assessment of the project: how?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153400" cy="5562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1" algn="l"/>
            <a:r>
              <a:rPr lang="en-US" sz="3200" b="1" u="sng" dirty="0">
                <a:solidFill>
                  <a:srgbClr val="FF0000"/>
                </a:solidFill>
              </a:rPr>
              <a:t>Preparation Phase </a:t>
            </a:r>
            <a:r>
              <a:rPr lang="en-US" sz="3200" b="1" dirty="0">
                <a:solidFill>
                  <a:srgbClr val="FF0000"/>
                </a:solidFill>
              </a:rPr>
              <a:t>:</a:t>
            </a:r>
            <a:endParaRPr lang="en-US" sz="3200" dirty="0">
              <a:solidFill>
                <a:srgbClr val="FF0000"/>
              </a:solidFill>
            </a:endParaRPr>
          </a:p>
          <a:p>
            <a:pPr marL="514350" lvl="0" indent="-514350" algn="l">
              <a:buFont typeface="+mj-lt"/>
              <a:buAutoNum type="arabicPeriod" startAt="10"/>
            </a:pPr>
            <a:r>
              <a:rPr lang="en-US" dirty="0">
                <a:solidFill>
                  <a:srgbClr val="0000CC"/>
                </a:solidFill>
              </a:rPr>
              <a:t>Decide whose views should be required (e.g., service providers, service users, etc.)</a:t>
            </a:r>
          </a:p>
          <a:p>
            <a:pPr marL="514350" lvl="0" indent="-514350" algn="l">
              <a:buFont typeface="+mj-lt"/>
              <a:buAutoNum type="arabicPeriod" startAt="10"/>
            </a:pPr>
            <a:r>
              <a:rPr lang="en-US" dirty="0">
                <a:solidFill>
                  <a:srgbClr val="0000CC"/>
                </a:solidFill>
              </a:rPr>
              <a:t>Ensure the use of a variety of data gathering methods </a:t>
            </a:r>
          </a:p>
          <a:p>
            <a:pPr marL="514350" lvl="0" indent="-514350" algn="l">
              <a:buFont typeface="+mj-lt"/>
              <a:buAutoNum type="arabicPeriod" startAt="10"/>
            </a:pPr>
            <a:r>
              <a:rPr lang="en-US" dirty="0">
                <a:solidFill>
                  <a:srgbClr val="0000CC"/>
                </a:solidFill>
              </a:rPr>
              <a:t>Propose an evaluation field visit plan</a:t>
            </a:r>
          </a:p>
          <a:p>
            <a:pPr marL="514350" lvl="0" indent="-514350" algn="l">
              <a:buFont typeface="+mj-lt"/>
              <a:buAutoNum type="arabicPeriod" startAt="10"/>
            </a:pPr>
            <a:r>
              <a:rPr lang="en-US" dirty="0">
                <a:solidFill>
                  <a:srgbClr val="0000CC"/>
                </a:solidFill>
              </a:rPr>
              <a:t>Preparation of Questionnaire/checklists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609600"/>
          </a:xfrm>
        </p:spPr>
        <p:txBody>
          <a:bodyPr>
            <a:no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Impact Assessment of the project: how?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153400" cy="5562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1" algn="l"/>
            <a:r>
              <a:rPr lang="en-US" sz="3200" b="1" u="sng" dirty="0">
                <a:solidFill>
                  <a:srgbClr val="FF0000"/>
                </a:solidFill>
              </a:rPr>
              <a:t>Preparation Phase </a:t>
            </a:r>
            <a:r>
              <a:rPr lang="en-US" sz="3200" b="1" dirty="0">
                <a:solidFill>
                  <a:srgbClr val="FF0000"/>
                </a:solidFill>
              </a:rPr>
              <a:t>:</a:t>
            </a:r>
            <a:endParaRPr lang="en-US" sz="3200" dirty="0">
              <a:solidFill>
                <a:srgbClr val="FF0000"/>
              </a:solidFill>
            </a:endParaRPr>
          </a:p>
          <a:p>
            <a:pPr marL="514350" lvl="0" indent="-514350" algn="l">
              <a:buFont typeface="+mj-lt"/>
              <a:buAutoNum type="arabicPeriod" startAt="14"/>
            </a:pPr>
            <a:r>
              <a:rPr lang="en-US" dirty="0">
                <a:solidFill>
                  <a:srgbClr val="0000CC"/>
                </a:solidFill>
              </a:rPr>
              <a:t>Select data collection methodology</a:t>
            </a:r>
          </a:p>
          <a:p>
            <a:pPr marL="514350" lvl="0" indent="-514350" algn="l">
              <a:buFont typeface="+mj-lt"/>
              <a:buAutoNum type="arabicPeriod" startAt="14"/>
            </a:pPr>
            <a:r>
              <a:rPr lang="en-US" dirty="0">
                <a:solidFill>
                  <a:srgbClr val="0000CC"/>
                </a:solidFill>
              </a:rPr>
              <a:t>Ensure availability of funds to carry out the evaluation</a:t>
            </a:r>
          </a:p>
          <a:p>
            <a:pPr marL="514350" lvl="0" indent="-514350" algn="l">
              <a:buFont typeface="+mj-lt"/>
              <a:buAutoNum type="arabicPeriod" startAt="14"/>
            </a:pPr>
            <a:r>
              <a:rPr lang="en-US" dirty="0">
                <a:solidFill>
                  <a:srgbClr val="0000CC"/>
                </a:solidFill>
              </a:rPr>
              <a:t>Brief the evaluator(s) on the purpose of the evaluation; use this opportunity to go over documentation and review the evaluation work plan.</a:t>
            </a:r>
            <a:endParaRPr lang="en-US" sz="4400" dirty="0">
              <a:solidFill>
                <a:srgbClr val="0000CC"/>
              </a:solidFill>
            </a:endParaRPr>
          </a:p>
          <a:p>
            <a:pPr algn="l"/>
            <a:endParaRPr lang="en-US" sz="28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153400" cy="4800600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lvl="1" algn="l"/>
            <a:r>
              <a:rPr lang="en-US" b="1" u="sng" dirty="0">
                <a:solidFill>
                  <a:srgbClr val="FF0000"/>
                </a:solidFill>
              </a:rPr>
              <a:t>Implementation Phase 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US" dirty="0">
                <a:solidFill>
                  <a:srgbClr val="0000CC"/>
                </a:solidFill>
              </a:rPr>
              <a:t>Ensure that the evaluator(s) have full access to files, reports, publications and any other relevant information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dirty="0">
                <a:solidFill>
                  <a:srgbClr val="0000CC"/>
                </a:solidFill>
              </a:rPr>
              <a:t>Ensure adequate administrative and logistical support during the evaluation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dirty="0">
                <a:solidFill>
                  <a:srgbClr val="0000CC"/>
                </a:solidFill>
              </a:rPr>
              <a:t>Conduct field work, collection of data and information applying appropriated method.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dirty="0">
                <a:solidFill>
                  <a:srgbClr val="0000CC"/>
                </a:solidFill>
              </a:rPr>
              <a:t>Data analysis, Preparing report with conclusion, lesson learned and recommendation</a:t>
            </a:r>
          </a:p>
          <a:p>
            <a:pPr algn="l"/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>
            <a:no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Impact Assessment of the project: how?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8153400" cy="5486400"/>
          </a:xfrm>
        </p:spPr>
        <p:txBody>
          <a:bodyPr>
            <a:noAutofit/>
          </a:bodyPr>
          <a:lstStyle/>
          <a:p>
            <a:pPr lvl="1" algn="l"/>
            <a:r>
              <a:rPr lang="en-US" sz="2400" b="1" u="sng" dirty="0">
                <a:solidFill>
                  <a:srgbClr val="FF0000"/>
                </a:solidFill>
              </a:rPr>
              <a:t>Implementation Phase </a:t>
            </a:r>
            <a:r>
              <a:rPr lang="en-US" sz="2400" b="1" dirty="0">
                <a:solidFill>
                  <a:srgbClr val="FF0000"/>
                </a:solidFill>
              </a:rPr>
              <a:t>:</a:t>
            </a:r>
            <a:endParaRPr lang="en-US" sz="2400" dirty="0">
              <a:solidFill>
                <a:srgbClr val="FF0000"/>
              </a:solidFill>
            </a:endParaRPr>
          </a:p>
          <a:p>
            <a:pPr marL="514350" lvl="0" indent="-514350" algn="l">
              <a:buFont typeface="+mj-lt"/>
              <a:buAutoNum type="arabicPeriod" startAt="5"/>
            </a:pPr>
            <a:r>
              <a:rPr lang="en-US" sz="2400" dirty="0">
                <a:solidFill>
                  <a:srgbClr val="0000CC"/>
                </a:solidFill>
              </a:rPr>
              <a:t>Follow the progress of the evaluation; provide feedback and guidance to the evaluator(s).</a:t>
            </a:r>
          </a:p>
          <a:p>
            <a:pPr marL="514350" lvl="0" indent="-514350" algn="l">
              <a:buFont typeface="+mj-lt"/>
              <a:buAutoNum type="arabicPeriod" startAt="5"/>
            </a:pPr>
            <a:r>
              <a:rPr lang="en-US" sz="2400" dirty="0">
                <a:solidFill>
                  <a:srgbClr val="0000CC"/>
                </a:solidFill>
              </a:rPr>
              <a:t>Assess the quality of the evaluation report(s) and discuss strengths and limitations with the evaluator(s) to ensure that the draft report satisfies the </a:t>
            </a:r>
            <a:r>
              <a:rPr lang="en-US" sz="2400" dirty="0" err="1">
                <a:solidFill>
                  <a:srgbClr val="0000CC"/>
                </a:solidFill>
              </a:rPr>
              <a:t>ToR</a:t>
            </a:r>
            <a:r>
              <a:rPr lang="en-US" sz="2400" dirty="0">
                <a:solidFill>
                  <a:srgbClr val="0000CC"/>
                </a:solidFill>
              </a:rPr>
              <a:t>, and that evaluation findings are defensible and recommendations are realistic</a:t>
            </a:r>
          </a:p>
          <a:p>
            <a:pPr marL="514350" lvl="0" indent="-514350" algn="l">
              <a:buFont typeface="+mj-lt"/>
              <a:buAutoNum type="arabicPeriod" startAt="5"/>
            </a:pPr>
            <a:r>
              <a:rPr lang="en-US" sz="2400" dirty="0">
                <a:solidFill>
                  <a:srgbClr val="0000CC"/>
                </a:solidFill>
              </a:rPr>
              <a:t>Arrange for a validation workshop/meeting with the evaluator(s) and key stakeholders to discuss and comment on the draft report</a:t>
            </a:r>
          </a:p>
          <a:p>
            <a:pPr marL="514350" lvl="0" indent="-514350" algn="l">
              <a:buFont typeface="+mj-lt"/>
              <a:buAutoNum type="arabicPeriod" startAt="5"/>
            </a:pPr>
            <a:r>
              <a:rPr lang="en-US" sz="2400" dirty="0">
                <a:solidFill>
                  <a:srgbClr val="0000CC"/>
                </a:solidFill>
              </a:rPr>
              <a:t>Approve the end product; ensure presentation of evaluation results to stakeholders; include country office programme staff in debriefing to promote information sharing and use of evaluation results.</a:t>
            </a:r>
          </a:p>
          <a:p>
            <a:pPr algn="l"/>
            <a:r>
              <a:rPr lang="en-US" sz="2400" dirty="0">
                <a:solidFill>
                  <a:srgbClr val="0000CC"/>
                </a:solidFill>
              </a:rPr>
              <a:t> </a:t>
            </a:r>
            <a:endParaRPr lang="en-US" sz="3600" dirty="0">
              <a:solidFill>
                <a:srgbClr val="0000CC"/>
              </a:solidFill>
            </a:endParaRPr>
          </a:p>
          <a:p>
            <a:pPr algn="l"/>
            <a:endParaRPr lang="en-US" sz="2400" dirty="0">
              <a:solidFill>
                <a:srgbClr val="0000CC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3048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Impact Assessment of the project: how?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153400" cy="5562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1" algn="l"/>
            <a:r>
              <a:rPr lang="en-US" b="1" u="sng" dirty="0">
                <a:solidFill>
                  <a:srgbClr val="FF0000"/>
                </a:solidFill>
              </a:rPr>
              <a:t>Follow-up Phase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US" dirty="0">
                <a:solidFill>
                  <a:srgbClr val="0000CC"/>
                </a:solidFill>
              </a:rPr>
              <a:t>Evaluate the performance of evaluator(s) and place it on record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dirty="0">
                <a:solidFill>
                  <a:srgbClr val="0000CC"/>
                </a:solidFill>
              </a:rPr>
              <a:t>Disseminate evaluation results to the key stakeholders and other audiences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dirty="0">
                <a:solidFill>
                  <a:srgbClr val="0000CC"/>
                </a:solidFill>
              </a:rPr>
              <a:t>Promote the implementation of recommendations and use of evaluation results in present and future programming;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dirty="0">
                <a:solidFill>
                  <a:srgbClr val="0000CC"/>
                </a:solidFill>
              </a:rPr>
              <a:t>Monitor regularly to ensure that recommendations are acted upon.</a:t>
            </a: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rgbClr val="0000CC"/>
              </a:solidFill>
            </a:endParaRPr>
          </a:p>
          <a:p>
            <a:pPr algn="l"/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304800"/>
            <a:ext cx="7772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Impact Assessment of the project: how?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Evaluation Report Template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  <a:ln>
            <a:solidFill>
              <a:schemeClr val="tx1"/>
            </a:solidFill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FF0000"/>
                </a:solidFill>
              </a:rPr>
              <a:t>Title and opening pages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Name of the evaluation intervention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Time frame and date of the report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Names and organization of the evaluators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Name of the organization commissioning the evaluation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Acknowledgements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FF0000"/>
                </a:solidFill>
              </a:rPr>
              <a:t>Table of Contents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FF0000"/>
                </a:solidFill>
              </a:rPr>
              <a:t>List of acronyms and abbreviations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Evaluation Report Template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GB" dirty="0">
                <a:solidFill>
                  <a:srgbClr val="FF0000"/>
                </a:solidFill>
              </a:rPr>
              <a:t>3. Executive Summary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Briefly describe the intervention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Explains the purpose and objectives of the evaluation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Describe key aspect of the evaluation approach and methods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Summarize principle findings, conclusions and recommendations</a:t>
            </a:r>
          </a:p>
          <a:p>
            <a:pPr marL="514350" indent="-514350">
              <a:buNone/>
            </a:pPr>
            <a:r>
              <a:rPr lang="en-GB" dirty="0">
                <a:solidFill>
                  <a:srgbClr val="FF0000"/>
                </a:solidFill>
              </a:rPr>
              <a:t>4. Introduction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Why the evaluation was conducted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Explain how the evaluation result could be used.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Mention the intervention that was evaluated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How the information contained in the report.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Evaluation Report Template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 startAt="5"/>
            </a:pPr>
            <a:r>
              <a:rPr lang="en-GB" dirty="0">
                <a:solidFill>
                  <a:srgbClr val="FF0000"/>
                </a:solidFill>
              </a:rPr>
              <a:t>Description of the Intervention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What is being evaluated, who seek to benefit and problem and issue it seeks to address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Expected results framework, implementation strategies, assumptions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Significant changes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Key partners involvements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Scale of the intervention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Total resources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Effects in Social, Political, Economical and Institutional factors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Design Weaknesses, implementation constrains.</a:t>
            </a:r>
          </a:p>
          <a:p>
            <a:pPr marL="914400" lvl="1" indent="-514350"/>
            <a:endParaRPr lang="en-GB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51344"/>
            <a:ext cx="8153400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Why monitoring ?</a:t>
            </a:r>
          </a:p>
          <a:p>
            <a:endParaRPr lang="en-US" sz="1100" b="1" dirty="0">
              <a:solidFill>
                <a:srgbClr val="FF0000"/>
              </a:solidFill>
            </a:endParaRPr>
          </a:p>
          <a:p>
            <a:pPr marL="355600" lvl="0" indent="-27305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00CC"/>
                </a:solidFill>
              </a:rPr>
              <a:t>To analyze the current situation and measure progress toward project activities</a:t>
            </a:r>
            <a:endParaRPr lang="en-US" sz="2800" dirty="0">
              <a:solidFill>
                <a:srgbClr val="0000CC"/>
              </a:solidFill>
            </a:endParaRPr>
          </a:p>
          <a:p>
            <a:pPr marL="355600" lvl="0" indent="-27305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00CC"/>
                </a:solidFill>
              </a:rPr>
              <a:t>Identify the problem facing and finding solution</a:t>
            </a:r>
          </a:p>
          <a:p>
            <a:pPr marL="355600" lvl="0" indent="-27305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00CC"/>
                </a:solidFill>
              </a:rPr>
              <a:t>Keep activities on the right direction</a:t>
            </a:r>
          </a:p>
          <a:p>
            <a:pPr marL="355600" lvl="0" indent="-27305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00CC"/>
                </a:solidFill>
              </a:rPr>
              <a:t>Make timely decision for management</a:t>
            </a:r>
          </a:p>
          <a:p>
            <a:pPr marL="355600" lvl="0" indent="-27305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srgbClr val="0000CC"/>
                </a:solidFill>
              </a:rPr>
              <a:t>Checking the inputs are utilized properly</a:t>
            </a:r>
          </a:p>
          <a:p>
            <a:pPr marL="355600" lvl="0" indent="-27305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GB" sz="3200" dirty="0">
                <a:solidFill>
                  <a:srgbClr val="0000CC"/>
                </a:solidFill>
              </a:rPr>
              <a:t>To make transparency and accountability</a:t>
            </a:r>
            <a:endParaRPr lang="en-GB" dirty="0">
              <a:solidFill>
                <a:srgbClr val="0000CC"/>
              </a:solidFill>
            </a:endParaRPr>
          </a:p>
          <a:p>
            <a:endParaRPr lang="en-US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Evaluation Report Template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rabicPeriod" startAt="4"/>
            </a:pPr>
            <a:r>
              <a:rPr lang="en-GB" dirty="0">
                <a:solidFill>
                  <a:srgbClr val="FF0000"/>
                </a:solidFill>
              </a:rPr>
              <a:t>Evaluation scope and objectives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Evaluation scope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Evaluation Objectives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Evaluation criteria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Evaluation Questions</a:t>
            </a:r>
          </a:p>
          <a:p>
            <a:pPr marL="914400" lvl="1" indent="-514350"/>
            <a:endParaRPr lang="en-GB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Evaluation Report Template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rabicPeriod" startAt="6"/>
            </a:pPr>
            <a:r>
              <a:rPr lang="en-GB" dirty="0">
                <a:solidFill>
                  <a:srgbClr val="FF0000"/>
                </a:solidFill>
              </a:rPr>
              <a:t>Evaluation Methods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Data sources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Sample and sampling frame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Data collection procedures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Major limitation of the methodology</a:t>
            </a:r>
          </a:p>
          <a:p>
            <a:pPr marL="514350" indent="-514350">
              <a:buNone/>
            </a:pPr>
            <a:r>
              <a:rPr lang="en-GB" dirty="0">
                <a:solidFill>
                  <a:srgbClr val="FF0000"/>
                </a:solidFill>
              </a:rPr>
              <a:t>7. Data Analysis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Procedure of data analysis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Accuracy of the data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Weakness in data analysis and gaps</a:t>
            </a:r>
          </a:p>
          <a:p>
            <a:pPr marL="914400" lvl="1" indent="-514350"/>
            <a:endParaRPr lang="en-GB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Evaluation Report Template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rabicPeriod" startAt="8"/>
            </a:pPr>
            <a:r>
              <a:rPr lang="en-GB" dirty="0">
                <a:solidFill>
                  <a:srgbClr val="FF0000"/>
                </a:solidFill>
              </a:rPr>
              <a:t>Findings and Conclusions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Findings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Conclusions</a:t>
            </a:r>
          </a:p>
          <a:p>
            <a:pPr marL="514350" indent="-514350">
              <a:buAutoNum type="arabicPeriod" startAt="9"/>
            </a:pPr>
            <a:r>
              <a:rPr lang="en-GB" dirty="0">
                <a:solidFill>
                  <a:srgbClr val="FF0000"/>
                </a:solidFill>
              </a:rPr>
              <a:t>Recommendations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Recommendation should be linked to the findings and conclusions.</a:t>
            </a:r>
          </a:p>
          <a:p>
            <a:pPr marL="514350" indent="-514350">
              <a:buAutoNum type="arabicPeriod" startAt="10"/>
            </a:pPr>
            <a:r>
              <a:rPr lang="en-GB" dirty="0">
                <a:solidFill>
                  <a:srgbClr val="FF0000"/>
                </a:solidFill>
              </a:rPr>
              <a:t>Lesson Learned</a:t>
            </a:r>
          </a:p>
          <a:p>
            <a:pPr marL="914400" lvl="1" indent="-514350">
              <a:buNone/>
            </a:pPr>
            <a:endParaRPr lang="en-GB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Evaluation Report Template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11"/>
            </a:pPr>
            <a:r>
              <a:rPr lang="en-GB" dirty="0">
                <a:solidFill>
                  <a:srgbClr val="FF0000"/>
                </a:solidFill>
              </a:rPr>
              <a:t>Annexes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TOR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Methodology (Additional)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List of individuals or groups interviewed or consulted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List of supporting document reviewed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Result framework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Summary table of findings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Short biographies of the evaluators and team composition</a:t>
            </a:r>
          </a:p>
          <a:p>
            <a:pPr marL="914400" lvl="1" indent="-514350"/>
            <a:r>
              <a:rPr lang="en-GB" dirty="0">
                <a:solidFill>
                  <a:srgbClr val="0000CC"/>
                </a:solidFill>
              </a:rPr>
              <a:t>Code of conduct signed by evaluators.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>
            <a:normAutofit/>
          </a:bodyPr>
          <a:lstStyle/>
          <a:p>
            <a:r>
              <a:rPr lang="en-GB" sz="6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US" sz="66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Define terminology</a:t>
            </a:r>
          </a:p>
          <a:p>
            <a:pPr lvl="0"/>
            <a:r>
              <a:rPr lang="en-US" dirty="0"/>
              <a:t>Efficiency: a measure of how economically input is used to produce out puts.</a:t>
            </a:r>
          </a:p>
          <a:p>
            <a:pPr lvl="0"/>
            <a:r>
              <a:rPr lang="en-US" dirty="0"/>
              <a:t>Effectiveness: a measure of the extent to which a programme achieves its results( outcome and objectives)</a:t>
            </a:r>
          </a:p>
          <a:p>
            <a:pPr lvl="0"/>
            <a:r>
              <a:rPr lang="en-US" dirty="0"/>
              <a:t>Relevance: the degree to which the output, outcome and objective of program remain valid</a:t>
            </a:r>
          </a:p>
          <a:p>
            <a:pPr lvl="0"/>
            <a:r>
              <a:rPr lang="en-US" dirty="0"/>
              <a:t>Impact: the change in community from the intervention of the projects.</a:t>
            </a:r>
          </a:p>
          <a:p>
            <a:pPr lvl="0"/>
            <a:r>
              <a:rPr lang="en-US" dirty="0"/>
              <a:t>Output: product that result from the completion of the activities. it assure between input and outcomes.</a:t>
            </a:r>
          </a:p>
          <a:p>
            <a:pPr lvl="0"/>
            <a:r>
              <a:rPr lang="en-US" dirty="0"/>
              <a:t>Outcome: the intended effects, of an intervening of outputs.</a:t>
            </a:r>
          </a:p>
          <a:p>
            <a:pPr lvl="0"/>
            <a:r>
              <a:rPr lang="en-US" dirty="0"/>
              <a:t>Activity: the events carried out for producing output is called activities.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04800" y="228600"/>
            <a:ext cx="8534400" cy="651255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50000"/>
              </a:spcBef>
              <a:buFontTx/>
              <a:buAutoNum type="arabicPeriod" startAt="2"/>
            </a:pPr>
            <a:r>
              <a:rPr lang="en-US" sz="2800" b="1" u="sng" dirty="0">
                <a:solidFill>
                  <a:srgbClr val="FF0000"/>
                </a:solidFill>
              </a:rPr>
              <a:t>Area of Monitoring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Inputs:</a:t>
            </a:r>
            <a:r>
              <a:rPr lang="en-US" sz="2800" dirty="0">
                <a:solidFill>
                  <a:srgbClr val="0000CC"/>
                </a:solidFill>
              </a:rPr>
              <a:t> Whether the provision of various inputs provision made for programme implementation rationale or not. </a:t>
            </a:r>
          </a:p>
          <a:p>
            <a:pPr marL="914400" lvl="1" indent="-4572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>
                <a:solidFill>
                  <a:srgbClr val="0000CC"/>
                </a:solidFill>
              </a:rPr>
              <a:t>Procurement Plan, FACE/ICE, Consultant</a:t>
            </a:r>
            <a:endParaRPr lang="en-US" sz="2000" dirty="0">
              <a:solidFill>
                <a:srgbClr val="0000CC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Process: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0000CC"/>
                </a:solidFill>
              </a:rPr>
              <a:t>Whether the programme activities are being implemented as per the programme document.</a:t>
            </a:r>
          </a:p>
          <a:p>
            <a:pPr marL="914400" lvl="1" indent="-4572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GB" sz="2000" dirty="0">
                <a:solidFill>
                  <a:srgbClr val="0000CC"/>
                </a:solidFill>
              </a:rPr>
              <a:t>Training, Validation workshop, </a:t>
            </a:r>
            <a:endParaRPr lang="en-US" sz="2000" dirty="0">
              <a:solidFill>
                <a:srgbClr val="0000CC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800" b="1" dirty="0">
                <a:solidFill>
                  <a:srgbClr val="FF0000"/>
                </a:solidFill>
              </a:rPr>
              <a:t> Outputs</a:t>
            </a:r>
            <a:r>
              <a:rPr lang="en-US" sz="2800" dirty="0">
                <a:solidFill>
                  <a:srgbClr val="FF0000"/>
                </a:solidFill>
              </a:rPr>
              <a:t>: </a:t>
            </a:r>
            <a:r>
              <a:rPr lang="en-US" sz="2800" dirty="0">
                <a:solidFill>
                  <a:srgbClr val="0000CC"/>
                </a:solidFill>
              </a:rPr>
              <a:t>Whether the outputs of the programme is coming as indicated in the programme document or not.</a:t>
            </a:r>
          </a:p>
          <a:p>
            <a:pPr marL="914400" lvl="1" indent="-457200">
              <a:lnSpc>
                <a:spcPct val="9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>
                <a:solidFill>
                  <a:srgbClr val="0000CC"/>
                </a:solidFill>
              </a:rPr>
              <a:t>Persons trained, Document produced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</a:rPr>
              <a:t> Effects &amp; Impact</a:t>
            </a:r>
            <a:r>
              <a:rPr lang="en-US" sz="2800" dirty="0">
                <a:solidFill>
                  <a:srgbClr val="FF0000"/>
                </a:solidFill>
              </a:rPr>
              <a:t>:  </a:t>
            </a:r>
            <a:r>
              <a:rPr lang="en-US" sz="2800" dirty="0">
                <a:solidFill>
                  <a:srgbClr val="0000CC"/>
                </a:solidFill>
              </a:rPr>
              <a:t>Basically, assessing effects and impacts are the task of evaluation	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Type of Monitoring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914401"/>
          <a:ext cx="8610600" cy="54786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4269">
                <a:tc gridSpan="4"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GB" sz="2400" baseline="0" dirty="0">
                          <a:solidFill>
                            <a:srgbClr val="FF0000"/>
                          </a:solidFill>
                        </a:rPr>
                        <a:t> : Management / Administration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301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0000CC"/>
                          </a:solidFill>
                        </a:rPr>
                        <a:t>Area</a:t>
                      </a:r>
                      <a:endParaRPr lang="en-US" sz="20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2000" dirty="0">
                          <a:solidFill>
                            <a:srgbClr val="0000CC"/>
                          </a:solidFill>
                        </a:rPr>
                        <a:t>Information to be collected</a:t>
                      </a:r>
                      <a:endParaRPr lang="en-US" sz="20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0000CC"/>
                          </a:solidFill>
                        </a:rPr>
                        <a:t>Source of Information</a:t>
                      </a:r>
                      <a:endParaRPr lang="en-US" sz="20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0000CC"/>
                          </a:solidFill>
                        </a:rPr>
                        <a:t>Use of Information</a:t>
                      </a:r>
                      <a:endParaRPr lang="en-US" sz="20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7673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0000CC"/>
                          </a:solidFill>
                        </a:rPr>
                        <a:t>Staff Personnel </a:t>
                      </a:r>
                      <a:endParaRPr lang="en-US" sz="20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000" dirty="0">
                          <a:solidFill>
                            <a:srgbClr val="0000CC"/>
                          </a:solidFill>
                        </a:rPr>
                        <a:t> Performance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000" dirty="0">
                          <a:solidFill>
                            <a:srgbClr val="0000CC"/>
                          </a:solidFill>
                        </a:rPr>
                        <a:t>Achievement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000" dirty="0">
                          <a:solidFill>
                            <a:srgbClr val="0000CC"/>
                          </a:solidFill>
                        </a:rPr>
                        <a:t>Expectations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0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000" baseline="0" dirty="0">
                          <a:solidFill>
                            <a:srgbClr val="0000CC"/>
                          </a:solidFill>
                        </a:rPr>
                        <a:t> Performance Appraisal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000" baseline="0" dirty="0">
                          <a:solidFill>
                            <a:srgbClr val="0000CC"/>
                          </a:solidFill>
                        </a:rPr>
                        <a:t>Observation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000" baseline="0" dirty="0">
                          <a:solidFill>
                            <a:srgbClr val="0000CC"/>
                          </a:solidFill>
                        </a:rPr>
                        <a:t>Meeting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000" baseline="0" dirty="0">
                          <a:solidFill>
                            <a:srgbClr val="0000CC"/>
                          </a:solidFill>
                        </a:rPr>
                        <a:t>Supervision</a:t>
                      </a:r>
                      <a:endParaRPr lang="en-US" sz="20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000" dirty="0">
                          <a:solidFill>
                            <a:srgbClr val="0000CC"/>
                          </a:solidFill>
                        </a:rPr>
                        <a:t> Feedback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000" dirty="0">
                          <a:solidFill>
                            <a:srgbClr val="0000CC"/>
                          </a:solidFill>
                        </a:rPr>
                        <a:t>Training</a:t>
                      </a:r>
                      <a:r>
                        <a:rPr lang="en-GB" sz="2000" baseline="0" dirty="0">
                          <a:solidFill>
                            <a:srgbClr val="0000CC"/>
                          </a:solidFill>
                        </a:rPr>
                        <a:t> and capacity development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000" baseline="0" dirty="0">
                          <a:solidFill>
                            <a:srgbClr val="0000CC"/>
                          </a:solidFill>
                        </a:rPr>
                        <a:t>Improve management</a:t>
                      </a:r>
                      <a:endParaRPr lang="en-US" sz="20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1516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0000CC"/>
                          </a:solidFill>
                        </a:rPr>
                        <a:t>Vehicles</a:t>
                      </a:r>
                      <a:endParaRPr lang="en-US" sz="20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000" dirty="0">
                          <a:solidFill>
                            <a:srgbClr val="0000CC"/>
                          </a:solidFill>
                        </a:rPr>
                        <a:t>Fuel consumption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000" dirty="0">
                          <a:solidFill>
                            <a:srgbClr val="0000CC"/>
                          </a:solidFill>
                        </a:rPr>
                        <a:t>Mileage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000" dirty="0">
                          <a:solidFill>
                            <a:srgbClr val="0000CC"/>
                          </a:solidFill>
                        </a:rPr>
                        <a:t>Repairs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000" dirty="0">
                          <a:solidFill>
                            <a:srgbClr val="0000CC"/>
                          </a:solidFill>
                        </a:rPr>
                        <a:t>New</a:t>
                      </a:r>
                      <a:r>
                        <a:rPr lang="en-GB" sz="2000" baseline="0" dirty="0">
                          <a:solidFill>
                            <a:srgbClr val="0000CC"/>
                          </a:solidFill>
                        </a:rPr>
                        <a:t> Parts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000" baseline="0" dirty="0">
                          <a:solidFill>
                            <a:srgbClr val="0000CC"/>
                          </a:solidFill>
                        </a:rPr>
                        <a:t>Performance</a:t>
                      </a:r>
                      <a:endParaRPr lang="en-US" sz="20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000" dirty="0">
                          <a:solidFill>
                            <a:srgbClr val="0000CC"/>
                          </a:solidFill>
                        </a:rPr>
                        <a:t>Log book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000" dirty="0">
                          <a:solidFill>
                            <a:srgbClr val="0000CC"/>
                          </a:solidFill>
                        </a:rPr>
                        <a:t>Record sheet of R/M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000" dirty="0">
                          <a:solidFill>
                            <a:srgbClr val="0000CC"/>
                          </a:solidFill>
                        </a:rPr>
                        <a:t>Meeting with Drivers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000" dirty="0">
                          <a:solidFill>
                            <a:srgbClr val="0000CC"/>
                          </a:solidFill>
                        </a:rPr>
                        <a:t>Observation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0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000" dirty="0">
                          <a:solidFill>
                            <a:srgbClr val="0000CC"/>
                          </a:solidFill>
                        </a:rPr>
                        <a:t>Decisions about replacing old vehicles.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000" dirty="0">
                          <a:solidFill>
                            <a:srgbClr val="0000CC"/>
                          </a:solidFill>
                        </a:rPr>
                        <a:t>Identify</a:t>
                      </a:r>
                      <a:r>
                        <a:rPr lang="en-GB" sz="2000" baseline="0" dirty="0">
                          <a:solidFill>
                            <a:srgbClr val="0000CC"/>
                          </a:solidFill>
                        </a:rPr>
                        <a:t> problems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000" baseline="0" dirty="0">
                          <a:solidFill>
                            <a:srgbClr val="0000CC"/>
                          </a:solidFill>
                        </a:rPr>
                        <a:t>Checks mechanics performance</a:t>
                      </a:r>
                      <a:endParaRPr lang="en-US" sz="20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Type of Monitoring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914400"/>
          <a:ext cx="8610600" cy="570533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7570">
                <a:tc gridSpan="4">
                  <a:txBody>
                    <a:bodyPr/>
                    <a:lstStyle/>
                    <a:p>
                      <a:r>
                        <a:rPr lang="en-GB" sz="3200" dirty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GB" sz="3200" baseline="0" dirty="0">
                          <a:solidFill>
                            <a:srgbClr val="FF0000"/>
                          </a:solidFill>
                        </a:rPr>
                        <a:t> : Finance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23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00CC"/>
                          </a:solidFill>
                        </a:rPr>
                        <a:t>Area</a:t>
                      </a:r>
                      <a:endParaRPr lang="en-US" sz="24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2400" dirty="0">
                          <a:solidFill>
                            <a:srgbClr val="0000CC"/>
                          </a:solidFill>
                        </a:rPr>
                        <a:t>Information to be collected</a:t>
                      </a:r>
                      <a:endParaRPr lang="en-US" sz="24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00CC"/>
                          </a:solidFill>
                        </a:rPr>
                        <a:t>Source of Information</a:t>
                      </a:r>
                      <a:endParaRPr lang="en-US" sz="24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00CC"/>
                          </a:solidFill>
                        </a:rPr>
                        <a:t>Use of Information</a:t>
                      </a:r>
                      <a:endParaRPr lang="en-US" sz="24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7005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00CC"/>
                          </a:solidFill>
                        </a:rPr>
                        <a:t>Project</a:t>
                      </a:r>
                      <a:r>
                        <a:rPr lang="en-GB" sz="2400" baseline="0" dirty="0">
                          <a:solidFill>
                            <a:srgbClr val="0000CC"/>
                          </a:solidFill>
                        </a:rPr>
                        <a:t> Budget and Expenditure</a:t>
                      </a:r>
                      <a:endParaRPr lang="en-US" sz="24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400" dirty="0">
                          <a:solidFill>
                            <a:srgbClr val="0000CC"/>
                          </a:solidFill>
                        </a:rPr>
                        <a:t>Budget</a:t>
                      </a:r>
                      <a:r>
                        <a:rPr lang="en-GB" sz="2400" baseline="0" dirty="0">
                          <a:solidFill>
                            <a:srgbClr val="0000CC"/>
                          </a:solidFill>
                        </a:rPr>
                        <a:t> Vs Expenditure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400" baseline="0" dirty="0">
                          <a:solidFill>
                            <a:srgbClr val="0000CC"/>
                          </a:solidFill>
                        </a:rPr>
                        <a:t>Operation Vs Program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400" baseline="0" dirty="0">
                          <a:solidFill>
                            <a:srgbClr val="0000CC"/>
                          </a:solidFill>
                        </a:rPr>
                        <a:t>Budget Expenditure compared to previous year</a:t>
                      </a:r>
                      <a:endParaRPr lang="en-US" sz="24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400" baseline="0" dirty="0">
                          <a:solidFill>
                            <a:srgbClr val="0000CC"/>
                          </a:solidFill>
                        </a:rPr>
                        <a:t> Invoice and vouchers.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400" baseline="0" dirty="0">
                          <a:solidFill>
                            <a:srgbClr val="0000CC"/>
                          </a:solidFill>
                        </a:rPr>
                        <a:t> Financial Ledgers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400" baseline="0" dirty="0">
                          <a:solidFill>
                            <a:srgbClr val="0000CC"/>
                          </a:solidFill>
                        </a:rPr>
                        <a:t> Financial reports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400" baseline="0" dirty="0">
                          <a:solidFill>
                            <a:srgbClr val="0000CC"/>
                          </a:solidFill>
                        </a:rPr>
                        <a:t>Expenditure with Budget head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GB" sz="2400" baseline="0" dirty="0">
                        <a:solidFill>
                          <a:srgbClr val="0000CC"/>
                        </a:solidFill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4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400" dirty="0">
                          <a:solidFill>
                            <a:srgbClr val="0000CC"/>
                          </a:solidFill>
                        </a:rPr>
                        <a:t> Predict</a:t>
                      </a:r>
                      <a:r>
                        <a:rPr lang="en-GB" sz="2400" baseline="0" dirty="0">
                          <a:solidFill>
                            <a:srgbClr val="0000CC"/>
                          </a:solidFill>
                        </a:rPr>
                        <a:t> expenditure for budgeting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400" baseline="0" dirty="0">
                          <a:solidFill>
                            <a:srgbClr val="0000CC"/>
                          </a:solidFill>
                        </a:rPr>
                        <a:t>Compare costs of different projects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400" baseline="0" dirty="0">
                          <a:solidFill>
                            <a:srgbClr val="0000CC"/>
                          </a:solidFill>
                        </a:rPr>
                        <a:t>Identify areas of excessive expenditure.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400" baseline="0" dirty="0">
                          <a:solidFill>
                            <a:srgbClr val="0000CC"/>
                          </a:solidFill>
                        </a:rPr>
                        <a:t>Identify any saving.</a:t>
                      </a:r>
                      <a:endParaRPr lang="en-US" sz="24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Type of Monitoring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914400"/>
          <a:ext cx="8610600" cy="492753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7570">
                <a:tc gridSpan="4">
                  <a:txBody>
                    <a:bodyPr/>
                    <a:lstStyle/>
                    <a:p>
                      <a:r>
                        <a:rPr lang="en-GB" sz="3200" baseline="0" dirty="0">
                          <a:solidFill>
                            <a:srgbClr val="FF0000"/>
                          </a:solidFill>
                        </a:rPr>
                        <a:t>C : Program Monitoring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230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00CC"/>
                          </a:solidFill>
                        </a:rPr>
                        <a:t>Area</a:t>
                      </a:r>
                      <a:endParaRPr lang="en-US" sz="24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2400" dirty="0">
                          <a:solidFill>
                            <a:srgbClr val="0000CC"/>
                          </a:solidFill>
                        </a:rPr>
                        <a:t>Information to be collected</a:t>
                      </a:r>
                      <a:endParaRPr lang="en-US" sz="24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00CC"/>
                          </a:solidFill>
                        </a:rPr>
                        <a:t>Source of Information</a:t>
                      </a:r>
                      <a:endParaRPr lang="en-US" sz="24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00CC"/>
                          </a:solidFill>
                        </a:rPr>
                        <a:t>Use of Information</a:t>
                      </a:r>
                      <a:endParaRPr lang="en-US" sz="24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7005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0000CC"/>
                          </a:solidFill>
                        </a:rPr>
                        <a:t>Results of Activities,</a:t>
                      </a:r>
                      <a:r>
                        <a:rPr lang="en-GB" sz="2400" baseline="0" dirty="0">
                          <a:solidFill>
                            <a:srgbClr val="0000CC"/>
                          </a:solidFill>
                        </a:rPr>
                        <a:t> Project outputs</a:t>
                      </a:r>
                      <a:endParaRPr lang="en-US" sz="24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400" dirty="0">
                          <a:solidFill>
                            <a:srgbClr val="0000CC"/>
                          </a:solidFill>
                        </a:rPr>
                        <a:t>What has been done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400" dirty="0">
                          <a:solidFill>
                            <a:srgbClr val="0000CC"/>
                          </a:solidFill>
                        </a:rPr>
                        <a:t>What has not been done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400" dirty="0">
                          <a:solidFill>
                            <a:srgbClr val="0000CC"/>
                          </a:solidFill>
                        </a:rPr>
                        <a:t>What problems</a:t>
                      </a:r>
                      <a:r>
                        <a:rPr lang="en-GB" sz="2400" baseline="0" dirty="0">
                          <a:solidFill>
                            <a:srgbClr val="0000CC"/>
                          </a:solidFill>
                        </a:rPr>
                        <a:t> have encountered and solved</a:t>
                      </a:r>
                      <a:endParaRPr lang="en-US" sz="24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400" baseline="0" dirty="0">
                          <a:solidFill>
                            <a:srgbClr val="0000CC"/>
                          </a:solidFill>
                        </a:rPr>
                        <a:t> Regular records of activities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400" baseline="0" dirty="0">
                          <a:solidFill>
                            <a:srgbClr val="0000CC"/>
                          </a:solidFill>
                        </a:rPr>
                        <a:t>Meetings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400" baseline="0" dirty="0">
                          <a:solidFill>
                            <a:srgbClr val="0000CC"/>
                          </a:solidFill>
                        </a:rPr>
                        <a:t>Supervision Reports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400" baseline="0" dirty="0">
                          <a:solidFill>
                            <a:srgbClr val="0000CC"/>
                          </a:solidFill>
                        </a:rPr>
                        <a:t>Observations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400" baseline="0" dirty="0">
                          <a:solidFill>
                            <a:srgbClr val="0000CC"/>
                          </a:solidFill>
                        </a:rPr>
                        <a:t>Survey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4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400" dirty="0">
                          <a:solidFill>
                            <a:srgbClr val="0000CC"/>
                          </a:solidFill>
                        </a:rPr>
                        <a:t>Management decision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400" dirty="0">
                          <a:solidFill>
                            <a:srgbClr val="0000CC"/>
                          </a:solidFill>
                        </a:rPr>
                        <a:t>Plan future work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400" dirty="0">
                          <a:solidFill>
                            <a:srgbClr val="0000CC"/>
                          </a:solidFill>
                        </a:rPr>
                        <a:t>Identify problem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2400" dirty="0">
                          <a:solidFill>
                            <a:srgbClr val="0000CC"/>
                          </a:solidFill>
                        </a:rPr>
                        <a:t>and solution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400" dirty="0">
                          <a:solidFill>
                            <a:srgbClr val="0000CC"/>
                          </a:solidFill>
                        </a:rPr>
                        <a:t>Review</a:t>
                      </a:r>
                      <a:r>
                        <a:rPr lang="en-GB" sz="2400" baseline="0" dirty="0">
                          <a:solidFill>
                            <a:srgbClr val="0000CC"/>
                          </a:solidFill>
                        </a:rPr>
                        <a:t> Priorities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24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2000" y="304801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M&amp;E Framework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38200" y="1143000"/>
            <a:ext cx="7620000" cy="49530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2800" dirty="0">
                <a:solidFill>
                  <a:srgbClr val="0000CC"/>
                </a:solidFill>
              </a:rPr>
              <a:t>The Monitoring Framework is a plan which clarify</a:t>
            </a:r>
          </a:p>
          <a:p>
            <a:pPr algn="l">
              <a:buFont typeface="Arial" pitchFamily="34" charset="0"/>
              <a:buChar char="•"/>
            </a:pPr>
            <a:r>
              <a:rPr lang="en-GB" sz="2800" dirty="0">
                <a:solidFill>
                  <a:srgbClr val="0000CC"/>
                </a:solidFill>
              </a:rPr>
              <a:t> What is to be monitored ?</a:t>
            </a:r>
          </a:p>
          <a:p>
            <a:pPr algn="l">
              <a:buFont typeface="Arial" pitchFamily="34" charset="0"/>
              <a:buChar char="•"/>
            </a:pPr>
            <a:r>
              <a:rPr lang="en-GB" sz="2800" dirty="0">
                <a:solidFill>
                  <a:srgbClr val="0000CC"/>
                </a:solidFill>
              </a:rPr>
              <a:t> What activities needed to monitor ?</a:t>
            </a:r>
          </a:p>
          <a:p>
            <a:pPr algn="l">
              <a:buFont typeface="Arial" pitchFamily="34" charset="0"/>
              <a:buChar char="•"/>
            </a:pPr>
            <a:r>
              <a:rPr lang="en-GB" sz="2800" dirty="0">
                <a:solidFill>
                  <a:srgbClr val="0000CC"/>
                </a:solidFill>
              </a:rPr>
              <a:t>Who is responsible</a:t>
            </a:r>
          </a:p>
          <a:p>
            <a:pPr algn="l">
              <a:buFont typeface="Arial" pitchFamily="34" charset="0"/>
              <a:buChar char="•"/>
            </a:pPr>
            <a:r>
              <a:rPr lang="en-GB" sz="2800" dirty="0">
                <a:solidFill>
                  <a:srgbClr val="0000CC"/>
                </a:solidFill>
              </a:rPr>
              <a:t>When monitoring activities are planned?</a:t>
            </a:r>
          </a:p>
          <a:p>
            <a:pPr algn="l">
              <a:buFont typeface="Arial" pitchFamily="34" charset="0"/>
              <a:buChar char="•"/>
            </a:pPr>
            <a:r>
              <a:rPr lang="en-GB" sz="2800" dirty="0">
                <a:solidFill>
                  <a:srgbClr val="0000CC"/>
                </a:solidFill>
              </a:rPr>
              <a:t>How it is carried out?</a:t>
            </a:r>
          </a:p>
          <a:p>
            <a:pPr algn="l">
              <a:buFont typeface="Arial" pitchFamily="34" charset="0"/>
              <a:buChar char="•"/>
            </a:pPr>
            <a:r>
              <a:rPr lang="en-GB" sz="2800" dirty="0">
                <a:solidFill>
                  <a:srgbClr val="0000CC"/>
                </a:solidFill>
              </a:rPr>
              <a:t>What resources are required?</a:t>
            </a:r>
          </a:p>
          <a:p>
            <a:pPr algn="l"/>
            <a:r>
              <a:rPr lang="en-GB" sz="2800" dirty="0">
                <a:solidFill>
                  <a:srgbClr val="0000CC"/>
                </a:solidFill>
              </a:rPr>
              <a:t>To carry out the monitoring systematically, a clear Monitoring Framework is essential.</a:t>
            </a:r>
          </a:p>
          <a:p>
            <a:pPr algn="l">
              <a:buFont typeface="Arial" pitchFamily="34" charset="0"/>
              <a:buChar char="•"/>
            </a:pPr>
            <a:endParaRPr lang="en-GB" sz="2800" dirty="0">
              <a:solidFill>
                <a:srgbClr val="0000CC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GB" sz="2800" dirty="0">
              <a:solidFill>
                <a:srgbClr val="0000CC"/>
              </a:solidFill>
            </a:endParaRPr>
          </a:p>
          <a:p>
            <a:r>
              <a:rPr lang="en-GB" sz="2800" dirty="0">
                <a:solidFill>
                  <a:srgbClr val="0000CC"/>
                </a:solidFill>
              </a:rPr>
              <a:t> </a:t>
            </a:r>
          </a:p>
          <a:p>
            <a:endParaRPr lang="en-US" sz="28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2454</Words>
  <Application>Microsoft Office PowerPoint</Application>
  <PresentationFormat>On-screen Show (4:3)</PresentationFormat>
  <Paragraphs>419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Arial</vt:lpstr>
      <vt:lpstr>Calibri</vt:lpstr>
      <vt:lpstr>Times New Roman</vt:lpstr>
      <vt:lpstr>Office Theme</vt:lpstr>
      <vt:lpstr>Monitoring &amp; Evaluation  and  Impact Assessment of Project </vt:lpstr>
      <vt:lpstr>Monitoring</vt:lpstr>
      <vt:lpstr>PowerPoint Presentation</vt:lpstr>
      <vt:lpstr>PowerPoint Presentation</vt:lpstr>
      <vt:lpstr>PowerPoint Presentation</vt:lpstr>
      <vt:lpstr>Type of Monitoring</vt:lpstr>
      <vt:lpstr>Type of Monitoring</vt:lpstr>
      <vt:lpstr>Type of Monitoring</vt:lpstr>
      <vt:lpstr>M&amp;E Framework</vt:lpstr>
      <vt:lpstr>Component of M&amp;E Framework</vt:lpstr>
      <vt:lpstr>Components of M&amp;E Framework</vt:lpstr>
      <vt:lpstr>Component of Monitoring Framework</vt:lpstr>
      <vt:lpstr>Component of Monitoring Framework</vt:lpstr>
      <vt:lpstr>Difference between monitoring and evaluation</vt:lpstr>
      <vt:lpstr>Process of monitoring (steps)</vt:lpstr>
      <vt:lpstr>Process of monitoring (steps)</vt:lpstr>
      <vt:lpstr>PowerPoint Presentation</vt:lpstr>
      <vt:lpstr>Evaluation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TERM OF REFERENCE FOR EVALUATION </vt:lpstr>
      <vt:lpstr> TERM OF REFERENCE FOR EVALUATION </vt:lpstr>
      <vt:lpstr> TERM OF REFERENCE FOR EVALUATION </vt:lpstr>
      <vt:lpstr> TERM OF REFERENCE FOR EVALUATION </vt:lpstr>
      <vt:lpstr> TERM OF REFERENCE FOR EVALUATION </vt:lpstr>
      <vt:lpstr> Impact Assessment of the project: how?</vt:lpstr>
      <vt:lpstr> Impact Assessment of the project: how?</vt:lpstr>
      <vt:lpstr>Impact Assessment of the project: how?</vt:lpstr>
      <vt:lpstr>Impact Assessment of the project: how?</vt:lpstr>
      <vt:lpstr>Impact Assessment of the project: how?</vt:lpstr>
      <vt:lpstr>PowerPoint Presentation</vt:lpstr>
      <vt:lpstr>PowerPoint Presentation</vt:lpstr>
      <vt:lpstr>Evaluation Report Template</vt:lpstr>
      <vt:lpstr>Evaluation Report Template</vt:lpstr>
      <vt:lpstr>Evaluation Report Template</vt:lpstr>
      <vt:lpstr>Evaluation Report Template</vt:lpstr>
      <vt:lpstr>Evaluation Report Template</vt:lpstr>
      <vt:lpstr>Evaluation Report Template</vt:lpstr>
      <vt:lpstr>Evaluation Report Template</vt:lpstr>
      <vt:lpstr>Thank You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and Evaluation &amp; Impact Assessment of Project </dc:title>
  <dc:creator/>
  <cp:lastModifiedBy>Elina Cole</cp:lastModifiedBy>
  <cp:revision>147</cp:revision>
  <dcterms:created xsi:type="dcterms:W3CDTF">2006-08-16T00:00:00Z</dcterms:created>
  <dcterms:modified xsi:type="dcterms:W3CDTF">2017-06-09T14:29:45Z</dcterms:modified>
</cp:coreProperties>
</file>