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48" r:id="rId2"/>
  </p:sldMasterIdLst>
  <p:notesMasterIdLst>
    <p:notesMasterId r:id="rId18"/>
  </p:notesMasterIdLst>
  <p:sldIdLst>
    <p:sldId id="256" r:id="rId3"/>
    <p:sldId id="262" r:id="rId4"/>
    <p:sldId id="259" r:id="rId5"/>
    <p:sldId id="276" r:id="rId6"/>
    <p:sldId id="264" r:id="rId7"/>
    <p:sldId id="274" r:id="rId8"/>
    <p:sldId id="270" r:id="rId9"/>
    <p:sldId id="263" r:id="rId10"/>
    <p:sldId id="265" r:id="rId11"/>
    <p:sldId id="271" r:id="rId12"/>
    <p:sldId id="272" r:id="rId13"/>
    <p:sldId id="273" r:id="rId14"/>
    <p:sldId id="261" r:id="rId15"/>
    <p:sldId id="266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E7081-8F20-414A-A8F2-FFBC39D78232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A10E6-C373-4161-A86B-F91D6C6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P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Adecuar la arquitectura de la política pública </a:t>
            </a: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(mecanismos participativos e incluyentes desde la formulación hasta la evaluación de la política que debe ser integral considerando lo social, lo económico, lo ambiental; asegurar ecosistemas de datos integrados según estándares de resultados y calidad; asumir la gestión por resultados; enfoques intersectoriales y territoriales con acciones transversales que promuevan la igualdad de oportunidades y soluciones basadas en naturaleza, para la adopción de medidas para hacer frente al cambio climático, la seguridad alimentaria e hídrica, la salud humana, el riesgo de desastres)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P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P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Transversalizar las metas ODS en la oferta programática </a:t>
            </a: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considerando el enfoque de derechos, de género, empoderamiento de la mujer, edad, étnico, condiciones territoriales, aspectos demográficos y factores culturales y socioeconómicos.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P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P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participación a través de mecanismos de gobernabilidad democrática </a:t>
            </a: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de fortalecer en lo local espacios de participación ciudadana, de procesos de toma de decisiones con actores locales efectivos.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P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P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Establecer un marco intersectorial </a:t>
            </a: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(i) integre las coincidencias en acciones comunes, estrategias y objetivos, con el objetivo de facilitar un proceso coordinado de movilización  de recursos y sincronización de monitoreo técnica en tiempo real; (</a:t>
            </a:r>
            <a:r>
              <a:rPr lang="es-PA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genere sinergias en el caso de indicadores complejos que dinamizan la cadena de valor de las intervenciones sectoriales, poblacionales o territoriales; (</a:t>
            </a:r>
            <a:r>
              <a:rPr lang="es-PA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defina apoyos y apalancamiento que catalizan el cumplimiento de metas e indicadores.</a:t>
            </a: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P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Transformar los mecanismos de interacción sociopolítica deliberativos en espacios de participación ciudadana y representación social </a:t>
            </a:r>
            <a:r>
              <a:rPr lang="es-P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conexión directa con el diseño y/o desempeño de la política pública. Con capacidad consultiva y propositiva en las regiones y localidades del país. De manera que se contextualicen las políticas públicas y se genere una gestión colaborativa entre pares públicos- privados y humanitarios.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A10E6-C373-4161-A86B-F91D6C602A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7073-7555-470C-B86E-248B3D292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8BE46-D2CE-42EC-8F20-B5FBDAE5C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E1D1-51EA-4C67-A7A8-13B78709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AFFE-ED42-4C53-82FF-3ABBF647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FE658-6264-4D6F-97A1-6B5E7968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1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63C6-5AF4-4B01-9C09-9DED03F0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BE4CC-857B-434D-AA15-2AB495AE4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52AB-20DA-43CE-904C-2715146D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7FD7-2F97-4A52-9D81-F6497BB2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95FA-619A-4601-9F1E-70DEE49B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C7A58-6345-4433-BDC3-47B94A6DD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4827B-6155-4064-9328-53B7595D5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5656C-C7BE-4464-802F-B06AC246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6B7D-08D0-46C5-AC0E-4D00AE07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AB12-CA67-44AA-8868-29CFCD86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5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D3D2-65F8-45B3-A464-AB586573B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A7623-870B-4AD0-9945-61FA0E1D5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D3AC1-05A2-47C1-A80E-B769AE5B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C1BE-1C7E-4CB9-B346-058BEC099929}" type="datetimeFigureOut">
              <a:rPr lang="en-SG" smtClean="0"/>
              <a:t>21/5/2020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68972-9778-456B-A338-6B43485A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B063-635F-4E54-AE3E-DF87E984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C49-4BC3-4F31-A3D3-5D85075E43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494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1F29-AF04-4F15-A52F-02139DAF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3A4A-1D09-48CF-9329-95C36281B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C45E-FF12-4626-9783-18D1202B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C1BE-1C7E-4CB9-B346-058BEC099929}" type="datetimeFigureOut">
              <a:rPr lang="en-SG" smtClean="0"/>
              <a:t>21/5/2020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5142-1F29-42B1-92BA-D69820F8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EB4D6-E374-4294-9A1D-2D9623B4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C49-4BC3-4F31-A3D3-5D85075E43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697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9966-ED48-427F-ADC5-A81F25A7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35C59-66AA-4EE3-B8EC-836ABC0DE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6C0B0-190E-40DD-A062-DCB4EA67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2A996-7BD0-4342-AB56-30604F69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0C156-89CA-4FAF-A03E-D02D9DF4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083A-1987-4296-9318-28FB1E51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029B1-1045-4C39-99C7-6916B49BE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78BCA-D1AC-4B80-9A36-3EB03FD5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3135-2F3A-4FA8-B6FA-59D63AE0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2648-EF89-49C2-969E-826F456F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CA5-B136-4065-B5A6-2FCDC3D5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2FB1-0435-4F2C-A5E5-36CE914B8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30745-13A1-473F-A7DA-8250C6E0F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16DC2-36F6-4E34-9B52-6B05FD55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DE984-8887-445C-96A7-1F435849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EC3CC-E93A-45EC-BF9C-BE3F69DB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D9D2-7B89-48F7-9891-9B8CEAAE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26B23-FBFB-425A-85E0-9B78D8337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FF87D-F6A2-4A61-93D2-BB01412E8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63BAF-52F0-41D5-9D2E-4062BDB2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3EF7C-7D0F-4923-8C5A-6DA302523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B271A-B959-42A9-B402-3B8FE817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6F3C4-37DA-4B7E-9CAF-BA5FEB41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59C8E-A58A-460B-9BEF-D7D0F256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AB54-D2E2-4274-9CA2-5A95AE34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93724-99D0-4219-A0B0-7634110A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579AF-3280-4364-BA1A-729EB9FB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8656B-E21D-428B-9BDE-42530CCA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07A15-C671-4825-A2D2-1A10266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9790B-32FA-4D1D-8398-C7A2CCD9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1176E-BC07-4C8A-958E-0C84392A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207B-AA27-45B0-A8C2-4CDC4DBE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FA7C-6663-4ECF-AD53-EF4A62FF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753E7-12B3-4103-8C63-DB340C75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37AD6-2EC1-450D-BD69-A113BD4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63DB4-115D-4B53-804B-40DBF9C7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936FF-9793-4FF1-B2BD-EA9A300C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0CEC-5758-4535-BA9C-83E8F41B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19BA9-518B-4CB8-B269-F69803422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4F638-B4ED-4342-86AA-FCFDE6D0D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2F13B-A424-458F-827B-5F3CDD50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F1AD3-B858-4213-914D-3F2B178C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DAC5F-C8D4-4EA5-98F8-425D03A4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4405B-131E-4296-ACDC-904E3E18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0840-55D8-4941-AB22-74FCDDE23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04938-FF8A-4FC6-8903-8ACD873FB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D503-AD39-4A6E-A2CD-6187C54ABE9E}" type="datetimeFigureOut">
              <a:rPr lang="en-US" smtClean="0"/>
              <a:t>05/21/2020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CCE3-AE4B-46CE-84E3-34A6E5467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D6FA-1D50-46E3-A810-AB5CCBA78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31E1-DF11-4326-8F87-57C56718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B4F75-0B3F-4C7F-A616-7D704FD8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64D1-8D57-4631-874E-5E1B416D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F6C8-E630-4A6B-977C-2EC4C3CE4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C1BE-1C7E-4CB9-B346-058BEC099929}" type="datetimeFigureOut">
              <a:rPr lang="en-SG" smtClean="0"/>
              <a:t>21/5/2020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F1759-2B84-4B33-A64C-C88775260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7C06-3D61-481D-B4AE-4EF2B1AD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6C49-4BC3-4F31-A3D3-5D85075E43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4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hackster.io/nickbild/deep-clean-45cd15#comments" TargetMode="Externa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2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547D8-7AC4-4FF3-9C17-BECC4BD21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099" y="252165"/>
            <a:ext cx="3787486" cy="1495529"/>
          </a:xfrm>
        </p:spPr>
        <p:txBody>
          <a:bodyPr>
            <a:normAutofit/>
          </a:bodyPr>
          <a:lstStyle/>
          <a:p>
            <a:pPr algn="l"/>
            <a:r>
              <a:rPr lang="en-SG" sz="3600" b="1" dirty="0">
                <a:solidFill>
                  <a:schemeClr val="accent1">
                    <a:lumMod val="50000"/>
                  </a:schemeClr>
                </a:solidFill>
              </a:rPr>
              <a:t>IPAC </a:t>
            </a:r>
            <a:br>
              <a:rPr lang="en-SG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SG" sz="3200" b="1" dirty="0">
                <a:solidFill>
                  <a:schemeClr val="accent1">
                    <a:lumMod val="50000"/>
                  </a:schemeClr>
                </a:solidFill>
              </a:rPr>
              <a:t>Nuevo CPD Panamá 2021-2025</a:t>
            </a:r>
            <a:endParaRPr lang="en-SG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C03F59-76F4-432D-818B-0ABEFC484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7" y="2609850"/>
            <a:ext cx="2562225" cy="16383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F394BA1-56DF-4BB3-B2BB-7B9E3B8E9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7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3B71C599-0ECD-4A71-932F-4224BCF42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r="-2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F27BC0-9A45-4E83-ABB6-400AE9C0E8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76" name="Subtitle 2">
            <a:extLst>
              <a:ext uri="{FF2B5EF4-FFF2-40B4-BE49-F238E27FC236}">
                <a16:creationId xmlns:a16="http://schemas.microsoft.com/office/drawing/2014/main" id="{0E0318A2-DBA4-422C-BF7B-EA8CAE27EF36}"/>
              </a:ext>
            </a:extLst>
          </p:cNvPr>
          <p:cNvSpPr txBox="1">
            <a:spLocks/>
          </p:cNvSpPr>
          <p:nvPr/>
        </p:nvSpPr>
        <p:spPr>
          <a:xfrm rot="16200000">
            <a:off x="11109593" y="838202"/>
            <a:ext cx="1476899" cy="334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SG" sz="1500" b="1" dirty="0">
                <a:solidFill>
                  <a:srgbClr val="0867B4"/>
                </a:solidFill>
              </a:rPr>
              <a:t>29 de mayo de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EB56E-5C22-4349-8E29-3DB497CE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360" y="4070039"/>
            <a:ext cx="25622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7"/>
            <a:ext cx="10515600" cy="528888"/>
          </a:xfrm>
        </p:spPr>
        <p:txBody>
          <a:bodyPr anchor="t">
            <a:normAutofit/>
          </a:bodyPr>
          <a:lstStyle/>
          <a:p>
            <a:r>
              <a:rPr lang="en-SG" sz="2800" b="1" dirty="0" err="1"/>
              <a:t>Borrador</a:t>
            </a:r>
            <a:r>
              <a:rPr lang="en-SG" sz="2800" b="1" dirty="0"/>
              <a:t> de </a:t>
            </a:r>
            <a:r>
              <a:rPr lang="en-SG" sz="2800" b="1" dirty="0" err="1"/>
              <a:t>ToC</a:t>
            </a:r>
            <a:r>
              <a:rPr lang="en-SG" sz="2800" b="1" dirty="0"/>
              <a:t> del UNSDCF </a:t>
            </a:r>
            <a:r>
              <a:rPr lang="en-SG" sz="2800" b="1" dirty="0" err="1"/>
              <a:t>en</a:t>
            </a:r>
            <a:r>
              <a:rPr lang="en-SG" sz="2800" b="1" dirty="0"/>
              <a:t> Panamá – </a:t>
            </a:r>
            <a:r>
              <a:rPr lang="en-SG" sz="2800" b="1" dirty="0">
                <a:solidFill>
                  <a:schemeClr val="accent1">
                    <a:lumMod val="75000"/>
                  </a:schemeClr>
                </a:solidFill>
              </a:rPr>
              <a:t>EFECTO 2</a:t>
            </a:r>
            <a:endParaRPr lang="en-SG" sz="28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C4B2D-A925-4501-840F-6CDB5561AF47}"/>
              </a:ext>
            </a:extLst>
          </p:cNvPr>
          <p:cNvSpPr/>
          <p:nvPr/>
        </p:nvSpPr>
        <p:spPr>
          <a:xfrm>
            <a:off x="1023649" y="1229475"/>
            <a:ext cx="193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Efectos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productos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6AB7EF-1B33-43F3-B1F0-F3DFE1748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39486"/>
              </p:ext>
            </p:extLst>
          </p:nvPr>
        </p:nvGraphicFramePr>
        <p:xfrm>
          <a:off x="1224152" y="1846235"/>
          <a:ext cx="9287254" cy="4111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202">
                  <a:extLst>
                    <a:ext uri="{9D8B030D-6E8A-4147-A177-3AD203B41FA5}">
                      <a16:colId xmlns:a16="http://schemas.microsoft.com/office/drawing/2014/main" val="1037966626"/>
                    </a:ext>
                  </a:extLst>
                </a:gridCol>
                <a:gridCol w="8577052">
                  <a:extLst>
                    <a:ext uri="{9D8B030D-6E8A-4147-A177-3AD203B41FA5}">
                      <a16:colId xmlns:a16="http://schemas.microsoft.com/office/drawing/2014/main" val="2612437989"/>
                    </a:ext>
                  </a:extLst>
                </a:gridCol>
              </a:tblGrid>
              <a:tr h="22839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Área prioritaria 2: Gobernanza, institucionalidad, ciudadanía y justicia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24199"/>
                  </a:ext>
                </a:extLst>
              </a:tr>
              <a:tr h="87260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419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“Al 2025, Panamá cuenta con una gobernanza participativa e instituciones nacionales y locales inclusivas, eficaces, transparentes y justas al servicio de las personas, articuladas entre sí y en alianza con actores no gubernamentales; con enfoque territorial, de derechos humanos, intercultural, de género, curso de vida y sin dejar a nadie atrás”.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87082"/>
                  </a:ext>
                </a:extLst>
              </a:tr>
              <a:tr h="766537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Las personas en Panamá cuentan con los mecanismos, herramientas y plataformas de participación, toma de decisiones e incidencia para el ejercicio de sus deberes y derechos. Estos mecanismos, facilitan la interacción y monitoreo de la gestión pública, en especial en la fase de recuperación temprana y post COVID-19, con un enfoque de territorialidad, derechos humanos, género, interculturalidad y curso de vida.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324581"/>
                  </a:ext>
                </a:extLst>
              </a:tr>
              <a:tr h="651206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Las instituciones y sus gestiones se encuentran fortalecidas, y son eficientes, ágiles y transparentes, al servicio de todas las personas y facilitan la articulación e implementación de políticas públicas tanto a nivel nacional como a nivel territorial.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17722"/>
                  </a:ext>
                </a:extLst>
              </a:tr>
              <a:tr h="872601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Las instituciones judiciales están fortalecidas</a:t>
                      </a:r>
                      <a:r>
                        <a:rPr lang="es-PA" sz="1100" baseline="30000" dirty="0">
                          <a:effectLst/>
                        </a:rPr>
                        <a:t>7</a:t>
                      </a:r>
                      <a:r>
                        <a:rPr lang="es-PA" sz="1100" dirty="0">
                          <a:effectLst/>
                        </a:rPr>
                        <a:t>, disponibles y accesibles en todos los territorios, con estándares de calidad para garantizar la aplicación de la justicia y la rehabilitación social con enfoque de derechos humanos, género, respetando al ambiente y con especial énfasis a todas las personas en condiciones de vulnerabilidad</a:t>
                      </a:r>
                      <a:r>
                        <a:rPr lang="es-PA" sz="1100" baseline="30000" dirty="0">
                          <a:effectLst/>
                        </a:rPr>
                        <a:t>5</a:t>
                      </a:r>
                      <a:r>
                        <a:rPr lang="es-PA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893724"/>
                  </a:ext>
                </a:extLst>
              </a:tr>
              <a:tr h="651206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El sistema estadístico nacional se encuentra fortalecido, es transparente, accesible, eficiente, de calidad, oportuno</a:t>
                      </a:r>
                      <a:r>
                        <a:rPr lang="es-419" sz="1100" dirty="0">
                          <a:effectLst/>
                        </a:rPr>
                        <a:t>, y genera datos desagregados e</a:t>
                      </a:r>
                      <a:r>
                        <a:rPr lang="es-PA" sz="1100" dirty="0">
                          <a:effectLst/>
                        </a:rPr>
                        <a:t> información que contribuye </a:t>
                      </a:r>
                      <a:r>
                        <a:rPr lang="es-419" sz="1100" dirty="0">
                          <a:effectLst/>
                        </a:rPr>
                        <a:t>al monitoreo, evaluación y </a:t>
                      </a:r>
                      <a:r>
                        <a:rPr lang="es-PA" sz="1100" dirty="0">
                          <a:effectLst/>
                        </a:rPr>
                        <a:t>a la toma de decisiones basadas en evidencia.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5391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6AB7C28-9B51-42E1-A5F5-2EC86AAFD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2106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8A2D10-7090-4428-BED3-2F0E16D18DCF}"/>
              </a:ext>
            </a:extLst>
          </p:cNvPr>
          <p:cNvSpPr txBox="1"/>
          <p:nvPr/>
        </p:nvSpPr>
        <p:spPr>
          <a:xfrm rot="16200000">
            <a:off x="487169" y="4175342"/>
            <a:ext cx="2048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PRODUCTOS</a:t>
            </a:r>
            <a:endParaRPr lang="en-SG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3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7"/>
            <a:ext cx="10515600" cy="528888"/>
          </a:xfrm>
        </p:spPr>
        <p:txBody>
          <a:bodyPr anchor="t">
            <a:normAutofit/>
          </a:bodyPr>
          <a:lstStyle/>
          <a:p>
            <a:r>
              <a:rPr lang="en-SG" sz="2800" b="1" dirty="0" err="1"/>
              <a:t>Borrador</a:t>
            </a:r>
            <a:r>
              <a:rPr lang="en-SG" sz="2800" b="1" dirty="0"/>
              <a:t> de </a:t>
            </a:r>
            <a:r>
              <a:rPr lang="en-SG" sz="2800" b="1" dirty="0" err="1"/>
              <a:t>ToC</a:t>
            </a:r>
            <a:r>
              <a:rPr lang="en-SG" sz="2800" b="1" dirty="0"/>
              <a:t> del UNSDCF </a:t>
            </a:r>
            <a:r>
              <a:rPr lang="en-SG" sz="2800" b="1" dirty="0" err="1"/>
              <a:t>en</a:t>
            </a:r>
            <a:r>
              <a:rPr lang="en-SG" sz="2800" b="1" dirty="0"/>
              <a:t> Panamá – </a:t>
            </a:r>
            <a:r>
              <a:rPr lang="en-SG" sz="2800" b="1" dirty="0">
                <a:solidFill>
                  <a:schemeClr val="accent1">
                    <a:lumMod val="75000"/>
                  </a:schemeClr>
                </a:solidFill>
              </a:rPr>
              <a:t>EFECTO 3</a:t>
            </a:r>
            <a:endParaRPr lang="en-SG" sz="28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C4B2D-A925-4501-840F-6CDB5561AF47}"/>
              </a:ext>
            </a:extLst>
          </p:cNvPr>
          <p:cNvSpPr/>
          <p:nvPr/>
        </p:nvSpPr>
        <p:spPr>
          <a:xfrm>
            <a:off x="1023649" y="1229475"/>
            <a:ext cx="193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Efectos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productos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2DB506-2104-439B-B120-A1ABD1780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33223"/>
              </p:ext>
            </p:extLst>
          </p:nvPr>
        </p:nvGraphicFramePr>
        <p:xfrm>
          <a:off x="906203" y="1770794"/>
          <a:ext cx="10091764" cy="447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724">
                  <a:extLst>
                    <a:ext uri="{9D8B030D-6E8A-4147-A177-3AD203B41FA5}">
                      <a16:colId xmlns:a16="http://schemas.microsoft.com/office/drawing/2014/main" val="1139002622"/>
                    </a:ext>
                  </a:extLst>
                </a:gridCol>
                <a:gridCol w="9320040">
                  <a:extLst>
                    <a:ext uri="{9D8B030D-6E8A-4147-A177-3AD203B41FA5}">
                      <a16:colId xmlns:a16="http://schemas.microsoft.com/office/drawing/2014/main" val="3865656915"/>
                    </a:ext>
                  </a:extLst>
                </a:gridCol>
              </a:tblGrid>
              <a:tr h="52828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Área prioritaria 3: Cambio climático, gestión integral ambiental y Reducción de riesgos y desastres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231998"/>
                  </a:ext>
                </a:extLst>
              </a:tr>
              <a:tr h="685617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“Al 2025, Panamá es resiliente y cuenta con políticas públicas implementadas para la adaptación y mitigación del cambio climático, la neutralidad de la degradación de la tierra, la protección de la biodiversidad, la gestión ambiental integrada y la reducción de riesgo de desastres y crisis sanitarias, con enfoque territorial, intercultural, de derechos humanos, de género, y curso de vida”.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53493"/>
                  </a:ext>
                </a:extLst>
              </a:tr>
              <a:tr h="685617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Las instituciones nacionales y locales han puesto en marcha políticas, estrategias o planes integrados y los mecanismos de coordinación a favor de la acción por el clima, la salud ambiental, la generación de emprendimientos, empleos y/o ingresos verdes y resilientes, y la reducción de riesgo de desastres y crisis sanitarias.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extLst>
                  <a:ext uri="{0D108BD9-81ED-4DB2-BD59-A6C34878D82A}">
                    <a16:rowId xmlns:a16="http://schemas.microsoft.com/office/drawing/2014/main" val="4150402344"/>
                  </a:ext>
                </a:extLst>
              </a:tr>
              <a:tr h="859571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Los actores locales, los gobiernos municipales y a nivel central gestionan de manera participativa e integral las cuencas hidrográficas y los servicios ecosistémicos generados; favoreciendo la salud de la cuenca, sus ecosistemas, su biodiversidad, la sostenibilidad de los sistemas productivos y alimentarios y la generación sostenible de los medios de vida para todas las personas que dependen de estos bienes y servicios.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extLst>
                  <a:ext uri="{0D108BD9-81ED-4DB2-BD59-A6C34878D82A}">
                    <a16:rowId xmlns:a16="http://schemas.microsoft.com/office/drawing/2014/main" val="639177396"/>
                  </a:ext>
                </a:extLst>
              </a:tr>
              <a:tr h="685617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El Estado de Panamá avanza en el cumplimiento de su NDC, mediante el apoyo a inversiones en la generación de energía limpia y   en la gestión eficiente de energía; así como en la reforestación y restauración como parte de sus compromisos de mitigación, que a su vez contribuyen a la adaptación.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extLst>
                  <a:ext uri="{0D108BD9-81ED-4DB2-BD59-A6C34878D82A}">
                    <a16:rowId xmlns:a16="http://schemas.microsoft.com/office/drawing/2014/main" val="3082203608"/>
                  </a:ext>
                </a:extLst>
              </a:tr>
              <a:tr h="1033524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Las instituciones públicas y privadas, con apoyo de la Cooperación, toman decisiones, planifican, implementan acciones, monitorean, reportan y verifican de forma informada gracias a la generación y uso de datos y estadísticas ambientales, climáticas, información agroambiental, y de riesgo de desastres. Con particular atención al cumplimiento de los compromisos internacionales sobre cambio climático, biodiversidad, reducción del riesgo y las conexiones entre ambiente, pobreza, y desarrollo sostenible.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6" marR="65456" marT="0" marB="0"/>
                </a:tc>
                <a:extLst>
                  <a:ext uri="{0D108BD9-81ED-4DB2-BD59-A6C34878D82A}">
                    <a16:rowId xmlns:a16="http://schemas.microsoft.com/office/drawing/2014/main" val="52574610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71C18EA-2A24-4F98-9284-ED8F41C58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065" y="14622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C9F031-F76F-4799-93FA-F0A920FF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065" y="15156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8AA7B9-FC1B-4227-B5DD-E9D00F7FB935}"/>
              </a:ext>
            </a:extLst>
          </p:cNvPr>
          <p:cNvSpPr txBox="1"/>
          <p:nvPr/>
        </p:nvSpPr>
        <p:spPr>
          <a:xfrm rot="16200000">
            <a:off x="252279" y="4343121"/>
            <a:ext cx="2048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PRODUCTOS</a:t>
            </a:r>
            <a:endParaRPr lang="en-SG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9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7"/>
            <a:ext cx="10515600" cy="528888"/>
          </a:xfrm>
        </p:spPr>
        <p:txBody>
          <a:bodyPr anchor="t">
            <a:normAutofit/>
          </a:bodyPr>
          <a:lstStyle/>
          <a:p>
            <a:r>
              <a:rPr lang="en-SG" sz="2800" b="1" dirty="0" err="1"/>
              <a:t>Borrador</a:t>
            </a:r>
            <a:r>
              <a:rPr lang="en-SG" sz="2800" b="1" dirty="0"/>
              <a:t> de </a:t>
            </a:r>
            <a:r>
              <a:rPr lang="en-SG" sz="2800" b="1" dirty="0" err="1"/>
              <a:t>ToC</a:t>
            </a:r>
            <a:r>
              <a:rPr lang="en-SG" sz="2800" b="1" dirty="0"/>
              <a:t> del UNSDCF </a:t>
            </a:r>
            <a:r>
              <a:rPr lang="en-SG" sz="2800" b="1" dirty="0" err="1"/>
              <a:t>en</a:t>
            </a:r>
            <a:r>
              <a:rPr lang="en-SG" sz="2800" b="1" dirty="0"/>
              <a:t> Panamá – </a:t>
            </a:r>
            <a:r>
              <a:rPr lang="en-SG" sz="2800" b="1" dirty="0">
                <a:solidFill>
                  <a:schemeClr val="accent1">
                    <a:lumMod val="75000"/>
                  </a:schemeClr>
                </a:solidFill>
              </a:rPr>
              <a:t>EFECTO 4</a:t>
            </a:r>
            <a:endParaRPr lang="en-SG" sz="28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C4B2D-A925-4501-840F-6CDB5561AF47}"/>
              </a:ext>
            </a:extLst>
          </p:cNvPr>
          <p:cNvSpPr/>
          <p:nvPr/>
        </p:nvSpPr>
        <p:spPr>
          <a:xfrm>
            <a:off x="1023649" y="1229475"/>
            <a:ext cx="193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Efectos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productos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726052-9627-4AC5-BEE9-B6889E5B0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58769"/>
              </p:ext>
            </p:extLst>
          </p:nvPr>
        </p:nvGraphicFramePr>
        <p:xfrm>
          <a:off x="1181070" y="1762406"/>
          <a:ext cx="9657505" cy="4536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515">
                  <a:extLst>
                    <a:ext uri="{9D8B030D-6E8A-4147-A177-3AD203B41FA5}">
                      <a16:colId xmlns:a16="http://schemas.microsoft.com/office/drawing/2014/main" val="802652402"/>
                    </a:ext>
                  </a:extLst>
                </a:gridCol>
                <a:gridCol w="8918990">
                  <a:extLst>
                    <a:ext uri="{9D8B030D-6E8A-4147-A177-3AD203B41FA5}">
                      <a16:colId xmlns:a16="http://schemas.microsoft.com/office/drawing/2014/main" val="2087477876"/>
                    </a:ext>
                  </a:extLst>
                </a:gridCol>
              </a:tblGrid>
              <a:tr h="397907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Área prioritaria 4: Prevención de violencias y protección de derechos humanos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09462"/>
                  </a:ext>
                </a:extLst>
              </a:tr>
              <a:tr h="80783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“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s-419" sz="1100" dirty="0">
                          <a:effectLst/>
                        </a:rPr>
                        <a:t>Al 2025, Panamá cuenta con un sistema de protección de derechos inclusivo e integral con especial énfasis en la prevención y atención de todas las formas de violencia y discriminación por motivos de género, curso de vida, y sensible a todas las personas en condiciones de vulnerabilidad”.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66872"/>
                  </a:ext>
                </a:extLst>
              </a:tr>
              <a:tr h="602869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Las instituciones nacionales, en especial las de justicia, seguridad y salud, están articuladas entre ellas y diseñan, implementan y monitorean políticas públicas en materia de prevención, respuesta y mitigación de todas las formas de violencias y discriminación.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896345"/>
                  </a:ext>
                </a:extLst>
              </a:tr>
              <a:tr h="1012792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La ciudadanía, los y las tomadores de decisión e implementadores de las políticas públicas cuentan con mayor concienciación y sensibilización sobre las diferentes formas de violencia contra las personas y llevan a cabo acciones afirmativas que eliminen acciones tendientes a la discriminación, en beneficio de niñas, adolescentes, las mujeres, los jóvenes y otras personas en condición de vulnerabilidad</a:t>
                      </a:r>
                      <a:r>
                        <a:rPr lang="es-419" sz="1100" baseline="30000">
                          <a:effectLst/>
                        </a:rPr>
                        <a:t>5</a:t>
                      </a:r>
                      <a:r>
                        <a:rPr lang="es-419" sz="11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810627"/>
                  </a:ext>
                </a:extLst>
              </a:tr>
              <a:tr h="602869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El Estado cuenta con sistemas de información eficientes que permiten evidenciar todas las formas de violencia y apoyan para erradicar todas las formas de violencia y discriminación, y atención integral a todas las personas históricamente vulneradas.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37355"/>
                  </a:ext>
                </a:extLst>
              </a:tr>
              <a:tr h="1012792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El Estado cuenta con políticas públicas específicas que previenen, eliminan y promueven la participación efectiva de la ciudadanía en prevención de las diversas manifestaciones de violencia especialmente la violencia de género, la violencia hacia niños, niñas y adolescentes, personas adultas mayores, personas con alguna discapacidad y personas refugiadas y migrantes.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44962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73E9BF0-1084-4CE1-B248-F2293859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2011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F8A17-C324-4306-9843-860FD0029001}"/>
              </a:ext>
            </a:extLst>
          </p:cNvPr>
          <p:cNvSpPr txBox="1"/>
          <p:nvPr/>
        </p:nvSpPr>
        <p:spPr>
          <a:xfrm rot="16200000">
            <a:off x="487169" y="4175342"/>
            <a:ext cx="2048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PRODUCTOS</a:t>
            </a:r>
            <a:endParaRPr lang="en-SG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4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7"/>
            <a:ext cx="10515600" cy="599380"/>
          </a:xfrm>
        </p:spPr>
        <p:txBody>
          <a:bodyPr anchor="t">
            <a:normAutofit/>
          </a:bodyPr>
          <a:lstStyle/>
          <a:p>
            <a:r>
              <a:rPr lang="es-PA" sz="2800" dirty="0"/>
              <a:t>Valor agregado del PNUD, contribuciones específicas del PNUD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878997-A7AE-4D59-9F13-2342D7DB812F}"/>
              </a:ext>
            </a:extLst>
          </p:cNvPr>
          <p:cNvCxnSpPr>
            <a:cxnSpLocks/>
          </p:cNvCxnSpPr>
          <p:nvPr/>
        </p:nvCxnSpPr>
        <p:spPr>
          <a:xfrm flipV="1">
            <a:off x="1013810" y="1763432"/>
            <a:ext cx="9795049" cy="19494"/>
          </a:xfrm>
          <a:prstGeom prst="line">
            <a:avLst/>
          </a:prstGeom>
          <a:ln w="19050">
            <a:solidFill>
              <a:srgbClr val="0867B4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EF62F6-DF91-41E2-BA62-51C723959D91}"/>
              </a:ext>
            </a:extLst>
          </p:cNvPr>
          <p:cNvSpPr txBox="1"/>
          <p:nvPr/>
        </p:nvSpPr>
        <p:spPr>
          <a:xfrm>
            <a:off x="848690" y="1884978"/>
            <a:ext cx="6635605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_tradnl" sz="1050" dirty="0"/>
              <a:t>Erradicación de la pobreza en todas su formas y dimensiones, la Aceleración de las transformaciones estructurales para el desarrollo Sostenibles y la creación de resiliencia ante las crisis y perturbaciones.</a:t>
            </a:r>
          </a:p>
          <a:p>
            <a:pPr algn="just" defTabSz="0">
              <a:buClr>
                <a:schemeClr val="accent1"/>
              </a:buClr>
              <a:buSzPct val="100000"/>
            </a:pPr>
            <a:endParaRPr lang="es-PA" sz="105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n-SG" sz="105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n-SG" sz="1050" dirty="0" err="1"/>
              <a:t>Rol</a:t>
            </a:r>
            <a:r>
              <a:rPr lang="en-SG" sz="1050" dirty="0"/>
              <a:t> de </a:t>
            </a:r>
            <a:r>
              <a:rPr lang="en-SG" sz="1050" dirty="0" err="1"/>
              <a:t>integrador</a:t>
            </a:r>
            <a:r>
              <a:rPr lang="en-SG" sz="1050" dirty="0"/>
              <a:t> (</a:t>
            </a:r>
            <a:r>
              <a:rPr lang="en-SG" sz="1050" dirty="0" err="1"/>
              <a:t>capacidad</a:t>
            </a:r>
            <a:r>
              <a:rPr lang="en-SG" sz="1050" dirty="0"/>
              <a:t> de </a:t>
            </a:r>
            <a:r>
              <a:rPr lang="en-SG" sz="1050" dirty="0" err="1"/>
              <a:t>ver</a:t>
            </a:r>
            <a:r>
              <a:rPr lang="en-SG" sz="1050" dirty="0"/>
              <a:t> </a:t>
            </a:r>
            <a:r>
              <a:rPr lang="es-PA" sz="1050" dirty="0"/>
              <a:t>los desafíos de desarrollo en una manera articulada y no solo por sector que realmente es única en el UNCT)</a:t>
            </a:r>
            <a:endParaRPr lang="en-SG" sz="105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n-SG" sz="1050" dirty="0" err="1"/>
              <a:t>Diálogos</a:t>
            </a:r>
            <a:r>
              <a:rPr lang="en-SG" sz="1050" dirty="0"/>
              <a:t> para el Desarrollo y </a:t>
            </a:r>
            <a:r>
              <a:rPr lang="en-SG" sz="1050" dirty="0" err="1"/>
              <a:t>Planificación</a:t>
            </a:r>
            <a:r>
              <a:rPr lang="en-SG" sz="1050" dirty="0"/>
              <a:t> </a:t>
            </a:r>
            <a:r>
              <a:rPr lang="en-SG" sz="1050" dirty="0" err="1"/>
              <a:t>Estratégica</a:t>
            </a:r>
            <a:r>
              <a:rPr lang="en-SG" sz="1050" dirty="0"/>
              <a:t> 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050" dirty="0"/>
              <a:t>Fortalecimiento de capacidades institucionales para el desarrollo humano.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n-US" sz="1050" dirty="0" err="1"/>
              <a:t>Enfoque</a:t>
            </a:r>
            <a:r>
              <a:rPr lang="en-US" sz="1050" dirty="0"/>
              <a:t> </a:t>
            </a:r>
            <a:r>
              <a:rPr lang="en-US" sz="1050" dirty="0" err="1"/>
              <a:t>interseccional</a:t>
            </a:r>
            <a:r>
              <a:rPr lang="en-US" sz="1050" dirty="0"/>
              <a:t> de </a:t>
            </a:r>
            <a:r>
              <a:rPr lang="en-US" sz="1050" dirty="0" err="1"/>
              <a:t>desigualdades</a:t>
            </a:r>
            <a:r>
              <a:rPr lang="en-US" sz="1050" dirty="0"/>
              <a:t> (</a:t>
            </a:r>
            <a:r>
              <a:rPr lang="en-US" sz="1050" dirty="0" err="1"/>
              <a:t>género</a:t>
            </a:r>
            <a:r>
              <a:rPr lang="en-US" sz="1050" dirty="0"/>
              <a:t>, </a:t>
            </a:r>
            <a:r>
              <a:rPr lang="en-US" sz="1050" dirty="0" err="1"/>
              <a:t>edad</a:t>
            </a:r>
            <a:r>
              <a:rPr lang="en-US" sz="1050" dirty="0"/>
              <a:t>, </a:t>
            </a:r>
            <a:r>
              <a:rPr lang="en-US" sz="1050" dirty="0" err="1"/>
              <a:t>etnia</a:t>
            </a:r>
            <a:r>
              <a:rPr lang="en-US" sz="1050" dirty="0"/>
              <a:t>/</a:t>
            </a:r>
            <a:r>
              <a:rPr lang="en-US" sz="1050" dirty="0" err="1"/>
              <a:t>raza</a:t>
            </a:r>
            <a:r>
              <a:rPr lang="en-US" sz="1050" dirty="0"/>
              <a:t>, </a:t>
            </a:r>
            <a:r>
              <a:rPr lang="en-US" sz="1050" dirty="0" err="1"/>
              <a:t>urbano</a:t>
            </a:r>
            <a:r>
              <a:rPr lang="en-US" sz="1050" dirty="0"/>
              <a:t>/rural)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" sz="105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50" dirty="0"/>
              <a:t>Programas y proyectos en base a la Gestión Basada en Resultados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_tradnl" sz="1050" dirty="0"/>
              <a:t>Gestión del conocimiento, innovación, lecciones aprendidas y buenas prácticas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_tradnl" sz="1050" dirty="0"/>
              <a:t>Red global de expertos y Red de expertos de la Oficina Regional del PNUD establecida en Panamá</a:t>
            </a:r>
          </a:p>
          <a:p>
            <a:pPr algn="just" defTabSz="0">
              <a:buClr>
                <a:schemeClr val="accent1"/>
              </a:buClr>
              <a:buSzPct val="100000"/>
            </a:pPr>
            <a:endParaRPr lang="es-ES_tradnl" sz="105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_tradnl" sz="1050" dirty="0"/>
              <a:t>Se asocia con otras agencias del SNU y con Organismos Internacionales (</a:t>
            </a:r>
            <a:r>
              <a:rPr lang="es-ES_tradnl" sz="1050" dirty="0" err="1"/>
              <a:t>IFIs</a:t>
            </a:r>
            <a:r>
              <a:rPr lang="es-ES_tradnl" sz="1050" dirty="0"/>
              <a:t>) para añadir valor a los requerimientos de las contrapartes nacionales.  </a:t>
            </a:r>
            <a:endParaRPr lang="en-US" sz="105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_tradnl" sz="100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n-SG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968DF-A699-4363-ACEA-1851503C02BD}"/>
              </a:ext>
            </a:extLst>
          </p:cNvPr>
          <p:cNvSpPr txBox="1"/>
          <p:nvPr/>
        </p:nvSpPr>
        <p:spPr>
          <a:xfrm>
            <a:off x="166397" y="1313868"/>
            <a:ext cx="272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Programáticas</a:t>
            </a:r>
            <a:endParaRPr lang="en-SG" sz="1600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AD141F-F555-4D56-9520-B1E0A660F2B6}"/>
              </a:ext>
            </a:extLst>
          </p:cNvPr>
          <p:cNvSpPr txBox="1"/>
          <p:nvPr/>
        </p:nvSpPr>
        <p:spPr>
          <a:xfrm>
            <a:off x="7698204" y="1979517"/>
            <a:ext cx="3274596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50" dirty="0"/>
              <a:t>Capacidad operativa y técnica para administrar programas y proyectos con transparencia y rendición de cuentas</a:t>
            </a:r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n-US" sz="105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_tradnl" sz="1050" dirty="0"/>
              <a:t>Permanencia plurianual de los recursos aportados </a:t>
            </a:r>
            <a:r>
              <a:rPr lang="es-ES_tradnl" sz="1100" dirty="0"/>
              <a:t>por</a:t>
            </a:r>
            <a:r>
              <a:rPr lang="es-ES_tradnl" sz="1050" dirty="0"/>
              <a:t> las instituciones gubernamentales</a:t>
            </a:r>
            <a:endParaRPr lang="es-ES" sz="105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" sz="105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_tradnl" sz="1050" dirty="0"/>
              <a:t>Administración fondos provenientes del sector privado</a:t>
            </a:r>
            <a:endParaRPr lang="es-ES" sz="105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" sz="1000" dirty="0"/>
          </a:p>
          <a:p>
            <a:pPr defTabSz="0">
              <a:buClr>
                <a:schemeClr val="accent1"/>
              </a:buClr>
              <a:buSzPct val="100000"/>
            </a:pPr>
            <a:endParaRPr lang="es-ES" sz="1000" dirty="0"/>
          </a:p>
          <a:p>
            <a:pPr defTabSz="0">
              <a:buClr>
                <a:schemeClr val="accent1"/>
              </a:buClr>
              <a:buSzPct val="100000"/>
            </a:pPr>
            <a:endParaRPr lang="es-E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FC77C3-F401-4CC2-9D3D-166ACD734FF6}"/>
              </a:ext>
            </a:extLst>
          </p:cNvPr>
          <p:cNvSpPr txBox="1"/>
          <p:nvPr/>
        </p:nvSpPr>
        <p:spPr>
          <a:xfrm>
            <a:off x="6805913" y="1263770"/>
            <a:ext cx="277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Financieras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143BF2-8FE3-4B17-B19E-F7A4C5573E94}"/>
              </a:ext>
            </a:extLst>
          </p:cNvPr>
          <p:cNvSpPr txBox="1"/>
          <p:nvPr/>
        </p:nvSpPr>
        <p:spPr>
          <a:xfrm>
            <a:off x="1171089" y="4690701"/>
            <a:ext cx="10005851" cy="16636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ES" sz="1200" i="1" dirty="0">
                <a:solidFill>
                  <a:srgbClr val="0867B4"/>
                </a:solidFill>
                <a:cs typeface="Calibri"/>
              </a:rPr>
              <a:t>Para contribuir a la visión de Estado en la etapa de recuperación del COVID-19 y con la implementación de la Agenda 2030, el Nuevo CPD de PNUD 2021-2025  retomará 3 de los Efectos del Marco de Cooperación de las Naciones Unidas 2021-2025, articuladas en las siguientes áreas prioritarias: 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AutoNum type="arabicPeriod"/>
            </a:pPr>
            <a:r>
              <a:rPr lang="es-419" sz="1200" b="1" i="1" dirty="0">
                <a:solidFill>
                  <a:srgbClr val="0867B4"/>
                </a:solidFill>
                <a:cs typeface="Calibri"/>
              </a:rPr>
              <a:t>Igualdad e inclusión social, económica y ambiental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Tx/>
              <a:buAutoNum type="arabicPeriod"/>
            </a:pPr>
            <a:r>
              <a:rPr lang="es-419" sz="1200" b="1" i="1" dirty="0">
                <a:solidFill>
                  <a:srgbClr val="0867B4"/>
                </a:solidFill>
                <a:cs typeface="Calibri"/>
              </a:rPr>
              <a:t>Gobernanza, institucionalidad, ciudadanía y justicia</a:t>
            </a:r>
          </a:p>
          <a:p>
            <a:pPr marL="228600" indent="-228600">
              <a:lnSpc>
                <a:spcPct val="120000"/>
              </a:lnSpc>
              <a:spcBef>
                <a:spcPts val="500"/>
              </a:spcBef>
              <a:buFontTx/>
              <a:buAutoNum type="arabicPeriod"/>
            </a:pPr>
            <a:r>
              <a:rPr lang="es-419" sz="1200" b="1" i="1" dirty="0">
                <a:solidFill>
                  <a:srgbClr val="0867B4"/>
                </a:solidFill>
                <a:cs typeface="Calibri"/>
              </a:rPr>
              <a:t>Cambio climático, gestión integral ambiental y Reducción de riesgos y desastres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s-419" sz="1050" i="1" dirty="0">
                <a:solidFill>
                  <a:srgbClr val="0867B4"/>
                </a:solidFill>
                <a:cs typeface="Calibri"/>
              </a:rPr>
              <a:t>Nota: Contribuirá de forma muy específica en el Efecto 4: Prevención de violencias y protección de derechos humanos.</a:t>
            </a:r>
            <a:endParaRPr lang="es-ES" sz="1050" i="1" dirty="0">
              <a:solidFill>
                <a:srgbClr val="0867B4"/>
              </a:solidFill>
              <a:cs typeface="Calibri"/>
            </a:endParaRP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F34038-0361-48AC-86FD-D8B909D23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6" y="6145217"/>
            <a:ext cx="650373" cy="50597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088A4C0-1E75-4A1D-BAFE-DA49B6588B1D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4E9EF8-0D62-488A-B0D4-E1996AD56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6"/>
            <a:ext cx="10515600" cy="1325563"/>
          </a:xfrm>
        </p:spPr>
        <p:txBody>
          <a:bodyPr anchor="t">
            <a:normAutofit/>
          </a:bodyPr>
          <a:lstStyle/>
          <a:p>
            <a:r>
              <a:rPr lang="es-PA" sz="2800" dirty="0"/>
              <a:t>Preguntas para la discusión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1E93E1-0D87-4982-A35D-066065C09D9E}"/>
              </a:ext>
            </a:extLst>
          </p:cNvPr>
          <p:cNvSpPr/>
          <p:nvPr/>
        </p:nvSpPr>
        <p:spPr>
          <a:xfrm>
            <a:off x="1685487" y="1563713"/>
            <a:ext cx="960453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  <a:ea typeface="Times New Roman" panose="02020603050405020304" pitchFamily="18" charset="0"/>
              </a:rPr>
              <a:t>Cómo lograr una mayor territorialización de los ODS y desarrollo local para la implementación de la Agenda 2030?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  <a:ea typeface="Times New Roman" panose="02020603050405020304" pitchFamily="18" charset="0"/>
              </a:rPr>
              <a:t>Revisar las vinculaciones que hicimos al nivel de los productos para asegurar interacción entre los </a:t>
            </a:r>
            <a:r>
              <a:rPr lang="es-PA" dirty="0" err="1">
                <a:latin typeface="Calibri" panose="020F0502020204030204" pitchFamily="34" charset="0"/>
                <a:ea typeface="Times New Roman" panose="02020603050405020304" pitchFamily="18" charset="0"/>
              </a:rPr>
              <a:t>outcomes</a:t>
            </a:r>
            <a:r>
              <a:rPr lang="es-PA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</a:rPr>
              <a:t>Cómo apoyar con temas de innovación y nuevas tecnologías – por ejemplo, a través del nuevo Laboratorio Acelerador?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</a:rPr>
              <a:t>Proporcionar ideas para la movilización de recursos del nuevo CPD.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PA" dirty="0">
                <a:latin typeface="Calibri" panose="020F0502020204030204" pitchFamily="34" charset="0"/>
              </a:rPr>
              <a:t>Agregar más sobre el impacto Covid-19 en el programa y la movilización de recursos.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8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12ECE113-6594-417E-AC58-EC925291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8383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6A98A0-91D4-4B78-8A71-D8042E4DD740}"/>
              </a:ext>
            </a:extLst>
          </p:cNvPr>
          <p:cNvSpPr txBox="1">
            <a:spLocks/>
          </p:cNvSpPr>
          <p:nvPr/>
        </p:nvSpPr>
        <p:spPr>
          <a:xfrm>
            <a:off x="9442612" y="2521755"/>
            <a:ext cx="2926080" cy="24688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b="1" dirty="0"/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114968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95D9-89E2-4F61-86E4-D5B6973F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46" y="385086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SG" sz="3600" dirty="0"/>
              <a:t>Agenda del IPAC - PANAMA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01F9BB-94FD-429D-A462-2EDED5BEADAE}"/>
              </a:ext>
            </a:extLst>
          </p:cNvPr>
          <p:cNvSpPr txBox="1">
            <a:spLocks/>
          </p:cNvSpPr>
          <p:nvPr/>
        </p:nvSpPr>
        <p:spPr>
          <a:xfrm>
            <a:off x="835250" y="1409380"/>
            <a:ext cx="10061349" cy="473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s-PA" dirty="0"/>
          </a:p>
          <a:p>
            <a:pPr marL="514350" indent="-514350">
              <a:buFont typeface="+mj-lt"/>
              <a:buAutoNum type="arabicPeriod"/>
            </a:pPr>
            <a:endParaRPr lang="es-PA" dirty="0"/>
          </a:p>
          <a:p>
            <a:pPr marL="514350" indent="-514350">
              <a:buFont typeface="+mj-lt"/>
              <a:buAutoNum type="arabicPeriod"/>
            </a:pPr>
            <a:r>
              <a:rPr lang="es-PA" dirty="0"/>
              <a:t>Contexto político-socio-económico de Panamá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/>
              <a:t>Presentación de CCA / Impacto Socioeconómico COVID-19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/>
              <a:t>Borrador de </a:t>
            </a:r>
            <a:r>
              <a:rPr lang="es-PA" dirty="0" err="1"/>
              <a:t>ToC</a:t>
            </a:r>
            <a:r>
              <a:rPr lang="es-PA" dirty="0"/>
              <a:t>, efectos y productos del UNSDCF en Panamá</a:t>
            </a:r>
          </a:p>
          <a:p>
            <a:pPr marL="0" indent="0">
              <a:buNone/>
            </a:pPr>
            <a:r>
              <a:rPr lang="es-PA" dirty="0"/>
              <a:t>     - Valor comparativo del PNUD y lecciones aprendidas</a:t>
            </a:r>
          </a:p>
          <a:p>
            <a:pPr marL="0" indent="0">
              <a:buNone/>
            </a:pPr>
            <a:r>
              <a:rPr lang="es-PA" dirty="0"/>
              <a:t>3. Preguntas claves para la retroalimentación</a:t>
            </a:r>
            <a:endParaRPr lang="en-US" dirty="0"/>
          </a:p>
          <a:p>
            <a:pPr marL="0" indent="0">
              <a:buNone/>
            </a:pPr>
            <a:r>
              <a:rPr lang="es-PA" dirty="0"/>
              <a:t>4. Discusión y recomendaciones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7AEFF-CBA1-4AAC-854A-F81C433BED1D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75439B-6C49-4A90-A5EC-15635F39F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3592E08-E9C2-41AA-A605-1FE36D6EE8DD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619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D6166FA-9B33-47D6-A187-830CCDC3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46" y="385087"/>
            <a:ext cx="10515600" cy="665374"/>
          </a:xfrm>
        </p:spPr>
        <p:txBody>
          <a:bodyPr anchor="t">
            <a:normAutofit fontScale="90000"/>
          </a:bodyPr>
          <a:lstStyle/>
          <a:p>
            <a:r>
              <a:rPr lang="es-PA" sz="3600" dirty="0"/>
              <a:t>Contexto político-socio-económico de Panamá</a:t>
            </a:r>
            <a:br>
              <a:rPr lang="es-PA" sz="3600" dirty="0">
                <a:highlight>
                  <a:srgbClr val="FFFF00"/>
                </a:highlight>
              </a:rPr>
            </a:br>
            <a:endParaRPr lang="en-SG" sz="3600" b="1" dirty="0">
              <a:highlight>
                <a:srgbClr val="FFFF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F96A8D-44FC-416E-92FE-915B91C53A3E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80D186-F30A-4C56-AA44-91C52EA3066C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E23CE-4AFF-46AF-90BF-5BB306EC3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13" name="Shape 219">
            <a:extLst>
              <a:ext uri="{FF2B5EF4-FFF2-40B4-BE49-F238E27FC236}">
                <a16:creationId xmlns:a16="http://schemas.microsoft.com/office/drawing/2014/main" id="{AC5FF80D-3C1B-485A-9CFB-299401C3764E}"/>
              </a:ext>
            </a:extLst>
          </p:cNvPr>
          <p:cNvSpPr/>
          <p:nvPr/>
        </p:nvSpPr>
        <p:spPr>
          <a:xfrm flipV="1">
            <a:off x="6171180" y="4238212"/>
            <a:ext cx="2124726" cy="1606164"/>
          </a:xfrm>
          <a:prstGeom prst="line">
            <a:avLst/>
          </a:prstGeom>
          <a:ln w="28575"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algn="l"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" name="Shape 220">
            <a:extLst>
              <a:ext uri="{FF2B5EF4-FFF2-40B4-BE49-F238E27FC236}">
                <a16:creationId xmlns:a16="http://schemas.microsoft.com/office/drawing/2014/main" id="{B9B60B9D-D90E-4C10-A712-350CD52BB1ED}"/>
              </a:ext>
            </a:extLst>
          </p:cNvPr>
          <p:cNvSpPr/>
          <p:nvPr/>
        </p:nvSpPr>
        <p:spPr>
          <a:xfrm flipH="1" flipV="1">
            <a:off x="8675284" y="4210371"/>
            <a:ext cx="2113034" cy="1382752"/>
          </a:xfrm>
          <a:prstGeom prst="line">
            <a:avLst/>
          </a:prstGeom>
          <a:ln w="28575"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algn="l"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" name="Shape 221">
            <a:extLst>
              <a:ext uri="{FF2B5EF4-FFF2-40B4-BE49-F238E27FC236}">
                <a16:creationId xmlns:a16="http://schemas.microsoft.com/office/drawing/2014/main" id="{808F25B1-D3DB-4FBB-B2E6-2AC65C9B6399}"/>
              </a:ext>
            </a:extLst>
          </p:cNvPr>
          <p:cNvSpPr/>
          <p:nvPr/>
        </p:nvSpPr>
        <p:spPr>
          <a:xfrm flipH="1" flipV="1">
            <a:off x="3951257" y="4607106"/>
            <a:ext cx="1840502" cy="1213697"/>
          </a:xfrm>
          <a:prstGeom prst="line">
            <a:avLst/>
          </a:prstGeom>
          <a:ln w="28575"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algn="l"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" name="Shape 222">
            <a:extLst>
              <a:ext uri="{FF2B5EF4-FFF2-40B4-BE49-F238E27FC236}">
                <a16:creationId xmlns:a16="http://schemas.microsoft.com/office/drawing/2014/main" id="{5CE08945-A7C8-405D-A32C-C24FAA032C13}"/>
              </a:ext>
            </a:extLst>
          </p:cNvPr>
          <p:cNvSpPr/>
          <p:nvPr/>
        </p:nvSpPr>
        <p:spPr>
          <a:xfrm flipV="1">
            <a:off x="2222740" y="4633935"/>
            <a:ext cx="1249795" cy="1249795"/>
          </a:xfrm>
          <a:prstGeom prst="line">
            <a:avLst/>
          </a:prstGeom>
          <a:ln w="28575"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algn="l"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17" name="Group 225">
            <a:extLst>
              <a:ext uri="{FF2B5EF4-FFF2-40B4-BE49-F238E27FC236}">
                <a16:creationId xmlns:a16="http://schemas.microsoft.com/office/drawing/2014/main" id="{1E40A84C-D364-47A6-BA63-FED758F2BAE3}"/>
              </a:ext>
            </a:extLst>
          </p:cNvPr>
          <p:cNvGrpSpPr/>
          <p:nvPr/>
        </p:nvGrpSpPr>
        <p:grpSpPr>
          <a:xfrm>
            <a:off x="374070" y="3818970"/>
            <a:ext cx="588482" cy="667650"/>
            <a:chOff x="-13252" y="13252"/>
            <a:chExt cx="588481" cy="667649"/>
          </a:xfrm>
        </p:grpSpPr>
        <p:sp>
          <p:nvSpPr>
            <p:cNvPr id="18" name="Shape 223">
              <a:extLst>
                <a:ext uri="{FF2B5EF4-FFF2-40B4-BE49-F238E27FC236}">
                  <a16:creationId xmlns:a16="http://schemas.microsoft.com/office/drawing/2014/main" id="{AE0B869D-4909-458A-9A6B-1D0C25CA9F3E}"/>
                </a:ext>
              </a:extLst>
            </p:cNvPr>
            <p:cNvSpPr/>
            <p:nvPr/>
          </p:nvSpPr>
          <p:spPr>
            <a:xfrm>
              <a:off x="-13252" y="13252"/>
              <a:ext cx="588481" cy="588481"/>
            </a:xfrm>
            <a:prstGeom prst="ellipse">
              <a:avLst/>
            </a:prstGeom>
            <a:solidFill>
              <a:srgbClr val="0F4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Shape 224">
              <a:extLst>
                <a:ext uri="{FF2B5EF4-FFF2-40B4-BE49-F238E27FC236}">
                  <a16:creationId xmlns:a16="http://schemas.microsoft.com/office/drawing/2014/main" id="{89EDC195-32B2-4301-8262-3B602627F2E7}"/>
                </a:ext>
              </a:extLst>
            </p:cNvPr>
            <p:cNvSpPr/>
            <p:nvPr/>
          </p:nvSpPr>
          <p:spPr>
            <a:xfrm>
              <a:off x="89888" y="34573"/>
              <a:ext cx="383304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/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oup 228">
            <a:extLst>
              <a:ext uri="{FF2B5EF4-FFF2-40B4-BE49-F238E27FC236}">
                <a16:creationId xmlns:a16="http://schemas.microsoft.com/office/drawing/2014/main" id="{7E4CD5FB-007E-4083-A1FD-86CB7B6020EA}"/>
              </a:ext>
            </a:extLst>
          </p:cNvPr>
          <p:cNvGrpSpPr/>
          <p:nvPr/>
        </p:nvGrpSpPr>
        <p:grpSpPr>
          <a:xfrm>
            <a:off x="1719804" y="1447034"/>
            <a:ext cx="588481" cy="588481"/>
            <a:chOff x="0" y="0"/>
            <a:chExt cx="588480" cy="588480"/>
          </a:xfrm>
        </p:grpSpPr>
        <p:sp>
          <p:nvSpPr>
            <p:cNvPr id="21" name="Shape 226">
              <a:extLst>
                <a:ext uri="{FF2B5EF4-FFF2-40B4-BE49-F238E27FC236}">
                  <a16:creationId xmlns:a16="http://schemas.microsoft.com/office/drawing/2014/main" id="{DA17AEBD-CB48-4B69-A92F-2A3381D11893}"/>
                </a:ext>
              </a:extLst>
            </p:cNvPr>
            <p:cNvSpPr/>
            <p:nvPr/>
          </p:nvSpPr>
          <p:spPr>
            <a:xfrm>
              <a:off x="0" y="0"/>
              <a:ext cx="588481" cy="588481"/>
            </a:xfrm>
            <a:prstGeom prst="ellipse">
              <a:avLst/>
            </a:prstGeom>
            <a:solidFill>
              <a:srgbClr val="03A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2" name="Shape 227">
              <a:extLst>
                <a:ext uri="{FF2B5EF4-FFF2-40B4-BE49-F238E27FC236}">
                  <a16:creationId xmlns:a16="http://schemas.microsoft.com/office/drawing/2014/main" id="{95C28FD1-B1F2-4415-87D4-98B182799FEC}"/>
                </a:ext>
              </a:extLst>
            </p:cNvPr>
            <p:cNvSpPr/>
            <p:nvPr/>
          </p:nvSpPr>
          <p:spPr>
            <a:xfrm>
              <a:off x="102587" y="9174"/>
              <a:ext cx="383304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/>
              </a:lvl1pPr>
            </a:lstStyle>
            <a:p>
              <a:r>
                <a:t>2</a:t>
              </a:r>
            </a:p>
          </p:txBody>
        </p:sp>
      </p:grpSp>
      <p:grpSp>
        <p:nvGrpSpPr>
          <p:cNvPr id="23" name="Group 231">
            <a:extLst>
              <a:ext uri="{FF2B5EF4-FFF2-40B4-BE49-F238E27FC236}">
                <a16:creationId xmlns:a16="http://schemas.microsoft.com/office/drawing/2014/main" id="{39D65921-A3E0-49D8-9E33-572B58C66392}"/>
              </a:ext>
            </a:extLst>
          </p:cNvPr>
          <p:cNvGrpSpPr/>
          <p:nvPr/>
        </p:nvGrpSpPr>
        <p:grpSpPr>
          <a:xfrm>
            <a:off x="5558876" y="3250461"/>
            <a:ext cx="588482" cy="594218"/>
            <a:chOff x="0" y="-5735"/>
            <a:chExt cx="588481" cy="594216"/>
          </a:xfrm>
        </p:grpSpPr>
        <p:sp>
          <p:nvSpPr>
            <p:cNvPr id="24" name="Shape 229">
              <a:extLst>
                <a:ext uri="{FF2B5EF4-FFF2-40B4-BE49-F238E27FC236}">
                  <a16:creationId xmlns:a16="http://schemas.microsoft.com/office/drawing/2014/main" id="{B5DE5CC2-5382-4D0D-ABBF-0C093FAC31D7}"/>
                </a:ext>
              </a:extLst>
            </p:cNvPr>
            <p:cNvSpPr/>
            <p:nvPr/>
          </p:nvSpPr>
          <p:spPr>
            <a:xfrm>
              <a:off x="0" y="0"/>
              <a:ext cx="588481" cy="588481"/>
            </a:xfrm>
            <a:prstGeom prst="ellipse">
              <a:avLst/>
            </a:prstGeom>
            <a:solidFill>
              <a:srgbClr val="EE95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5" name="Shape 230">
              <a:extLst>
                <a:ext uri="{FF2B5EF4-FFF2-40B4-BE49-F238E27FC236}">
                  <a16:creationId xmlns:a16="http://schemas.microsoft.com/office/drawing/2014/main" id="{55C48496-1806-4DAA-85F5-0C8C419BFAA4}"/>
                </a:ext>
              </a:extLst>
            </p:cNvPr>
            <p:cNvSpPr/>
            <p:nvPr/>
          </p:nvSpPr>
          <p:spPr>
            <a:xfrm>
              <a:off x="129643" y="-5735"/>
              <a:ext cx="383304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/>
              </a:lvl1pPr>
            </a:lstStyle>
            <a:p>
              <a:r>
                <a:rPr dirty="0"/>
                <a:t>3</a:t>
              </a:r>
            </a:p>
          </p:txBody>
        </p:sp>
      </p:grpSp>
      <p:grpSp>
        <p:nvGrpSpPr>
          <p:cNvPr id="26" name="Group 234">
            <a:extLst>
              <a:ext uri="{FF2B5EF4-FFF2-40B4-BE49-F238E27FC236}">
                <a16:creationId xmlns:a16="http://schemas.microsoft.com/office/drawing/2014/main" id="{3C0511B2-8AFC-4853-A2BA-4996DBF5C16E}"/>
              </a:ext>
            </a:extLst>
          </p:cNvPr>
          <p:cNvGrpSpPr/>
          <p:nvPr/>
        </p:nvGrpSpPr>
        <p:grpSpPr>
          <a:xfrm>
            <a:off x="9654967" y="1340578"/>
            <a:ext cx="588482" cy="654950"/>
            <a:chOff x="0" y="0"/>
            <a:chExt cx="588481" cy="654948"/>
          </a:xfrm>
        </p:grpSpPr>
        <p:sp>
          <p:nvSpPr>
            <p:cNvPr id="27" name="Shape 232">
              <a:extLst>
                <a:ext uri="{FF2B5EF4-FFF2-40B4-BE49-F238E27FC236}">
                  <a16:creationId xmlns:a16="http://schemas.microsoft.com/office/drawing/2014/main" id="{9C289F2A-E6E2-4C0E-B38D-A8683C779808}"/>
                </a:ext>
              </a:extLst>
            </p:cNvPr>
            <p:cNvSpPr/>
            <p:nvPr/>
          </p:nvSpPr>
          <p:spPr>
            <a:xfrm>
              <a:off x="0" y="0"/>
              <a:ext cx="588481" cy="588481"/>
            </a:xfrm>
            <a:prstGeom prst="ellipse">
              <a:avLst/>
            </a:prstGeom>
            <a:solidFill>
              <a:srgbClr val="3B7C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Shape 233">
              <a:extLst>
                <a:ext uri="{FF2B5EF4-FFF2-40B4-BE49-F238E27FC236}">
                  <a16:creationId xmlns:a16="http://schemas.microsoft.com/office/drawing/2014/main" id="{7E3F1BDC-BE33-46DE-B57D-C34A14F16C07}"/>
                </a:ext>
              </a:extLst>
            </p:cNvPr>
            <p:cNvSpPr/>
            <p:nvPr/>
          </p:nvSpPr>
          <p:spPr>
            <a:xfrm>
              <a:off x="76898" y="8621"/>
              <a:ext cx="383304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/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3" name="Group 237">
            <a:extLst>
              <a:ext uri="{FF2B5EF4-FFF2-40B4-BE49-F238E27FC236}">
                <a16:creationId xmlns:a16="http://schemas.microsoft.com/office/drawing/2014/main" id="{1EB8A56D-6816-4864-99DB-CDCE8CD57956}"/>
              </a:ext>
            </a:extLst>
          </p:cNvPr>
          <p:cNvGrpSpPr/>
          <p:nvPr/>
        </p:nvGrpSpPr>
        <p:grpSpPr>
          <a:xfrm>
            <a:off x="11284014" y="3343940"/>
            <a:ext cx="588482" cy="653846"/>
            <a:chOff x="-26504" y="39756"/>
            <a:chExt cx="588481" cy="653844"/>
          </a:xfrm>
        </p:grpSpPr>
        <p:sp>
          <p:nvSpPr>
            <p:cNvPr id="34" name="Shape 235">
              <a:extLst>
                <a:ext uri="{FF2B5EF4-FFF2-40B4-BE49-F238E27FC236}">
                  <a16:creationId xmlns:a16="http://schemas.microsoft.com/office/drawing/2014/main" id="{C40E5CEA-9E09-4C97-B983-C1E2DAA1D998}"/>
                </a:ext>
              </a:extLst>
            </p:cNvPr>
            <p:cNvSpPr/>
            <p:nvPr/>
          </p:nvSpPr>
          <p:spPr>
            <a:xfrm>
              <a:off x="-26504" y="39756"/>
              <a:ext cx="588481" cy="588481"/>
            </a:xfrm>
            <a:prstGeom prst="ellipse">
              <a:avLst/>
            </a:prstGeom>
            <a:solidFill>
              <a:srgbClr val="9E16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" name="Shape 236">
              <a:extLst>
                <a:ext uri="{FF2B5EF4-FFF2-40B4-BE49-F238E27FC236}">
                  <a16:creationId xmlns:a16="http://schemas.microsoft.com/office/drawing/2014/main" id="{2E0D0FF2-59B3-49CE-A856-02B27D53549E}"/>
                </a:ext>
              </a:extLst>
            </p:cNvPr>
            <p:cNvSpPr/>
            <p:nvPr/>
          </p:nvSpPr>
          <p:spPr>
            <a:xfrm>
              <a:off x="102587" y="47273"/>
              <a:ext cx="383304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/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6" name="Group 240">
            <a:extLst>
              <a:ext uri="{FF2B5EF4-FFF2-40B4-BE49-F238E27FC236}">
                <a16:creationId xmlns:a16="http://schemas.microsoft.com/office/drawing/2014/main" id="{548E7658-4E55-4D39-A3B4-177C0FC76F8F}"/>
              </a:ext>
            </a:extLst>
          </p:cNvPr>
          <p:cNvGrpSpPr/>
          <p:nvPr/>
        </p:nvGrpSpPr>
        <p:grpSpPr>
          <a:xfrm>
            <a:off x="205408" y="4473300"/>
            <a:ext cx="2644706" cy="1091914"/>
            <a:chOff x="43062" y="-238791"/>
            <a:chExt cx="2644704" cy="1091913"/>
          </a:xfrm>
        </p:grpSpPr>
        <p:sp>
          <p:nvSpPr>
            <p:cNvPr id="37" name="Shape 238">
              <a:extLst>
                <a:ext uri="{FF2B5EF4-FFF2-40B4-BE49-F238E27FC236}">
                  <a16:creationId xmlns:a16="http://schemas.microsoft.com/office/drawing/2014/main" id="{A6F32D3C-0FB1-4478-A014-310B7588B545}"/>
                </a:ext>
              </a:extLst>
            </p:cNvPr>
            <p:cNvSpPr/>
            <p:nvPr/>
          </p:nvSpPr>
          <p:spPr>
            <a:xfrm>
              <a:off x="71213" y="-238791"/>
              <a:ext cx="2616553" cy="61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defRPr sz="1700" cap="all">
                  <a:solidFill>
                    <a:srgbClr val="01629B"/>
                  </a:solidFill>
                </a:defRPr>
              </a:lvl1pPr>
            </a:lstStyle>
            <a:p>
              <a:r>
                <a:rPr lang="en-US" dirty="0"/>
                <a:t>ARQUITECTURA DEL ESTADO EN CRISIS?</a:t>
              </a:r>
              <a:r>
                <a:rPr dirty="0"/>
                <a:t> </a:t>
              </a:r>
            </a:p>
          </p:txBody>
        </p:sp>
        <p:sp>
          <p:nvSpPr>
            <p:cNvPr id="38" name="Shape 239">
              <a:extLst>
                <a:ext uri="{FF2B5EF4-FFF2-40B4-BE49-F238E27FC236}">
                  <a16:creationId xmlns:a16="http://schemas.microsoft.com/office/drawing/2014/main" id="{5F9E81A4-4C2A-4E2A-8EB9-6F6E4B3A4E72}"/>
                </a:ext>
              </a:extLst>
            </p:cNvPr>
            <p:cNvSpPr/>
            <p:nvPr/>
          </p:nvSpPr>
          <p:spPr>
            <a:xfrm>
              <a:off x="43062" y="-78156"/>
              <a:ext cx="2197378" cy="931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49580">
                <a:lnSpc>
                  <a:spcPct val="107916"/>
                </a:lnSpc>
                <a:spcBef>
                  <a:spcPts val="800"/>
                </a:spcBef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endParaRPr lang="en-US" dirty="0"/>
            </a:p>
            <a:p>
              <a:pPr defTabSz="449580">
                <a:lnSpc>
                  <a:spcPct val="107916"/>
                </a:lnSpc>
                <a:spcBef>
                  <a:spcPts val="800"/>
                </a:spcBef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400" dirty="0"/>
                <a:t>Los </a:t>
              </a:r>
              <a:r>
                <a:rPr sz="1400" b="1" dirty="0" err="1">
                  <a:latin typeface="Gotham-Bold"/>
                  <a:ea typeface="Gotham-Bold"/>
                  <a:cs typeface="Gotham-Bold"/>
                  <a:sym typeface="Gotham-Bold"/>
                </a:rPr>
                <a:t>tres</a:t>
              </a:r>
              <a:r>
                <a:rPr sz="1400" b="1" dirty="0">
                  <a:latin typeface="Gotham-Bold"/>
                  <a:ea typeface="Gotham-Bold"/>
                  <a:cs typeface="Gotham-Bold"/>
                  <a:sym typeface="Gotham-Bold"/>
                </a:rPr>
                <a:t> </a:t>
              </a:r>
              <a:r>
                <a:rPr sz="1400" b="1" dirty="0" err="1">
                  <a:latin typeface="Gotham-Bold"/>
                  <a:ea typeface="Gotham-Bold"/>
                  <a:cs typeface="Gotham-Bold"/>
                  <a:sym typeface="Gotham-Bold"/>
                </a:rPr>
                <a:t>poderes</a:t>
              </a:r>
              <a:r>
                <a:rPr sz="1400" dirty="0"/>
                <a:t> del Estado </a:t>
              </a:r>
              <a:r>
                <a:rPr lang="en-US" sz="1400" dirty="0"/>
                <a:t>son </a:t>
              </a:r>
              <a:r>
                <a:rPr lang="en-US" sz="1400" dirty="0" err="1"/>
                <a:t>cuestionados</a:t>
              </a:r>
              <a:r>
                <a:rPr dirty="0"/>
                <a:t>.</a:t>
              </a:r>
            </a:p>
          </p:txBody>
        </p:sp>
      </p:grpSp>
      <p:grpSp>
        <p:nvGrpSpPr>
          <p:cNvPr id="39" name="Group 243">
            <a:extLst>
              <a:ext uri="{FF2B5EF4-FFF2-40B4-BE49-F238E27FC236}">
                <a16:creationId xmlns:a16="http://schemas.microsoft.com/office/drawing/2014/main" id="{6EA2862A-583B-4172-8AFA-8A5D3A06357E}"/>
              </a:ext>
            </a:extLst>
          </p:cNvPr>
          <p:cNvGrpSpPr/>
          <p:nvPr/>
        </p:nvGrpSpPr>
        <p:grpSpPr>
          <a:xfrm>
            <a:off x="2371180" y="1375322"/>
            <a:ext cx="2617328" cy="2625976"/>
            <a:chOff x="10658" y="-789232"/>
            <a:chExt cx="2617326" cy="2625975"/>
          </a:xfrm>
        </p:grpSpPr>
        <p:sp>
          <p:nvSpPr>
            <p:cNvPr id="40" name="Shape 241">
              <a:extLst>
                <a:ext uri="{FF2B5EF4-FFF2-40B4-BE49-F238E27FC236}">
                  <a16:creationId xmlns:a16="http://schemas.microsoft.com/office/drawing/2014/main" id="{A5E90FB2-C382-4667-B704-91556BADD3DF}"/>
                </a:ext>
              </a:extLst>
            </p:cNvPr>
            <p:cNvSpPr/>
            <p:nvPr/>
          </p:nvSpPr>
          <p:spPr>
            <a:xfrm>
              <a:off x="73552" y="-789233"/>
              <a:ext cx="2491538" cy="54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700" cap="all">
                  <a:solidFill>
                    <a:srgbClr val="03A1A4"/>
                  </a:solidFill>
                </a:defRPr>
              </a:lvl1pPr>
            </a:lstStyle>
            <a:p>
              <a:r>
                <a:rPr lang="en-US" dirty="0" err="1"/>
                <a:t>DÉbil</a:t>
              </a:r>
              <a:r>
                <a:rPr lang="en-US" dirty="0"/>
                <a:t> </a:t>
              </a:r>
              <a:r>
                <a:rPr dirty="0"/>
                <a:t>PLANIFICACIÓN</a:t>
              </a:r>
            </a:p>
          </p:txBody>
        </p:sp>
        <p:sp>
          <p:nvSpPr>
            <p:cNvPr id="41" name="Shape 242">
              <a:extLst>
                <a:ext uri="{FF2B5EF4-FFF2-40B4-BE49-F238E27FC236}">
                  <a16:creationId xmlns:a16="http://schemas.microsoft.com/office/drawing/2014/main" id="{9D5DD415-5AE6-4B34-A8C1-A1F2526073F0}"/>
                </a:ext>
              </a:extLst>
            </p:cNvPr>
            <p:cNvSpPr/>
            <p:nvPr/>
          </p:nvSpPr>
          <p:spPr>
            <a:xfrm>
              <a:off x="10658" y="-278521"/>
              <a:ext cx="2617327" cy="2115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228600"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es-ES" dirty="0"/>
                <a:t>- </a:t>
              </a:r>
              <a:r>
                <a:rPr lang="es-ES" sz="1400" dirty="0"/>
                <a:t>Falta una </a:t>
              </a:r>
              <a:r>
                <a:rPr lang="es-ES" sz="1400" dirty="0">
                  <a:latin typeface="Gotham-Medium"/>
                  <a:ea typeface="Gotham-Medium"/>
                  <a:cs typeface="Gotham-Medium"/>
                  <a:sym typeface="Gotham-Medium"/>
                </a:rPr>
                <a:t>entidad que planifique</a:t>
              </a:r>
              <a:r>
                <a:rPr lang="es-ES" sz="1400" dirty="0"/>
                <a:t> a nivel país.</a:t>
              </a:r>
            </a:p>
            <a:p>
              <a:pPr algn="l" defTabSz="228600"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400" dirty="0"/>
                <a:t>- </a:t>
              </a:r>
              <a:r>
                <a:rPr sz="1400" dirty="0" err="1"/>
                <a:t>Débil</a:t>
              </a:r>
              <a:r>
                <a:rPr sz="1400" dirty="0"/>
                <a:t>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coordinación</a:t>
              </a:r>
              <a:r>
                <a:rPr sz="1400" b="1" dirty="0">
                  <a:latin typeface="Gotham-Bold"/>
                  <a:ea typeface="Gotham-Bold"/>
                  <a:cs typeface="Gotham-Bold"/>
                  <a:sym typeface="Gotham-Bold"/>
                </a:rPr>
                <a:t>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interinstitucional</a:t>
              </a:r>
              <a:r>
                <a:rPr sz="1400" dirty="0"/>
                <a:t>.</a:t>
              </a:r>
            </a:p>
            <a:p>
              <a:pPr algn="l" defTabSz="228600"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400" dirty="0"/>
                <a:t>- No hay un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ente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unificador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sz="1400" dirty="0"/>
                <a:t>con </a:t>
              </a:r>
              <a:r>
                <a:rPr sz="1400" dirty="0" err="1"/>
                <a:t>visión</a:t>
              </a:r>
              <a:r>
                <a:rPr sz="1400" dirty="0"/>
                <a:t> </a:t>
              </a:r>
              <a:r>
                <a:rPr sz="1400" dirty="0" err="1"/>
                <a:t>país</a:t>
              </a:r>
              <a:r>
                <a:rPr lang="en-US" sz="1400" dirty="0"/>
                <a:t>: </a:t>
              </a:r>
              <a:r>
                <a:rPr lang="en-US" sz="1400" dirty="0" err="1"/>
                <a:t>lineamientos</a:t>
              </a:r>
              <a:r>
                <a:rPr lang="en-US" sz="1400" dirty="0"/>
                <a:t> y </a:t>
              </a:r>
              <a:r>
                <a:rPr lang="en-US" sz="1400" dirty="0" err="1"/>
                <a:t>prioridades</a:t>
              </a:r>
              <a:r>
                <a:rPr sz="1400" dirty="0"/>
                <a:t>.</a:t>
              </a:r>
            </a:p>
            <a:p>
              <a:pPr algn="l" defTabSz="228600"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400" dirty="0"/>
                <a:t>- </a:t>
              </a:r>
              <a:r>
                <a:rPr lang="en-US" sz="1400" dirty="0"/>
                <a:t>P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lan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Estratégico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 de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Gobierno</a:t>
              </a:r>
              <a:r>
                <a:rPr lang="en-US"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lang="en-US"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muy</a:t>
              </a:r>
              <a:r>
                <a:rPr lang="en-US"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lang="en-US"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enfocado</a:t>
              </a:r>
              <a:r>
                <a:rPr lang="en-US"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lang="en-US"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en</a:t>
              </a:r>
              <a:r>
                <a:rPr lang="en-US" sz="1400" dirty="0">
                  <a:latin typeface="Gotham-Medium"/>
                  <a:ea typeface="Gotham-Medium"/>
                  <a:cs typeface="Gotham-Medium"/>
                  <a:sym typeface="Gotham-Medium"/>
                </a:rPr>
                <a:t> la </a:t>
              </a:r>
              <a:r>
                <a:rPr lang="en-US"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economía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.</a:t>
              </a:r>
            </a:p>
          </p:txBody>
        </p:sp>
      </p:grpSp>
      <p:grpSp>
        <p:nvGrpSpPr>
          <p:cNvPr id="42" name="Group 246">
            <a:extLst>
              <a:ext uri="{FF2B5EF4-FFF2-40B4-BE49-F238E27FC236}">
                <a16:creationId xmlns:a16="http://schemas.microsoft.com/office/drawing/2014/main" id="{93C8E1D3-E86E-49E3-8BC7-894163823615}"/>
              </a:ext>
            </a:extLst>
          </p:cNvPr>
          <p:cNvGrpSpPr/>
          <p:nvPr/>
        </p:nvGrpSpPr>
        <p:grpSpPr>
          <a:xfrm>
            <a:off x="7011724" y="1437690"/>
            <a:ext cx="2617328" cy="2355857"/>
            <a:chOff x="-374815" y="-100506"/>
            <a:chExt cx="2617326" cy="2355856"/>
          </a:xfrm>
        </p:grpSpPr>
        <p:sp>
          <p:nvSpPr>
            <p:cNvPr id="43" name="Shape 244">
              <a:extLst>
                <a:ext uri="{FF2B5EF4-FFF2-40B4-BE49-F238E27FC236}">
                  <a16:creationId xmlns:a16="http://schemas.microsoft.com/office/drawing/2014/main" id="{10C09015-EE81-4524-BF4A-B8F3570316E5}"/>
                </a:ext>
              </a:extLst>
            </p:cNvPr>
            <p:cNvSpPr/>
            <p:nvPr/>
          </p:nvSpPr>
          <p:spPr>
            <a:xfrm>
              <a:off x="-374815" y="-100506"/>
              <a:ext cx="2617326" cy="522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700" cap="all">
                  <a:solidFill>
                    <a:srgbClr val="3B7C40"/>
                  </a:solidFill>
                </a:defRPr>
              </a:lvl1pPr>
            </a:lstStyle>
            <a:p>
              <a:r>
                <a:rPr sz="2000" dirty="0" err="1"/>
                <a:t>Instituciones</a:t>
              </a:r>
              <a:r>
                <a:rPr sz="2000" dirty="0"/>
                <a:t> </a:t>
              </a:r>
              <a:r>
                <a:rPr sz="2000" dirty="0" err="1"/>
                <a:t>débiles</a:t>
              </a:r>
              <a:endParaRPr sz="2000" dirty="0"/>
            </a:p>
          </p:txBody>
        </p:sp>
        <p:sp>
          <p:nvSpPr>
            <p:cNvPr id="44" name="Shape 245">
              <a:extLst>
                <a:ext uri="{FF2B5EF4-FFF2-40B4-BE49-F238E27FC236}">
                  <a16:creationId xmlns:a16="http://schemas.microsoft.com/office/drawing/2014/main" id="{9FD9F25C-A2E6-4177-B770-92313469DCEE}"/>
                </a:ext>
              </a:extLst>
            </p:cNvPr>
            <p:cNvSpPr/>
            <p:nvPr/>
          </p:nvSpPr>
          <p:spPr>
            <a:xfrm>
              <a:off x="-145773" y="332927"/>
              <a:ext cx="2319409" cy="1922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228600"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400" dirty="0"/>
                <a:t>- Falta de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recurso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humano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capacitado</a:t>
              </a:r>
              <a:r>
                <a:rPr sz="1400" b="1" dirty="0">
                  <a:latin typeface="Gotham-Bold"/>
                  <a:ea typeface="Gotham-Bold"/>
                  <a:cs typeface="Gotham-Bold"/>
                  <a:sym typeface="Gotham-Bold"/>
                </a:rPr>
                <a:t>,</a:t>
              </a:r>
              <a:r>
                <a:rPr sz="1400" dirty="0"/>
                <a:t> por </a:t>
              </a:r>
              <a:r>
                <a:rPr sz="1400" dirty="0" err="1"/>
                <a:t>mérito</a:t>
              </a:r>
              <a:r>
                <a:rPr sz="1400" dirty="0"/>
                <a:t> y </a:t>
              </a:r>
              <a:r>
                <a:rPr sz="1400" dirty="0" err="1"/>
                <a:t>calificado</a:t>
              </a:r>
              <a:r>
                <a:rPr sz="1400" dirty="0"/>
                <a:t> por </a:t>
              </a:r>
              <a:r>
                <a:rPr sz="1400" dirty="0" err="1"/>
                <a:t>resultado</a:t>
              </a:r>
              <a:r>
                <a:rPr sz="1400" dirty="0"/>
                <a:t>. </a:t>
              </a:r>
            </a:p>
            <a:p>
              <a:pPr algn="l" defTabSz="228600">
                <a:defRPr sz="15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400" dirty="0"/>
                <a:t>- </a:t>
              </a:r>
              <a:r>
                <a:rPr lang="en-US" sz="1400" dirty="0" err="1"/>
                <a:t>Limitada</a:t>
              </a:r>
              <a:r>
                <a:rPr lang="en-US" sz="1400" dirty="0"/>
                <a:t> </a:t>
              </a:r>
              <a:r>
                <a:rPr lang="en-US" sz="1400" dirty="0" err="1"/>
                <a:t>c</a:t>
              </a:r>
              <a:r>
                <a:rPr sz="1400" dirty="0" err="1"/>
                <a:t>apacidad</a:t>
              </a:r>
              <a:r>
                <a:rPr sz="1400" dirty="0"/>
                <a:t> de </a:t>
              </a:r>
              <a:r>
                <a:rPr sz="1400" dirty="0" err="1"/>
                <a:t>implementación</a:t>
              </a:r>
              <a:r>
                <a:rPr sz="1400" dirty="0"/>
                <a:t>,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monitoreo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 de las </a:t>
              </a:r>
              <a:r>
                <a:rPr sz="1400" dirty="0" err="1">
                  <a:latin typeface="Gotham-Medium"/>
                  <a:ea typeface="Gotham-Medium"/>
                  <a:cs typeface="Gotham-Medium"/>
                  <a:sym typeface="Gotham-Medium"/>
                </a:rPr>
                <a:t>políticas</a:t>
              </a:r>
              <a:r>
                <a:rPr sz="1400" dirty="0">
                  <a:latin typeface="Gotham-Medium"/>
                  <a:ea typeface="Gotham-Medium"/>
                  <a:cs typeface="Gotham-Medium"/>
                  <a:sym typeface="Gotham-Medium"/>
                </a:rPr>
                <a:t> </a:t>
              </a:r>
              <a:r>
                <a:rPr sz="1400" dirty="0"/>
                <a:t>y </a:t>
              </a:r>
              <a:r>
                <a:rPr sz="1400" dirty="0" err="1"/>
                <a:t>generación</a:t>
              </a:r>
              <a:r>
                <a:rPr sz="1400" dirty="0"/>
                <a:t> de data.  </a:t>
              </a:r>
            </a:p>
          </p:txBody>
        </p:sp>
      </p:grpSp>
      <p:grpSp>
        <p:nvGrpSpPr>
          <p:cNvPr id="45" name="Group 249">
            <a:extLst>
              <a:ext uri="{FF2B5EF4-FFF2-40B4-BE49-F238E27FC236}">
                <a16:creationId xmlns:a16="http://schemas.microsoft.com/office/drawing/2014/main" id="{9ADE2E13-1735-4146-9383-3A48D7310A84}"/>
              </a:ext>
            </a:extLst>
          </p:cNvPr>
          <p:cNvGrpSpPr/>
          <p:nvPr/>
        </p:nvGrpSpPr>
        <p:grpSpPr>
          <a:xfrm>
            <a:off x="5012346" y="3956359"/>
            <a:ext cx="2224086" cy="1503491"/>
            <a:chOff x="237728" y="-172310"/>
            <a:chExt cx="2224084" cy="1503490"/>
          </a:xfrm>
        </p:grpSpPr>
        <p:sp>
          <p:nvSpPr>
            <p:cNvPr id="46" name="Shape 247">
              <a:extLst>
                <a:ext uri="{FF2B5EF4-FFF2-40B4-BE49-F238E27FC236}">
                  <a16:creationId xmlns:a16="http://schemas.microsoft.com/office/drawing/2014/main" id="{BF4F994E-364E-4E27-87B4-0053ED3CC439}"/>
                </a:ext>
              </a:extLst>
            </p:cNvPr>
            <p:cNvSpPr/>
            <p:nvPr/>
          </p:nvSpPr>
          <p:spPr>
            <a:xfrm>
              <a:off x="319341" y="-172311"/>
              <a:ext cx="2060858" cy="539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700" cap="all">
                  <a:solidFill>
                    <a:srgbClr val="DCA634"/>
                  </a:solidFill>
                </a:defRPr>
              </a:lvl1pPr>
            </a:lstStyle>
            <a:p>
              <a:r>
                <a:t>Valores democráticos</a:t>
              </a:r>
            </a:p>
          </p:txBody>
        </p:sp>
        <p:sp>
          <p:nvSpPr>
            <p:cNvPr id="47" name="Shape 248">
              <a:extLst>
                <a:ext uri="{FF2B5EF4-FFF2-40B4-BE49-F238E27FC236}">
                  <a16:creationId xmlns:a16="http://schemas.microsoft.com/office/drawing/2014/main" id="{CCAE35C8-50B5-4B05-9856-012D79D19D49}"/>
                </a:ext>
              </a:extLst>
            </p:cNvPr>
            <p:cNvSpPr/>
            <p:nvPr/>
          </p:nvSpPr>
          <p:spPr>
            <a:xfrm>
              <a:off x="237728" y="308801"/>
              <a:ext cx="2224085" cy="1022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600">
                <a:defRPr sz="1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200" dirty="0"/>
                <a:t>- </a:t>
              </a:r>
              <a:r>
                <a:rPr sz="1200" dirty="0" err="1"/>
                <a:t>Débil</a:t>
              </a:r>
              <a:r>
                <a:rPr sz="1200" dirty="0"/>
                <a:t> </a:t>
              </a:r>
              <a:r>
                <a:rPr sz="1200" dirty="0" err="1"/>
                <a:t>educación</a:t>
              </a:r>
              <a:r>
                <a:rPr sz="1200" dirty="0"/>
                <a:t> </a:t>
              </a:r>
              <a:r>
                <a:rPr sz="1200" dirty="0" err="1"/>
                <a:t>cívica</a:t>
              </a:r>
              <a:r>
                <a:rPr sz="1200" dirty="0"/>
                <a:t> y </a:t>
              </a:r>
              <a:r>
                <a:rPr sz="1200" dirty="0" err="1"/>
                <a:t>participación</a:t>
              </a:r>
              <a:r>
                <a:rPr lang="en-US" sz="1200" dirty="0"/>
                <a:t> </a:t>
              </a:r>
              <a:r>
                <a:rPr lang="en-US" sz="1200" dirty="0" err="1"/>
                <a:t>ciudadana</a:t>
              </a:r>
              <a:r>
                <a:rPr sz="1200" dirty="0"/>
                <a:t>.</a:t>
              </a:r>
            </a:p>
            <a:p>
              <a:pPr defTabSz="228600">
                <a:defRPr sz="1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200" dirty="0"/>
                <a:t>- </a:t>
              </a:r>
              <a:r>
                <a:rPr sz="1200" dirty="0" err="1"/>
                <a:t>C</a:t>
              </a:r>
              <a:r>
                <a:rPr lang="en-US" sz="1200" dirty="0" err="1"/>
                <a:t>ultura</a:t>
              </a:r>
              <a:r>
                <a:rPr lang="en-US" sz="1200" dirty="0"/>
                <a:t> </a:t>
              </a:r>
              <a:r>
                <a:rPr lang="en-US" sz="1200" dirty="0" err="1"/>
                <a:t>Política</a:t>
              </a:r>
              <a:r>
                <a:rPr sz="1200" dirty="0"/>
                <a:t> </a:t>
              </a:r>
              <a:r>
                <a:rPr sz="1200" dirty="0" err="1"/>
                <a:t>clientelista</a:t>
              </a:r>
              <a:r>
                <a:rPr sz="1200" dirty="0"/>
                <a:t> y </a:t>
              </a:r>
              <a:r>
                <a:rPr sz="1200" dirty="0" err="1"/>
                <a:t>oportunista</a:t>
              </a:r>
              <a:r>
                <a:rPr sz="1200" dirty="0"/>
                <a:t>.</a:t>
              </a:r>
            </a:p>
          </p:txBody>
        </p:sp>
      </p:grpSp>
      <p:grpSp>
        <p:nvGrpSpPr>
          <p:cNvPr id="48" name="Group 252">
            <a:extLst>
              <a:ext uri="{FF2B5EF4-FFF2-40B4-BE49-F238E27FC236}">
                <a16:creationId xmlns:a16="http://schemas.microsoft.com/office/drawing/2014/main" id="{305E5A6A-4A75-4FAA-8C63-27C3217A0040}"/>
              </a:ext>
            </a:extLst>
          </p:cNvPr>
          <p:cNvGrpSpPr/>
          <p:nvPr/>
        </p:nvGrpSpPr>
        <p:grpSpPr>
          <a:xfrm>
            <a:off x="9537648" y="3884984"/>
            <a:ext cx="2448944" cy="1395641"/>
            <a:chOff x="-273577" y="-133516"/>
            <a:chExt cx="2782801" cy="1448333"/>
          </a:xfrm>
        </p:grpSpPr>
        <p:sp>
          <p:nvSpPr>
            <p:cNvPr id="49" name="Shape 250">
              <a:extLst>
                <a:ext uri="{FF2B5EF4-FFF2-40B4-BE49-F238E27FC236}">
                  <a16:creationId xmlns:a16="http://schemas.microsoft.com/office/drawing/2014/main" id="{3D6121E4-0DF7-45B9-BD72-2E5684B09937}"/>
                </a:ext>
              </a:extLst>
            </p:cNvPr>
            <p:cNvSpPr/>
            <p:nvPr/>
          </p:nvSpPr>
          <p:spPr>
            <a:xfrm>
              <a:off x="-273577" y="-133516"/>
              <a:ext cx="2623777" cy="375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000">
                  <a:solidFill>
                    <a:srgbClr val="9E163F"/>
                  </a:solidFill>
                </a:defRPr>
              </a:lvl1pPr>
            </a:lstStyle>
            <a:p>
              <a:r>
                <a:rPr dirty="0"/>
                <a:t>VULNERABILIDAD </a:t>
              </a:r>
            </a:p>
          </p:txBody>
        </p:sp>
        <p:sp>
          <p:nvSpPr>
            <p:cNvPr id="50" name="Shape 251">
              <a:extLst>
                <a:ext uri="{FF2B5EF4-FFF2-40B4-BE49-F238E27FC236}">
                  <a16:creationId xmlns:a16="http://schemas.microsoft.com/office/drawing/2014/main" id="{E5F74F9C-C4F5-48B4-9775-735E6C7204CB}"/>
                </a:ext>
              </a:extLst>
            </p:cNvPr>
            <p:cNvSpPr/>
            <p:nvPr/>
          </p:nvSpPr>
          <p:spPr>
            <a:xfrm>
              <a:off x="-96694" y="197849"/>
              <a:ext cx="2605918" cy="1116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228600">
                <a:defRPr sz="1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sz="1200" dirty="0"/>
                <a:t>- </a:t>
              </a:r>
              <a:r>
                <a:rPr lang="en-US" sz="1200" dirty="0" err="1"/>
                <a:t>Mujeres</a:t>
              </a:r>
              <a:r>
                <a:rPr lang="en-US" sz="1200" dirty="0"/>
                <a:t>, </a:t>
              </a:r>
              <a:r>
                <a:rPr sz="1200" dirty="0"/>
                <a:t>Población </a:t>
              </a:r>
              <a:r>
                <a:rPr sz="1200" dirty="0" err="1"/>
                <a:t>indígena</a:t>
              </a:r>
              <a:r>
                <a:rPr lang="en-US" sz="1200" dirty="0"/>
                <a:t> y </a:t>
              </a:r>
              <a:r>
                <a:rPr lang="en-US" sz="1200" dirty="0" err="1"/>
                <a:t>afrodescendiente</a:t>
              </a:r>
              <a:r>
                <a:rPr lang="en-US" sz="1200" dirty="0"/>
                <a:t> </a:t>
              </a:r>
              <a:r>
                <a:rPr sz="1200" dirty="0"/>
                <a:t>y personas LGBTI</a:t>
              </a:r>
              <a:r>
                <a:rPr lang="en-US" sz="1200" dirty="0"/>
                <a:t> </a:t>
              </a:r>
              <a:r>
                <a:rPr lang="en-US" sz="1200" dirty="0" err="1"/>
                <a:t>invisibilizados</a:t>
              </a:r>
              <a:r>
                <a:rPr sz="1200" dirty="0"/>
                <a:t>.</a:t>
              </a:r>
            </a:p>
            <a:p>
              <a:pPr defTabSz="228600">
                <a:defRPr sz="1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Gotham"/>
                  <a:ea typeface="Gotham"/>
                  <a:cs typeface="Gotham"/>
                  <a:sym typeface="Gotham"/>
                </a:defRPr>
              </a:pPr>
              <a:endParaRPr dirty="0"/>
            </a:p>
          </p:txBody>
        </p:sp>
      </p:grpSp>
      <p:grpSp>
        <p:nvGrpSpPr>
          <p:cNvPr id="51" name="Group 274">
            <a:extLst>
              <a:ext uri="{FF2B5EF4-FFF2-40B4-BE49-F238E27FC236}">
                <a16:creationId xmlns:a16="http://schemas.microsoft.com/office/drawing/2014/main" id="{48B1E39A-E07B-4BE9-88FC-8473CAC9629A}"/>
              </a:ext>
            </a:extLst>
          </p:cNvPr>
          <p:cNvGrpSpPr/>
          <p:nvPr/>
        </p:nvGrpSpPr>
        <p:grpSpPr>
          <a:xfrm>
            <a:off x="278395" y="5720453"/>
            <a:ext cx="1863056" cy="931279"/>
            <a:chOff x="0" y="0"/>
            <a:chExt cx="1863055" cy="821815"/>
          </a:xfrm>
        </p:grpSpPr>
        <p:grpSp>
          <p:nvGrpSpPr>
            <p:cNvPr id="52" name="Group 267">
              <a:extLst>
                <a:ext uri="{FF2B5EF4-FFF2-40B4-BE49-F238E27FC236}">
                  <a16:creationId xmlns:a16="http://schemas.microsoft.com/office/drawing/2014/main" id="{CB2183BE-7C4F-47DA-8185-C3CBE7670DE4}"/>
                </a:ext>
              </a:extLst>
            </p:cNvPr>
            <p:cNvGrpSpPr/>
            <p:nvPr/>
          </p:nvGrpSpPr>
          <p:grpSpPr>
            <a:xfrm>
              <a:off x="627496" y="186815"/>
              <a:ext cx="635001" cy="635001"/>
              <a:chOff x="481248" y="0"/>
              <a:chExt cx="635000" cy="635000"/>
            </a:xfrm>
          </p:grpSpPr>
          <p:sp>
            <p:nvSpPr>
              <p:cNvPr id="59" name="Shape 265">
                <a:extLst>
                  <a:ext uri="{FF2B5EF4-FFF2-40B4-BE49-F238E27FC236}">
                    <a16:creationId xmlns:a16="http://schemas.microsoft.com/office/drawing/2014/main" id="{08513070-E684-4B87-A8B1-A04BCF17B6F9}"/>
                  </a:ext>
                </a:extLst>
              </p:cNvPr>
              <p:cNvSpPr/>
              <p:nvPr/>
            </p:nvSpPr>
            <p:spPr>
              <a:xfrm>
                <a:off x="481248" y="0"/>
                <a:ext cx="635001" cy="635000"/>
              </a:xfrm>
              <a:prstGeom prst="ellipse">
                <a:avLst/>
              </a:prstGeom>
              <a:solidFill>
                <a:srgbClr val="4A9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 b="0"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pic>
            <p:nvPicPr>
              <p:cNvPr id="60" name="noun_State Government_15214_FFFFFF.png">
                <a:extLst>
                  <a:ext uri="{FF2B5EF4-FFF2-40B4-BE49-F238E27FC236}">
                    <a16:creationId xmlns:a16="http://schemas.microsoft.com/office/drawing/2014/main" id="{B6E3D597-5F99-4734-8281-9CE14C230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868" y="8405"/>
                <a:ext cx="483249" cy="483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3" name="Group 270">
              <a:extLst>
                <a:ext uri="{FF2B5EF4-FFF2-40B4-BE49-F238E27FC236}">
                  <a16:creationId xmlns:a16="http://schemas.microsoft.com/office/drawing/2014/main" id="{1BC2243A-874A-47AB-9C58-AC4DF9E25FCA}"/>
                </a:ext>
              </a:extLst>
            </p:cNvPr>
            <p:cNvGrpSpPr/>
            <p:nvPr/>
          </p:nvGrpSpPr>
          <p:grpSpPr>
            <a:xfrm>
              <a:off x="1228055" y="0"/>
              <a:ext cx="635001" cy="635000"/>
              <a:chOff x="0" y="0"/>
              <a:chExt cx="635000" cy="635000"/>
            </a:xfrm>
          </p:grpSpPr>
          <p:sp>
            <p:nvSpPr>
              <p:cNvPr id="57" name="Shape 268">
                <a:extLst>
                  <a:ext uri="{FF2B5EF4-FFF2-40B4-BE49-F238E27FC236}">
                    <a16:creationId xmlns:a16="http://schemas.microsoft.com/office/drawing/2014/main" id="{A2AAAB14-E1F5-40B8-B9AB-D13553B34591}"/>
                  </a:ext>
                </a:extLst>
              </p:cNvPr>
              <p:cNvSpPr/>
              <p:nvPr/>
            </p:nvSpPr>
            <p:spPr>
              <a:xfrm>
                <a:off x="0" y="0"/>
                <a:ext cx="635000" cy="635000"/>
              </a:xfrm>
              <a:prstGeom prst="ellipse">
                <a:avLst/>
              </a:prstGeom>
              <a:solidFill>
                <a:srgbClr val="00B2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 b="0"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pic>
            <p:nvPicPr>
              <p:cNvPr id="58" name="noun_Historical Newspaper_21042_FFFFFF.png">
                <a:extLst>
                  <a:ext uri="{FF2B5EF4-FFF2-40B4-BE49-F238E27FC236}">
                    <a16:creationId xmlns:a16="http://schemas.microsoft.com/office/drawing/2014/main" id="{6CB6980A-E965-470B-9C3C-16605ABE5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85" y="117769"/>
                <a:ext cx="418830" cy="4188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4" name="Group 273">
              <a:extLst>
                <a:ext uri="{FF2B5EF4-FFF2-40B4-BE49-F238E27FC236}">
                  <a16:creationId xmlns:a16="http://schemas.microsoft.com/office/drawing/2014/main" id="{02BA9E9E-EC8A-4759-AA34-86CF642D925C}"/>
                </a:ext>
              </a:extLst>
            </p:cNvPr>
            <p:cNvGrpSpPr/>
            <p:nvPr/>
          </p:nvGrpSpPr>
          <p:grpSpPr>
            <a:xfrm>
              <a:off x="0" y="13383"/>
              <a:ext cx="635000" cy="635001"/>
              <a:chOff x="152055" y="0"/>
              <a:chExt cx="635000" cy="635000"/>
            </a:xfrm>
          </p:grpSpPr>
          <p:sp>
            <p:nvSpPr>
              <p:cNvPr id="55" name="Shape 271">
                <a:extLst>
                  <a:ext uri="{FF2B5EF4-FFF2-40B4-BE49-F238E27FC236}">
                    <a16:creationId xmlns:a16="http://schemas.microsoft.com/office/drawing/2014/main" id="{6A47DBE2-A243-4D29-8625-FBCB0B545B4C}"/>
                  </a:ext>
                </a:extLst>
              </p:cNvPr>
              <p:cNvSpPr/>
              <p:nvPr/>
            </p:nvSpPr>
            <p:spPr>
              <a:xfrm>
                <a:off x="152055" y="0"/>
                <a:ext cx="635001" cy="635000"/>
              </a:xfrm>
              <a:prstGeom prst="ellipse">
                <a:avLst/>
              </a:prstGeom>
              <a:solidFill>
                <a:srgbClr val="0F4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 b="0"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pic>
            <p:nvPicPr>
              <p:cNvPr id="56" name="noun_Abuse of Power_15224_FFFFFF.png">
                <a:extLst>
                  <a:ext uri="{FF2B5EF4-FFF2-40B4-BE49-F238E27FC236}">
                    <a16:creationId xmlns:a16="http://schemas.microsoft.com/office/drawing/2014/main" id="{2945F028-41E7-4B1D-941C-D10CDD547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51" t="170" r="2122" b="18406"/>
              <a:stretch>
                <a:fillRect/>
              </a:stretch>
            </p:blipFill>
            <p:spPr>
              <a:xfrm>
                <a:off x="297175" y="130980"/>
                <a:ext cx="481807" cy="409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7" extrusionOk="0">
                    <a:moveTo>
                      <a:pt x="6583" y="0"/>
                    </a:moveTo>
                    <a:cubicBezTo>
                      <a:pt x="6395" y="28"/>
                      <a:pt x="6170" y="291"/>
                      <a:pt x="6032" y="647"/>
                    </a:cubicBezTo>
                    <a:cubicBezTo>
                      <a:pt x="5773" y="1314"/>
                      <a:pt x="5816" y="1494"/>
                      <a:pt x="6530" y="2358"/>
                    </a:cubicBezTo>
                    <a:cubicBezTo>
                      <a:pt x="7424" y="3440"/>
                      <a:pt x="7131" y="4125"/>
                      <a:pt x="6210" y="3109"/>
                    </a:cubicBezTo>
                    <a:cubicBezTo>
                      <a:pt x="5468" y="2292"/>
                      <a:pt x="4857" y="2331"/>
                      <a:pt x="4857" y="3193"/>
                    </a:cubicBezTo>
                    <a:cubicBezTo>
                      <a:pt x="4857" y="4046"/>
                      <a:pt x="2793" y="6782"/>
                      <a:pt x="2153" y="6782"/>
                    </a:cubicBezTo>
                    <a:cubicBezTo>
                      <a:pt x="1452" y="6782"/>
                      <a:pt x="1600" y="7420"/>
                      <a:pt x="2544" y="8493"/>
                    </a:cubicBezTo>
                    <a:cubicBezTo>
                      <a:pt x="3687" y="9792"/>
                      <a:pt x="3260" y="10330"/>
                      <a:pt x="2064" y="9098"/>
                    </a:cubicBezTo>
                    <a:cubicBezTo>
                      <a:pt x="1585" y="8605"/>
                      <a:pt x="1096" y="8201"/>
                      <a:pt x="979" y="8201"/>
                    </a:cubicBezTo>
                    <a:cubicBezTo>
                      <a:pt x="407" y="8201"/>
                      <a:pt x="0" y="8615"/>
                      <a:pt x="0" y="9181"/>
                    </a:cubicBezTo>
                    <a:cubicBezTo>
                      <a:pt x="0" y="10054"/>
                      <a:pt x="3929" y="13960"/>
                      <a:pt x="4679" y="13835"/>
                    </a:cubicBezTo>
                    <a:cubicBezTo>
                      <a:pt x="5354" y="13722"/>
                      <a:pt x="5531" y="12627"/>
                      <a:pt x="4982" y="11915"/>
                    </a:cubicBezTo>
                    <a:cubicBezTo>
                      <a:pt x="4530" y="11330"/>
                      <a:pt x="4935" y="10755"/>
                      <a:pt x="5409" y="11310"/>
                    </a:cubicBezTo>
                    <a:cubicBezTo>
                      <a:pt x="5907" y="11894"/>
                      <a:pt x="6548" y="11683"/>
                      <a:pt x="6548" y="10934"/>
                    </a:cubicBezTo>
                    <a:cubicBezTo>
                      <a:pt x="6548" y="10552"/>
                      <a:pt x="6625" y="10172"/>
                      <a:pt x="6726" y="10100"/>
                    </a:cubicBezTo>
                    <a:cubicBezTo>
                      <a:pt x="6826" y="10028"/>
                      <a:pt x="7793" y="10788"/>
                      <a:pt x="8861" y="11790"/>
                    </a:cubicBezTo>
                    <a:cubicBezTo>
                      <a:pt x="9928" y="12791"/>
                      <a:pt x="10856" y="13605"/>
                      <a:pt x="10925" y="13605"/>
                    </a:cubicBezTo>
                    <a:cubicBezTo>
                      <a:pt x="10993" y="13606"/>
                      <a:pt x="11506" y="13092"/>
                      <a:pt x="12063" y="12458"/>
                    </a:cubicBezTo>
                    <a:cubicBezTo>
                      <a:pt x="13049" y="11335"/>
                      <a:pt x="13100" y="11306"/>
                      <a:pt x="14038" y="11602"/>
                    </a:cubicBezTo>
                    <a:cubicBezTo>
                      <a:pt x="14790" y="11840"/>
                      <a:pt x="15133" y="12186"/>
                      <a:pt x="15604" y="13125"/>
                    </a:cubicBezTo>
                    <a:cubicBezTo>
                      <a:pt x="16438" y="14788"/>
                      <a:pt x="17228" y="15575"/>
                      <a:pt x="18469" y="16005"/>
                    </a:cubicBezTo>
                    <a:cubicBezTo>
                      <a:pt x="19233" y="16270"/>
                      <a:pt x="19536" y="16534"/>
                      <a:pt x="19536" y="16923"/>
                    </a:cubicBezTo>
                    <a:cubicBezTo>
                      <a:pt x="19536" y="17261"/>
                      <a:pt x="19376" y="17449"/>
                      <a:pt x="19109" y="17424"/>
                    </a:cubicBezTo>
                    <a:cubicBezTo>
                      <a:pt x="18853" y="17400"/>
                      <a:pt x="18682" y="17582"/>
                      <a:pt x="18682" y="17883"/>
                    </a:cubicBezTo>
                    <a:cubicBezTo>
                      <a:pt x="18682" y="18158"/>
                      <a:pt x="18448" y="18714"/>
                      <a:pt x="18166" y="19135"/>
                    </a:cubicBezTo>
                    <a:cubicBezTo>
                      <a:pt x="17884" y="19556"/>
                      <a:pt x="17690" y="19931"/>
                      <a:pt x="17739" y="19970"/>
                    </a:cubicBezTo>
                    <a:cubicBezTo>
                      <a:pt x="17788" y="20008"/>
                      <a:pt x="18194" y="20395"/>
                      <a:pt x="18646" y="20825"/>
                    </a:cubicBezTo>
                    <a:cubicBezTo>
                      <a:pt x="19270" y="21419"/>
                      <a:pt x="19690" y="21600"/>
                      <a:pt x="20355" y="21535"/>
                    </a:cubicBezTo>
                    <a:cubicBezTo>
                      <a:pt x="21208" y="21451"/>
                      <a:pt x="21225" y="21398"/>
                      <a:pt x="21244" y="20220"/>
                    </a:cubicBezTo>
                    <a:cubicBezTo>
                      <a:pt x="21255" y="19555"/>
                      <a:pt x="21351" y="18927"/>
                      <a:pt x="21440" y="18822"/>
                    </a:cubicBezTo>
                    <a:cubicBezTo>
                      <a:pt x="21529" y="18718"/>
                      <a:pt x="21600" y="17255"/>
                      <a:pt x="21600" y="15567"/>
                    </a:cubicBezTo>
                    <a:lnTo>
                      <a:pt x="21600" y="12499"/>
                    </a:lnTo>
                    <a:lnTo>
                      <a:pt x="20479" y="11915"/>
                    </a:lnTo>
                    <a:cubicBezTo>
                      <a:pt x="19868" y="11598"/>
                      <a:pt x="19040" y="11031"/>
                      <a:pt x="18646" y="10642"/>
                    </a:cubicBezTo>
                    <a:cubicBezTo>
                      <a:pt x="17777" y="9784"/>
                      <a:pt x="16544" y="9355"/>
                      <a:pt x="14928" y="9348"/>
                    </a:cubicBezTo>
                    <a:cubicBezTo>
                      <a:pt x="14261" y="9346"/>
                      <a:pt x="13100" y="9141"/>
                      <a:pt x="12366" y="8910"/>
                    </a:cubicBezTo>
                    <a:cubicBezTo>
                      <a:pt x="10695" y="8384"/>
                      <a:pt x="10426" y="8399"/>
                      <a:pt x="10426" y="8910"/>
                    </a:cubicBezTo>
                    <a:cubicBezTo>
                      <a:pt x="10426" y="9674"/>
                      <a:pt x="10065" y="9580"/>
                      <a:pt x="9234" y="8618"/>
                    </a:cubicBezTo>
                    <a:lnTo>
                      <a:pt x="8416" y="7658"/>
                    </a:lnTo>
                    <a:lnTo>
                      <a:pt x="9056" y="7366"/>
                    </a:lnTo>
                    <a:cubicBezTo>
                      <a:pt x="9859" y="7008"/>
                      <a:pt x="9864" y="6776"/>
                      <a:pt x="9092" y="5926"/>
                    </a:cubicBezTo>
                    <a:cubicBezTo>
                      <a:pt x="8685" y="5478"/>
                      <a:pt x="8574" y="5156"/>
                      <a:pt x="8736" y="4966"/>
                    </a:cubicBezTo>
                    <a:cubicBezTo>
                      <a:pt x="8898" y="4777"/>
                      <a:pt x="9160" y="4885"/>
                      <a:pt x="9537" y="5300"/>
                    </a:cubicBezTo>
                    <a:cubicBezTo>
                      <a:pt x="9847" y="5642"/>
                      <a:pt x="10271" y="5926"/>
                      <a:pt x="10480" y="5926"/>
                    </a:cubicBezTo>
                    <a:cubicBezTo>
                      <a:pt x="11023" y="5926"/>
                      <a:pt x="11462" y="5190"/>
                      <a:pt x="11280" y="4591"/>
                    </a:cubicBezTo>
                    <a:cubicBezTo>
                      <a:pt x="11106" y="4015"/>
                      <a:pt x="7221" y="141"/>
                      <a:pt x="6672" y="0"/>
                    </a:cubicBezTo>
                    <a:lnTo>
                      <a:pt x="6583" y="0"/>
                    </a:lnTo>
                    <a:close/>
                    <a:moveTo>
                      <a:pt x="13184" y="12812"/>
                    </a:moveTo>
                    <a:cubicBezTo>
                      <a:pt x="12858" y="12835"/>
                      <a:pt x="12412" y="13169"/>
                      <a:pt x="11868" y="13793"/>
                    </a:cubicBezTo>
                    <a:cubicBezTo>
                      <a:pt x="11349" y="14387"/>
                      <a:pt x="10925" y="15098"/>
                      <a:pt x="10925" y="15379"/>
                    </a:cubicBezTo>
                    <a:cubicBezTo>
                      <a:pt x="10925" y="16170"/>
                      <a:pt x="11720" y="15989"/>
                      <a:pt x="12508" y="15024"/>
                    </a:cubicBezTo>
                    <a:cubicBezTo>
                      <a:pt x="12895" y="14551"/>
                      <a:pt x="13324" y="14229"/>
                      <a:pt x="13469" y="14294"/>
                    </a:cubicBezTo>
                    <a:cubicBezTo>
                      <a:pt x="13618" y="14361"/>
                      <a:pt x="13724" y="14071"/>
                      <a:pt x="13718" y="13647"/>
                    </a:cubicBezTo>
                    <a:cubicBezTo>
                      <a:pt x="13709" y="13062"/>
                      <a:pt x="13510" y="12790"/>
                      <a:pt x="13184" y="12812"/>
                    </a:cubicBezTo>
                    <a:close/>
                    <a:moveTo>
                      <a:pt x="14608" y="14190"/>
                    </a:moveTo>
                    <a:cubicBezTo>
                      <a:pt x="14064" y="14190"/>
                      <a:pt x="12366" y="16163"/>
                      <a:pt x="12366" y="16798"/>
                    </a:cubicBezTo>
                    <a:cubicBezTo>
                      <a:pt x="12366" y="17499"/>
                      <a:pt x="13067" y="17450"/>
                      <a:pt x="13754" y="16694"/>
                    </a:cubicBezTo>
                    <a:cubicBezTo>
                      <a:pt x="14134" y="16275"/>
                      <a:pt x="14407" y="16166"/>
                      <a:pt x="14572" y="16360"/>
                    </a:cubicBezTo>
                    <a:cubicBezTo>
                      <a:pt x="14737" y="16553"/>
                      <a:pt x="14654" y="16823"/>
                      <a:pt x="14323" y="17174"/>
                    </a:cubicBezTo>
                    <a:cubicBezTo>
                      <a:pt x="13772" y="17758"/>
                      <a:pt x="13667" y="18604"/>
                      <a:pt x="14127" y="18822"/>
                    </a:cubicBezTo>
                    <a:cubicBezTo>
                      <a:pt x="14294" y="18901"/>
                      <a:pt x="14464" y="18977"/>
                      <a:pt x="14501" y="18989"/>
                    </a:cubicBezTo>
                    <a:cubicBezTo>
                      <a:pt x="14713" y="19061"/>
                      <a:pt x="16743" y="16607"/>
                      <a:pt x="16743" y="16276"/>
                    </a:cubicBezTo>
                    <a:cubicBezTo>
                      <a:pt x="16743" y="15717"/>
                      <a:pt x="16077" y="15471"/>
                      <a:pt x="15657" y="15880"/>
                    </a:cubicBezTo>
                    <a:cubicBezTo>
                      <a:pt x="15143" y="16380"/>
                      <a:pt x="14736" y="15988"/>
                      <a:pt x="15052" y="15296"/>
                    </a:cubicBezTo>
                    <a:cubicBezTo>
                      <a:pt x="15352" y="14638"/>
                      <a:pt x="15167" y="14190"/>
                      <a:pt x="14608" y="14190"/>
                    </a:cubicBezTo>
                    <a:close/>
                    <a:moveTo>
                      <a:pt x="17401" y="17320"/>
                    </a:moveTo>
                    <a:cubicBezTo>
                      <a:pt x="16926" y="17320"/>
                      <a:pt x="15449" y="19211"/>
                      <a:pt x="15640" y="19573"/>
                    </a:cubicBezTo>
                    <a:cubicBezTo>
                      <a:pt x="15929" y="20123"/>
                      <a:pt x="16630" y="19888"/>
                      <a:pt x="17330" y="19031"/>
                    </a:cubicBezTo>
                    <a:cubicBezTo>
                      <a:pt x="18014" y="18193"/>
                      <a:pt x="18052" y="17320"/>
                      <a:pt x="17401" y="17320"/>
                    </a:cubicBezTo>
                    <a:close/>
                    <a:moveTo>
                      <a:pt x="125" y="18029"/>
                    </a:moveTo>
                    <a:lnTo>
                      <a:pt x="107" y="18342"/>
                    </a:lnTo>
                    <a:cubicBezTo>
                      <a:pt x="145" y="18205"/>
                      <a:pt x="197" y="18104"/>
                      <a:pt x="249" y="18029"/>
                    </a:cubicBezTo>
                    <a:lnTo>
                      <a:pt x="125" y="18029"/>
                    </a:lnTo>
                    <a:close/>
                    <a:moveTo>
                      <a:pt x="3149" y="18029"/>
                    </a:moveTo>
                    <a:cubicBezTo>
                      <a:pt x="3166" y="18044"/>
                      <a:pt x="3188" y="18055"/>
                      <a:pt x="3203" y="18071"/>
                    </a:cubicBezTo>
                    <a:cubicBezTo>
                      <a:pt x="3233" y="18103"/>
                      <a:pt x="3246" y="18133"/>
                      <a:pt x="3274" y="18175"/>
                    </a:cubicBezTo>
                    <a:lnTo>
                      <a:pt x="3274" y="18029"/>
                    </a:lnTo>
                    <a:lnTo>
                      <a:pt x="3149" y="18029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61" name="Group 277">
            <a:extLst>
              <a:ext uri="{FF2B5EF4-FFF2-40B4-BE49-F238E27FC236}">
                <a16:creationId xmlns:a16="http://schemas.microsoft.com/office/drawing/2014/main" id="{C6A1A056-971F-4061-B91A-1EF7C92C0F31}"/>
              </a:ext>
            </a:extLst>
          </p:cNvPr>
          <p:cNvGrpSpPr/>
          <p:nvPr/>
        </p:nvGrpSpPr>
        <p:grpSpPr>
          <a:xfrm>
            <a:off x="8110604" y="3960834"/>
            <a:ext cx="794380" cy="794379"/>
            <a:chOff x="0" y="0"/>
            <a:chExt cx="794378" cy="794378"/>
          </a:xfrm>
        </p:grpSpPr>
        <p:sp>
          <p:nvSpPr>
            <p:cNvPr id="62" name="Shape 275">
              <a:extLst>
                <a:ext uri="{FF2B5EF4-FFF2-40B4-BE49-F238E27FC236}">
                  <a16:creationId xmlns:a16="http://schemas.microsoft.com/office/drawing/2014/main" id="{EBF8F1B6-023D-42FF-9F35-0463C2E904A8}"/>
                </a:ext>
              </a:extLst>
            </p:cNvPr>
            <p:cNvSpPr/>
            <p:nvPr/>
          </p:nvSpPr>
          <p:spPr>
            <a:xfrm>
              <a:off x="0" y="0"/>
              <a:ext cx="794379" cy="794379"/>
            </a:xfrm>
            <a:prstGeom prst="ellipse">
              <a:avLst/>
            </a:prstGeom>
            <a:solidFill>
              <a:srgbClr val="3B7C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63" name="noun_Crowdsourcing_14296_FFFFFF.png">
              <a:extLst>
                <a:ext uri="{FF2B5EF4-FFF2-40B4-BE49-F238E27FC236}">
                  <a16:creationId xmlns:a16="http://schemas.microsoft.com/office/drawing/2014/main" id="{F0DFA161-A4F4-4849-AB62-DB7CA906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89" y="79688"/>
              <a:ext cx="6350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" name="Group 280">
            <a:extLst>
              <a:ext uri="{FF2B5EF4-FFF2-40B4-BE49-F238E27FC236}">
                <a16:creationId xmlns:a16="http://schemas.microsoft.com/office/drawing/2014/main" id="{EBDDAC28-F62B-4DAD-B445-696EDF154D44}"/>
              </a:ext>
            </a:extLst>
          </p:cNvPr>
          <p:cNvGrpSpPr/>
          <p:nvPr/>
        </p:nvGrpSpPr>
        <p:grpSpPr>
          <a:xfrm>
            <a:off x="5588451" y="5494662"/>
            <a:ext cx="794380" cy="794379"/>
            <a:chOff x="0" y="0"/>
            <a:chExt cx="794378" cy="794378"/>
          </a:xfrm>
        </p:grpSpPr>
        <p:sp>
          <p:nvSpPr>
            <p:cNvPr id="65" name="Shape 278">
              <a:extLst>
                <a:ext uri="{FF2B5EF4-FFF2-40B4-BE49-F238E27FC236}">
                  <a16:creationId xmlns:a16="http://schemas.microsoft.com/office/drawing/2014/main" id="{5B8C529B-B4BC-4288-9ED8-B8633F1442F1}"/>
                </a:ext>
              </a:extLst>
            </p:cNvPr>
            <p:cNvSpPr/>
            <p:nvPr/>
          </p:nvSpPr>
          <p:spPr>
            <a:xfrm>
              <a:off x="0" y="0"/>
              <a:ext cx="794379" cy="794379"/>
            </a:xfrm>
            <a:prstGeom prst="ellipse">
              <a:avLst/>
            </a:prstGeom>
            <a:solidFill>
              <a:srgbClr val="DCA6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66" name="noun_Opinion_15282_FFFFFF.png">
              <a:extLst>
                <a:ext uri="{FF2B5EF4-FFF2-40B4-BE49-F238E27FC236}">
                  <a16:creationId xmlns:a16="http://schemas.microsoft.com/office/drawing/2014/main" id="{E3272C3B-1575-40EA-B04C-8638ECFE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949" y="102949"/>
              <a:ext cx="588481" cy="588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" name="Group 283">
            <a:extLst>
              <a:ext uri="{FF2B5EF4-FFF2-40B4-BE49-F238E27FC236}">
                <a16:creationId xmlns:a16="http://schemas.microsoft.com/office/drawing/2014/main" id="{DFF51EBB-328D-4486-902D-13116E64493E}"/>
              </a:ext>
            </a:extLst>
          </p:cNvPr>
          <p:cNvGrpSpPr/>
          <p:nvPr/>
        </p:nvGrpSpPr>
        <p:grpSpPr>
          <a:xfrm>
            <a:off x="3282654" y="4237362"/>
            <a:ext cx="794380" cy="794379"/>
            <a:chOff x="0" y="0"/>
            <a:chExt cx="794378" cy="794378"/>
          </a:xfrm>
        </p:grpSpPr>
        <p:sp>
          <p:nvSpPr>
            <p:cNvPr id="68" name="Shape 281">
              <a:extLst>
                <a:ext uri="{FF2B5EF4-FFF2-40B4-BE49-F238E27FC236}">
                  <a16:creationId xmlns:a16="http://schemas.microsoft.com/office/drawing/2014/main" id="{AFD29EBC-5122-47C3-B279-8F560BED82F7}"/>
                </a:ext>
              </a:extLst>
            </p:cNvPr>
            <p:cNvSpPr/>
            <p:nvPr/>
          </p:nvSpPr>
          <p:spPr>
            <a:xfrm>
              <a:off x="0" y="0"/>
              <a:ext cx="794379" cy="794379"/>
            </a:xfrm>
            <a:prstGeom prst="ellipse">
              <a:avLst/>
            </a:prstGeom>
            <a:solidFill>
              <a:srgbClr val="0091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69" name="noun_E Petition_14295_FFFFFF.png">
              <a:extLst>
                <a:ext uri="{FF2B5EF4-FFF2-40B4-BE49-F238E27FC236}">
                  <a16:creationId xmlns:a16="http://schemas.microsoft.com/office/drawing/2014/main" id="{550B56B4-B16D-41DA-94EC-FDDD097F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949" y="77549"/>
              <a:ext cx="588481" cy="588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" name="Group 286">
            <a:extLst>
              <a:ext uri="{FF2B5EF4-FFF2-40B4-BE49-F238E27FC236}">
                <a16:creationId xmlns:a16="http://schemas.microsoft.com/office/drawing/2014/main" id="{84ABA158-4BE2-4BBC-9CE6-ECF7A500EB56}"/>
              </a:ext>
            </a:extLst>
          </p:cNvPr>
          <p:cNvGrpSpPr/>
          <p:nvPr/>
        </p:nvGrpSpPr>
        <p:grpSpPr>
          <a:xfrm>
            <a:off x="10489634" y="5215262"/>
            <a:ext cx="794379" cy="794379"/>
            <a:chOff x="0" y="0"/>
            <a:chExt cx="794378" cy="794378"/>
          </a:xfrm>
        </p:grpSpPr>
        <p:sp>
          <p:nvSpPr>
            <p:cNvPr id="71" name="Shape 284">
              <a:extLst>
                <a:ext uri="{FF2B5EF4-FFF2-40B4-BE49-F238E27FC236}">
                  <a16:creationId xmlns:a16="http://schemas.microsoft.com/office/drawing/2014/main" id="{FB9FE470-3B1F-4B74-B4B2-15E6896620F0}"/>
                </a:ext>
              </a:extLst>
            </p:cNvPr>
            <p:cNvSpPr/>
            <p:nvPr/>
          </p:nvSpPr>
          <p:spPr>
            <a:xfrm>
              <a:off x="0" y="0"/>
              <a:ext cx="794379" cy="794379"/>
            </a:xfrm>
            <a:prstGeom prst="ellipse">
              <a:avLst/>
            </a:prstGeom>
            <a:solidFill>
              <a:srgbClr val="9E163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72" name="noun_Child Safe Zone_8672_FFFFFF.png">
              <a:extLst>
                <a:ext uri="{FF2B5EF4-FFF2-40B4-BE49-F238E27FC236}">
                  <a16:creationId xmlns:a16="http://schemas.microsoft.com/office/drawing/2014/main" id="{FA798CE9-E60D-42CC-AD8C-DF3928761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688" y="79689"/>
              <a:ext cx="6350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170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9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99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4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8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8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8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48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48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48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48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98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98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98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98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98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9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97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97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20" grpId="0" animBg="1" advAuto="0"/>
      <p:bldP spid="23" grpId="0" animBg="1" advAuto="0"/>
      <p:bldP spid="26" grpId="0" animBg="1" advAuto="0"/>
      <p:bldP spid="33" grpId="0" animBg="1" advAuto="0"/>
      <p:bldP spid="36" grpId="0" animBg="1" advAuto="0"/>
      <p:bldP spid="39" grpId="0" animBg="1" advAuto="0"/>
      <p:bldP spid="42" grpId="0" animBg="1" advAuto="0"/>
      <p:bldP spid="45" grpId="0" animBg="1" advAuto="0"/>
      <p:bldP spid="48" grpId="0" animBg="1" advAuto="0"/>
      <p:bldP spid="51" grpId="0" animBg="1" advAuto="0"/>
      <p:bldP spid="61" grpId="0" animBg="1" advAuto="0"/>
      <p:bldP spid="64" grpId="0" animBg="1" advAuto="0"/>
      <p:bldP spid="67" grpId="0" animBg="1" advAuto="0"/>
      <p:bldP spid="7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D6166FA-9B33-47D6-A187-830CCDC3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46" y="385087"/>
            <a:ext cx="10515600" cy="665374"/>
          </a:xfrm>
        </p:spPr>
        <p:txBody>
          <a:bodyPr anchor="t">
            <a:normAutofit/>
          </a:bodyPr>
          <a:lstStyle/>
          <a:p>
            <a:r>
              <a:rPr lang="en-SG" sz="3600" b="1" dirty="0"/>
              <a:t>CCA – PEG 2019-2025 Panamá  </a:t>
            </a:r>
            <a:endParaRPr lang="en-SG" sz="3600" b="1" dirty="0">
              <a:highlight>
                <a:srgbClr val="FFFF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F96A8D-44FC-416E-92FE-915B91C53A3E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80D186-F30A-4C56-AA44-91C52EA3066C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E23CE-4AFF-46AF-90BF-5BB306EC3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D6216D-796B-4E8C-B511-721AF6DC0551}"/>
              </a:ext>
            </a:extLst>
          </p:cNvPr>
          <p:cNvSpPr/>
          <p:nvPr/>
        </p:nvSpPr>
        <p:spPr>
          <a:xfrm>
            <a:off x="634184" y="2034431"/>
            <a:ext cx="6821694" cy="349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67B4"/>
                </a:solidFill>
              </a:rPr>
              <a:t>DESAFÍOS</a:t>
            </a:r>
          </a:p>
          <a:p>
            <a:endParaRPr lang="en-US" sz="14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P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Adecuar la arquitectura de la política pública. </a:t>
            </a:r>
          </a:p>
          <a:p>
            <a:pPr algn="just"/>
            <a:endParaRPr lang="es-PA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P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Transversalizar las metas ODS en la oferta programática</a:t>
            </a:r>
          </a:p>
          <a:p>
            <a:pPr algn="just"/>
            <a:endParaRPr lang="es-PA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P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participación a través de mecanismos de gobernabilidad democrática </a:t>
            </a:r>
            <a:r>
              <a:rPr lang="es-PA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de fortalecer en lo local espacios de participación ciudadana.</a:t>
            </a:r>
          </a:p>
          <a:p>
            <a:pPr algn="just"/>
            <a:endParaRPr lang="es-PA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P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Establecer un marco intersectorial para acciones conjuntas</a:t>
            </a:r>
            <a:r>
              <a:rPr lang="es-PA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la movilización de recursos y el cumplimiento de metas de ODS.</a:t>
            </a: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PA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P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Transformar los mecanismos de interacción sociopolítica deliberativos en espacios de participación ciudadana y representación social </a:t>
            </a:r>
            <a:r>
              <a:rPr lang="es-PA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conexión directa con el diseño y/o implementación de la política pública. </a:t>
            </a:r>
            <a:endParaRPr lang="en-US" sz="1400" dirty="0"/>
          </a:p>
        </p:txBody>
      </p:sp>
      <p:pic>
        <p:nvPicPr>
          <p:cNvPr id="10" name="Content Placeholder 94" descr="Microscope">
            <a:extLst>
              <a:ext uri="{FF2B5EF4-FFF2-40B4-BE49-F238E27FC236}">
                <a16:creationId xmlns:a16="http://schemas.microsoft.com/office/drawing/2014/main" id="{DC6C5BE9-A5D5-43EA-BA51-51B48D7CC2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946" y="1295360"/>
            <a:ext cx="547688" cy="547688"/>
          </a:xfrm>
          <a:prstGeom prst="rect">
            <a:avLst/>
          </a:prstGeom>
        </p:spPr>
      </p:pic>
      <p:pic>
        <p:nvPicPr>
          <p:cNvPr id="11" name="Content Placeholder 96" descr="Pencil">
            <a:extLst>
              <a:ext uri="{FF2B5EF4-FFF2-40B4-BE49-F238E27FC236}">
                <a16:creationId xmlns:a16="http://schemas.microsoft.com/office/drawing/2014/main" id="{EC723F7A-FFF6-444F-970A-88D4F17A88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5935" y="1303841"/>
            <a:ext cx="548640" cy="548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1E71C1-B5B7-4069-AAA3-4E16B3BACF89}"/>
              </a:ext>
            </a:extLst>
          </p:cNvPr>
          <p:cNvSpPr/>
          <p:nvPr/>
        </p:nvSpPr>
        <p:spPr>
          <a:xfrm>
            <a:off x="7963443" y="1958672"/>
            <a:ext cx="342740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67B4"/>
                </a:solidFill>
              </a:rPr>
              <a:t>RIESGOS</a:t>
            </a:r>
          </a:p>
          <a:p>
            <a:r>
              <a:rPr lang="en-US" sz="1400" b="1" dirty="0" err="1"/>
              <a:t>Internacionales</a:t>
            </a:r>
            <a:endParaRPr lang="en-US" sz="1400" b="1" dirty="0"/>
          </a:p>
          <a:p>
            <a:pPr marL="400050" indent="-400050" algn="just">
              <a:buAutoNum type="romanLcParenBoth"/>
            </a:pPr>
            <a:r>
              <a:rPr lang="es-PA" sz="1400" dirty="0"/>
              <a:t>Exposición a shocks externos.  Las tensiones comerciales entre los Estados Unidos y China </a:t>
            </a:r>
          </a:p>
          <a:p>
            <a:pPr marL="285750" indent="-285750" algn="just">
              <a:buAutoNum type="romanLcParenBoth"/>
            </a:pPr>
            <a:r>
              <a:rPr lang="es-ES" sz="1400" dirty="0"/>
              <a:t>Estabilidad financiera internacional</a:t>
            </a:r>
          </a:p>
          <a:p>
            <a:pPr marL="285750" indent="-285750" algn="just">
              <a:buAutoNum type="romanLcParenBoth"/>
            </a:pPr>
            <a:r>
              <a:rPr lang="es-PA" sz="1400" dirty="0"/>
              <a:t>Reducción de gravámenes tributarios</a:t>
            </a:r>
          </a:p>
          <a:p>
            <a:pPr algn="just"/>
            <a:endParaRPr lang="es-PA" sz="1400" dirty="0"/>
          </a:p>
          <a:p>
            <a:pPr algn="just"/>
            <a:r>
              <a:rPr lang="es-PA" sz="1400" b="1" dirty="0"/>
              <a:t>Nacionales</a:t>
            </a:r>
          </a:p>
          <a:p>
            <a:pPr marL="400050" indent="-400050" algn="just">
              <a:buAutoNum type="romanLcParenBoth"/>
            </a:pPr>
            <a:r>
              <a:rPr lang="es-PA" sz="1400" dirty="0"/>
              <a:t>Estructura del mercado laboral. </a:t>
            </a:r>
          </a:p>
          <a:p>
            <a:pPr marL="400050" indent="-400050" algn="just">
              <a:buAutoNum type="romanLcParenBoth"/>
            </a:pPr>
            <a:r>
              <a:rPr lang="es-PA" sz="1400" dirty="0"/>
              <a:t>Expansión del gasto público en megaproyectos, planilla y subsidios</a:t>
            </a:r>
          </a:p>
          <a:p>
            <a:pPr marL="400050" indent="-400050" algn="just">
              <a:buAutoNum type="romanLcParenBoth"/>
            </a:pPr>
            <a:r>
              <a:rPr lang="es-PA" sz="1400" dirty="0"/>
              <a:t>Incremento del capital humano. </a:t>
            </a:r>
          </a:p>
          <a:p>
            <a:pPr marL="400050" indent="-400050" algn="just">
              <a:buAutoNum type="romanLcParenBoth"/>
            </a:pPr>
            <a:endParaRPr lang="es-PA" sz="1400" dirty="0"/>
          </a:p>
          <a:p>
            <a:pPr algn="just"/>
            <a:r>
              <a:rPr lang="es-PA" sz="1400" b="1" dirty="0"/>
              <a:t>Multidimensionales</a:t>
            </a:r>
          </a:p>
          <a:p>
            <a:pPr marL="400050" indent="-400050" algn="just">
              <a:buAutoNum type="romanLcParenBoth"/>
            </a:pPr>
            <a:r>
              <a:rPr lang="es-PA" sz="1400" dirty="0"/>
              <a:t>la reforma del estado. </a:t>
            </a:r>
          </a:p>
          <a:p>
            <a:pPr marL="400050" indent="-400050" algn="just">
              <a:buAutoNum type="romanLcParenBoth"/>
            </a:pPr>
            <a:r>
              <a:rPr lang="es-PA" sz="1400" dirty="0"/>
              <a:t>flujos financieros ilícitos. </a:t>
            </a:r>
          </a:p>
          <a:p>
            <a:pPr marL="400050" indent="-400050" algn="just">
              <a:buAutoNum type="romanLcParenBoth"/>
            </a:pPr>
            <a:r>
              <a:rPr lang="es-PA" sz="1400" dirty="0"/>
              <a:t>institucionalidad. </a:t>
            </a:r>
          </a:p>
          <a:p>
            <a:pPr marL="400050" indent="-400050" algn="just">
              <a:buAutoNum type="romanLcParenBoth"/>
            </a:pPr>
            <a:r>
              <a:rPr lang="es-PA" sz="1400" dirty="0"/>
              <a:t>exigibilidad de derechos. </a:t>
            </a:r>
          </a:p>
          <a:p>
            <a:pPr marL="400050" indent="-400050" algn="just">
              <a:buAutoNum type="romanLcParenBoth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005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A591EA-7C3E-4380-B6BF-E24C894DBAA5}"/>
              </a:ext>
            </a:extLst>
          </p:cNvPr>
          <p:cNvCxnSpPr>
            <a:cxnSpLocks/>
          </p:cNvCxnSpPr>
          <p:nvPr/>
        </p:nvCxnSpPr>
        <p:spPr>
          <a:xfrm>
            <a:off x="1013810" y="2336491"/>
            <a:ext cx="913602" cy="1940"/>
          </a:xfrm>
          <a:prstGeom prst="line">
            <a:avLst/>
          </a:prstGeom>
          <a:ln w="19050">
            <a:solidFill>
              <a:srgbClr val="0867B4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DCC6316-0FD0-41E8-A281-799B0938ADA8}"/>
              </a:ext>
            </a:extLst>
          </p:cNvPr>
          <p:cNvSpPr txBox="1"/>
          <p:nvPr/>
        </p:nvSpPr>
        <p:spPr>
          <a:xfrm>
            <a:off x="329383" y="2470460"/>
            <a:ext cx="256645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200" dirty="0"/>
              <a:t> Principales tendencias: económicas, financieras, sociales, entre otras.</a:t>
            </a:r>
          </a:p>
          <a:p>
            <a:endParaRPr lang="es-ES" sz="120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200" dirty="0"/>
              <a:t> Evaluación de riesgos multidimensionales.</a:t>
            </a:r>
          </a:p>
          <a:p>
            <a:endParaRPr lang="es-ES" sz="1200" dirty="0"/>
          </a:p>
          <a:p>
            <a:pPr indent="-171450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200" dirty="0"/>
              <a:t> Análisis según grupos y poblaciones:</a:t>
            </a:r>
          </a:p>
          <a:p>
            <a:r>
              <a:rPr lang="es-ES" sz="1100" dirty="0"/>
              <a:t>(i) Quiénes se están quedando atrás.</a:t>
            </a:r>
          </a:p>
          <a:p>
            <a:r>
              <a:rPr lang="es-ES" sz="1100" dirty="0"/>
              <a:t>(</a:t>
            </a:r>
            <a:r>
              <a:rPr lang="es-ES" sz="1100" dirty="0" err="1"/>
              <a:t>ii</a:t>
            </a:r>
            <a:r>
              <a:rPr lang="es-ES" sz="1100" dirty="0"/>
              <a:t>) Quiénes se quedaron atrás</a:t>
            </a:r>
            <a:endParaRPr lang="en-SG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11F0D-4E40-4FCA-AB44-2A61B43D68FA}"/>
              </a:ext>
            </a:extLst>
          </p:cNvPr>
          <p:cNvSpPr txBox="1"/>
          <p:nvPr/>
        </p:nvSpPr>
        <p:spPr>
          <a:xfrm>
            <a:off x="166397" y="1457308"/>
            <a:ext cx="272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Adecuaciones</a:t>
            </a:r>
            <a:r>
              <a:rPr lang="en-US" sz="1600" b="1" dirty="0">
                <a:solidFill>
                  <a:schemeClr val="accent1"/>
                </a:solidFill>
              </a:rPr>
              <a:t> al CCA</a:t>
            </a:r>
            <a:endParaRPr lang="en-SG" sz="16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41C93-C7C5-46FE-B0E9-229DD9CFCE9D}"/>
              </a:ext>
            </a:extLst>
          </p:cNvPr>
          <p:cNvSpPr txBox="1"/>
          <p:nvPr/>
        </p:nvSpPr>
        <p:spPr>
          <a:xfrm>
            <a:off x="2844715" y="2750861"/>
            <a:ext cx="256645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</a:rPr>
              <a:t>PREMISA 1 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</a:rPr>
              <a:t>FMI: Factores intervinientes en los impactos</a:t>
            </a:r>
            <a:endParaRPr lang="en-US" sz="1200" b="1" dirty="0">
              <a:solidFill>
                <a:schemeClr val="accent1"/>
              </a:solidFill>
            </a:endParaRPr>
          </a:p>
          <a:p>
            <a:pPr algn="just" defTabSz="0">
              <a:buClr>
                <a:schemeClr val="accent1"/>
              </a:buClr>
              <a:buSzPct val="100000"/>
            </a:pPr>
            <a:endParaRPr lang="en-US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n-US" sz="1000" dirty="0" err="1"/>
              <a:t>Trayectoria</a:t>
            </a:r>
            <a:r>
              <a:rPr lang="en-US" sz="1000" dirty="0"/>
              <a:t> de la </a:t>
            </a:r>
            <a:r>
              <a:rPr lang="en-US" sz="1000" dirty="0" err="1"/>
              <a:t>pandemia</a:t>
            </a:r>
            <a:r>
              <a:rPr lang="en-US" sz="1000" dirty="0"/>
              <a:t> COVID-19.</a:t>
            </a:r>
          </a:p>
          <a:p>
            <a:pPr algn="just" defTabSz="0">
              <a:buClr>
                <a:schemeClr val="accent1"/>
              </a:buClr>
              <a:buSzPct val="100000"/>
            </a:pPr>
            <a:endParaRPr lang="en-US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000" dirty="0"/>
              <a:t>Intensidad y eficacia de los esfuerzos de contención.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000" dirty="0"/>
              <a:t>Grado de las perturbaciones en la oferta. Volatilidad de los precios de las materias primas.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000" dirty="0"/>
              <a:t>Repercusiones del endurecimiento drástico de los mercados financieros mundiales.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ES" sz="1000" dirty="0"/>
              <a:t>Variaciones de los patrones de gasto y cambios de comportamiento en las personas (post </a:t>
            </a:r>
            <a:r>
              <a:rPr lang="es-ES" sz="1000" dirty="0" err="1"/>
              <a:t>Covid</a:t>
            </a:r>
            <a:r>
              <a:rPr lang="es-ES" sz="1000" dirty="0"/>
              <a:t> 19).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E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3F1B3-22D6-4390-8B6A-8175F979A95E}"/>
              </a:ext>
            </a:extLst>
          </p:cNvPr>
          <p:cNvSpPr txBox="1"/>
          <p:nvPr/>
        </p:nvSpPr>
        <p:spPr>
          <a:xfrm>
            <a:off x="1013810" y="6109681"/>
            <a:ext cx="6435089" cy="5059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400" dirty="0" err="1">
                <a:solidFill>
                  <a:srgbClr val="0867B4"/>
                </a:solidFill>
              </a:rPr>
              <a:t>Proceso</a:t>
            </a:r>
            <a:r>
              <a:rPr lang="en-US" sz="2400" dirty="0">
                <a:solidFill>
                  <a:srgbClr val="0867B4"/>
                </a:solidFill>
              </a:rPr>
              <a:t> de </a:t>
            </a:r>
            <a:r>
              <a:rPr lang="en-US" sz="2400" dirty="0" err="1">
                <a:solidFill>
                  <a:srgbClr val="0867B4"/>
                </a:solidFill>
              </a:rPr>
              <a:t>revisión</a:t>
            </a:r>
            <a:r>
              <a:rPr lang="en-US" sz="2400" dirty="0">
                <a:solidFill>
                  <a:srgbClr val="0867B4"/>
                </a:solidFill>
              </a:rPr>
              <a:t> y </a:t>
            </a:r>
            <a:r>
              <a:rPr lang="en-US" sz="2400" dirty="0" err="1">
                <a:solidFill>
                  <a:srgbClr val="0867B4"/>
                </a:solidFill>
              </a:rPr>
              <a:t>ajustes</a:t>
            </a:r>
            <a:r>
              <a:rPr lang="en-US" sz="2400" dirty="0">
                <a:solidFill>
                  <a:srgbClr val="0867B4"/>
                </a:solidFill>
              </a:rPr>
              <a:t> por COVID-19</a:t>
            </a:r>
            <a:endParaRPr lang="en-US" sz="2400" i="1" dirty="0">
              <a:solidFill>
                <a:srgbClr val="0867B4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8F291-0162-4EEE-AD7C-524D5589AB00}"/>
              </a:ext>
            </a:extLst>
          </p:cNvPr>
          <p:cNvSpPr txBox="1"/>
          <p:nvPr/>
        </p:nvSpPr>
        <p:spPr>
          <a:xfrm>
            <a:off x="8505902" y="4035088"/>
            <a:ext cx="2590854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</a:rPr>
              <a:t>PREMISA 2 </a:t>
            </a:r>
          </a:p>
          <a:p>
            <a:pPr algn="ctr"/>
            <a:r>
              <a:rPr lang="es-PA" sz="1200" b="1" dirty="0">
                <a:solidFill>
                  <a:schemeClr val="accent1"/>
                </a:solidFill>
              </a:rPr>
              <a:t>BM: Proyecciones de los impactos.</a:t>
            </a:r>
          </a:p>
          <a:p>
            <a:pPr algn="just" defTabSz="0">
              <a:buClr>
                <a:schemeClr val="accent1"/>
              </a:buClr>
              <a:buSzPct val="100000"/>
            </a:pPr>
            <a:endParaRPr lang="es-PA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00" dirty="0"/>
              <a:t>Sólida economía que podría tener  crecimiento negativo  en  2020 de (-2.0).</a:t>
            </a:r>
          </a:p>
          <a:p>
            <a:pPr algn="just" defTabSz="0">
              <a:buClr>
                <a:schemeClr val="accent1"/>
              </a:buClr>
              <a:buSzPct val="100000"/>
            </a:pPr>
            <a:endParaRPr lang="es-PA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00" dirty="0"/>
              <a:t>Por sus vínculos con la economía global se esperan impactos importantes en el empleo.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PA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00" dirty="0"/>
              <a:t>Las contribuciones al gasto público en  2020 serán positivas, pero aumentará  el  déficit  fiscal a  niveles altos (-4.3), más que 2019 (-3.1). </a:t>
            </a: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PA" sz="1000" dirty="0"/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00" dirty="0"/>
              <a:t>La  pobreza  disminuyó  marginalmente  en  2019,  y en 2020 aumentará con el Covid-19.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2C7D93-D1D4-432F-8610-8637375F607B}"/>
              </a:ext>
            </a:extLst>
          </p:cNvPr>
          <p:cNvSpPr txBox="1"/>
          <p:nvPr/>
        </p:nvSpPr>
        <p:spPr>
          <a:xfrm>
            <a:off x="9709062" y="1213119"/>
            <a:ext cx="21535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</a:rPr>
              <a:t>PREMISA 3 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</a:rPr>
              <a:t>Indicadores</a:t>
            </a:r>
            <a:endParaRPr lang="en-US" sz="1200" b="1" dirty="0">
              <a:solidFill>
                <a:schemeClr val="accent1"/>
              </a:solidFill>
            </a:endParaRPr>
          </a:p>
          <a:p>
            <a:pPr algn="just" defTabSz="0">
              <a:buClr>
                <a:schemeClr val="accent1"/>
              </a:buClr>
              <a:buSzPct val="100000"/>
            </a:pPr>
            <a:endParaRPr lang="es-PA" sz="1000" dirty="0">
              <a:sym typeface="Wingdings" panose="05000000000000000000" pitchFamily="2" charset="2"/>
            </a:endParaRPr>
          </a:p>
          <a:p>
            <a:pPr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00" dirty="0">
                <a:sym typeface="Wingdings" panose="05000000000000000000" pitchFamily="2" charset="2"/>
              </a:rPr>
              <a:t> Los impactos económicos serán directos (desempleo, de hasta 20% en 2020. </a:t>
            </a:r>
          </a:p>
          <a:p>
            <a:pPr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endParaRPr lang="es-PA" sz="1000" dirty="0">
              <a:sym typeface="Wingdings" panose="05000000000000000000" pitchFamily="2" charset="2"/>
            </a:endParaRP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00" dirty="0">
                <a:sym typeface="Wingdings" panose="05000000000000000000" pitchFamily="2" charset="2"/>
              </a:rPr>
              <a:t>En 2018 el 40% de los hogares más pobres vivían con $ 190. Con la crisis actual sus ingresos se reducirán porque en su mayoría se dedican a actividades informales. </a:t>
            </a:r>
          </a:p>
          <a:p>
            <a:pPr algn="just" defTabSz="0">
              <a:buClr>
                <a:schemeClr val="accent1"/>
              </a:buClr>
              <a:buSzPct val="100000"/>
            </a:pPr>
            <a:endParaRPr lang="es-PA" sz="1000" dirty="0">
              <a:sym typeface="Wingdings" panose="05000000000000000000" pitchFamily="2" charset="2"/>
            </a:endParaRPr>
          </a:p>
          <a:p>
            <a:pPr indent="-171450" algn="just" defTabSz="0">
              <a:buClr>
                <a:schemeClr val="accent1"/>
              </a:buClr>
              <a:buSzPct val="100000"/>
              <a:buFont typeface="Yu Mincho Light" panose="02020300000000000000" pitchFamily="18" charset="-128"/>
              <a:buChar char="⦿"/>
            </a:pPr>
            <a:r>
              <a:rPr lang="es-PA" sz="1000" dirty="0">
                <a:sym typeface="Wingdings" panose="05000000000000000000" pitchFamily="2" charset="2"/>
              </a:rPr>
              <a:t>En 2020 con la pandemia, muchas mujeres han perdido sus sustentos y aumentan sus </a:t>
            </a:r>
            <a:r>
              <a:rPr lang="pt-BR" sz="1000" dirty="0">
                <a:sym typeface="Wingdings" panose="05000000000000000000" pitchFamily="2" charset="2"/>
              </a:rPr>
              <a:t>cargas de cuidado doméstico. </a:t>
            </a:r>
            <a:endParaRPr lang="es-PA" sz="1000" dirty="0">
              <a:sym typeface="Wingdings" panose="05000000000000000000" pitchFamily="2" charset="2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C3CED0-16CD-4562-BBE4-55ECF962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6" y="6145217"/>
            <a:ext cx="650373" cy="50597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0D6166FA-9B33-47D6-A187-830CCDC3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46" y="385087"/>
            <a:ext cx="10515600" cy="665374"/>
          </a:xfrm>
        </p:spPr>
        <p:txBody>
          <a:bodyPr anchor="t">
            <a:normAutofit/>
          </a:bodyPr>
          <a:lstStyle/>
          <a:p>
            <a:r>
              <a:rPr lang="en-SG" sz="3600" b="1" dirty="0"/>
              <a:t>CCA – </a:t>
            </a:r>
            <a:r>
              <a:rPr lang="en-SG" sz="3600" b="1" dirty="0" err="1"/>
              <a:t>comentarios</a:t>
            </a:r>
            <a:r>
              <a:rPr lang="en-SG" sz="3600" b="1" dirty="0"/>
              <a:t> PSG de DCO y </a:t>
            </a:r>
            <a:r>
              <a:rPr lang="en-SG" sz="3600" b="1" dirty="0" err="1"/>
              <a:t>ajustes</a:t>
            </a:r>
            <a:r>
              <a:rPr lang="en-SG" sz="3600" b="1" dirty="0"/>
              <a:t> COVID-19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F96A8D-44FC-416E-92FE-915B91C53A3E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80D186-F30A-4C56-AA44-91C52EA3066C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E23CE-4AFF-46AF-90BF-5BB306EC3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ED68CE2-DCAC-475B-A962-793310B5F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82" y="1804509"/>
            <a:ext cx="414829" cy="406598"/>
          </a:xfrm>
          <a:prstGeom prst="rect">
            <a:avLst/>
          </a:prstGeom>
        </p:spPr>
      </p:pic>
      <p:grpSp>
        <p:nvGrpSpPr>
          <p:cNvPr id="36" name="Group 162">
            <a:extLst>
              <a:ext uri="{FF2B5EF4-FFF2-40B4-BE49-F238E27FC236}">
                <a16:creationId xmlns:a16="http://schemas.microsoft.com/office/drawing/2014/main" id="{13F39C68-CE22-4A6E-B4CC-0950683C53AA}"/>
              </a:ext>
            </a:extLst>
          </p:cNvPr>
          <p:cNvGrpSpPr/>
          <p:nvPr/>
        </p:nvGrpSpPr>
        <p:grpSpPr>
          <a:xfrm flipV="1">
            <a:off x="8452394" y="1174528"/>
            <a:ext cx="1256667" cy="521328"/>
            <a:chOff x="-1228586" y="-673658"/>
            <a:chExt cx="2071577" cy="1179000"/>
          </a:xfrm>
        </p:grpSpPr>
        <p:sp>
          <p:nvSpPr>
            <p:cNvPr id="38" name="Shape 160">
              <a:extLst>
                <a:ext uri="{FF2B5EF4-FFF2-40B4-BE49-F238E27FC236}">
                  <a16:creationId xmlns:a16="http://schemas.microsoft.com/office/drawing/2014/main" id="{ED7944E1-EE54-4CFC-BA61-5D29CE73C083}"/>
                </a:ext>
              </a:extLst>
            </p:cNvPr>
            <p:cNvSpPr/>
            <p:nvPr/>
          </p:nvSpPr>
          <p:spPr>
            <a:xfrm>
              <a:off x="-1228587" y="-673659"/>
              <a:ext cx="1599623" cy="1179001"/>
            </a:xfrm>
            <a:prstGeom prst="line">
              <a:avLst/>
            </a:prstGeom>
            <a:noFill/>
            <a:ln w="6350" cap="flat">
              <a:solidFill>
                <a:srgbClr val="03A1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" name="Shape 161">
              <a:extLst>
                <a:ext uri="{FF2B5EF4-FFF2-40B4-BE49-F238E27FC236}">
                  <a16:creationId xmlns:a16="http://schemas.microsoft.com/office/drawing/2014/main" id="{CED4FFA3-F00A-42FB-B856-1FE893A7FB99}"/>
                </a:ext>
              </a:extLst>
            </p:cNvPr>
            <p:cNvSpPr/>
            <p:nvPr/>
          </p:nvSpPr>
          <p:spPr>
            <a:xfrm>
              <a:off x="371034" y="503203"/>
              <a:ext cx="471958" cy="1"/>
            </a:xfrm>
            <a:prstGeom prst="line">
              <a:avLst/>
            </a:prstGeom>
            <a:noFill/>
            <a:ln w="6350" cap="flat">
              <a:solidFill>
                <a:srgbClr val="03A1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40" name="Group 217">
            <a:extLst>
              <a:ext uri="{FF2B5EF4-FFF2-40B4-BE49-F238E27FC236}">
                <a16:creationId xmlns:a16="http://schemas.microsoft.com/office/drawing/2014/main" id="{14DE262F-02B7-4B7B-BBC6-762C35EC5385}"/>
              </a:ext>
            </a:extLst>
          </p:cNvPr>
          <p:cNvGrpSpPr/>
          <p:nvPr/>
        </p:nvGrpSpPr>
        <p:grpSpPr>
          <a:xfrm>
            <a:off x="7667817" y="1326057"/>
            <a:ext cx="927727" cy="872156"/>
            <a:chOff x="0" y="0"/>
            <a:chExt cx="1066144" cy="1066144"/>
          </a:xfrm>
        </p:grpSpPr>
        <p:sp>
          <p:nvSpPr>
            <p:cNvPr id="41" name="Shape 215">
              <a:extLst>
                <a:ext uri="{FF2B5EF4-FFF2-40B4-BE49-F238E27FC236}">
                  <a16:creationId xmlns:a16="http://schemas.microsoft.com/office/drawing/2014/main" id="{D745AFCD-60A2-4329-9078-B610EBB1E59A}"/>
                </a:ext>
              </a:extLst>
            </p:cNvPr>
            <p:cNvSpPr/>
            <p:nvPr/>
          </p:nvSpPr>
          <p:spPr>
            <a:xfrm>
              <a:off x="0" y="0"/>
              <a:ext cx="1066145" cy="1066145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42" name="noun_Gerrymandering_15219_FFFFFF.png">
              <a:extLst>
                <a:ext uri="{FF2B5EF4-FFF2-40B4-BE49-F238E27FC236}">
                  <a16:creationId xmlns:a16="http://schemas.microsoft.com/office/drawing/2014/main" id="{18AA45BD-B3A6-4FFB-B3BF-8DF88A61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3545" y="104775"/>
              <a:ext cx="767764" cy="767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" name="Group 211">
            <a:extLst>
              <a:ext uri="{FF2B5EF4-FFF2-40B4-BE49-F238E27FC236}">
                <a16:creationId xmlns:a16="http://schemas.microsoft.com/office/drawing/2014/main" id="{3B151FCC-D3EB-478E-80F0-E75A16268FE6}"/>
              </a:ext>
            </a:extLst>
          </p:cNvPr>
          <p:cNvGrpSpPr/>
          <p:nvPr/>
        </p:nvGrpSpPr>
        <p:grpSpPr>
          <a:xfrm rot="14167537" flipH="1">
            <a:off x="3646260" y="2006021"/>
            <a:ext cx="443265" cy="733787"/>
            <a:chOff x="52732" y="0"/>
            <a:chExt cx="640532" cy="793651"/>
          </a:xfrm>
        </p:grpSpPr>
        <p:sp>
          <p:nvSpPr>
            <p:cNvPr id="44" name="Shape 209">
              <a:extLst>
                <a:ext uri="{FF2B5EF4-FFF2-40B4-BE49-F238E27FC236}">
                  <a16:creationId xmlns:a16="http://schemas.microsoft.com/office/drawing/2014/main" id="{1E23314B-2004-4411-AB51-EA6963D77687}"/>
                </a:ext>
              </a:extLst>
            </p:cNvPr>
            <p:cNvSpPr/>
            <p:nvPr/>
          </p:nvSpPr>
          <p:spPr>
            <a:xfrm flipV="1">
              <a:off x="52732" y="0"/>
              <a:ext cx="236148" cy="793652"/>
            </a:xfrm>
            <a:prstGeom prst="line">
              <a:avLst/>
            </a:prstGeom>
            <a:noFill/>
            <a:ln w="6350" cap="flat">
              <a:solidFill>
                <a:srgbClr val="DF213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" name="Shape 210">
              <a:extLst>
                <a:ext uri="{FF2B5EF4-FFF2-40B4-BE49-F238E27FC236}">
                  <a16:creationId xmlns:a16="http://schemas.microsoft.com/office/drawing/2014/main" id="{214A2E6F-069B-4CEF-BD02-DF0CA9889CFD}"/>
                </a:ext>
              </a:extLst>
            </p:cNvPr>
            <p:cNvSpPr/>
            <p:nvPr/>
          </p:nvSpPr>
          <p:spPr>
            <a:xfrm>
              <a:off x="288879" y="0"/>
              <a:ext cx="404387" cy="1"/>
            </a:xfrm>
            <a:prstGeom prst="line">
              <a:avLst/>
            </a:prstGeom>
            <a:noFill/>
            <a:ln w="6350" cap="flat">
              <a:solidFill>
                <a:srgbClr val="DF213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49" name="Group 165">
            <a:extLst>
              <a:ext uri="{FF2B5EF4-FFF2-40B4-BE49-F238E27FC236}">
                <a16:creationId xmlns:a16="http://schemas.microsoft.com/office/drawing/2014/main" id="{8A3E23AD-0D53-44D1-9E6E-8A4B50B55369}"/>
              </a:ext>
            </a:extLst>
          </p:cNvPr>
          <p:cNvGrpSpPr/>
          <p:nvPr/>
        </p:nvGrpSpPr>
        <p:grpSpPr>
          <a:xfrm rot="10524861" flipV="1">
            <a:off x="7832311" y="4073857"/>
            <a:ext cx="1549533" cy="117589"/>
            <a:chOff x="109515" y="0"/>
            <a:chExt cx="714118" cy="1028653"/>
          </a:xfrm>
        </p:grpSpPr>
        <p:sp>
          <p:nvSpPr>
            <p:cNvPr id="50" name="Shape 163">
              <a:extLst>
                <a:ext uri="{FF2B5EF4-FFF2-40B4-BE49-F238E27FC236}">
                  <a16:creationId xmlns:a16="http://schemas.microsoft.com/office/drawing/2014/main" id="{8CDA4C75-4C4D-4874-AC78-9806B008BB70}"/>
                </a:ext>
              </a:extLst>
            </p:cNvPr>
            <p:cNvSpPr/>
            <p:nvPr/>
          </p:nvSpPr>
          <p:spPr>
            <a:xfrm flipV="1">
              <a:off x="109515" y="0"/>
              <a:ext cx="233689" cy="1028654"/>
            </a:xfrm>
            <a:prstGeom prst="line">
              <a:avLst/>
            </a:prstGeom>
            <a:noFill/>
            <a:ln w="6350" cap="flat">
              <a:solidFill>
                <a:srgbClr val="3857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" name="Shape 164">
              <a:extLst>
                <a:ext uri="{FF2B5EF4-FFF2-40B4-BE49-F238E27FC236}">
                  <a16:creationId xmlns:a16="http://schemas.microsoft.com/office/drawing/2014/main" id="{57DA9DC6-6E4E-449B-B47C-8A49D558F106}"/>
                </a:ext>
              </a:extLst>
            </p:cNvPr>
            <p:cNvSpPr/>
            <p:nvPr/>
          </p:nvSpPr>
          <p:spPr>
            <a:xfrm>
              <a:off x="343203" y="0"/>
              <a:ext cx="480432" cy="1"/>
            </a:xfrm>
            <a:prstGeom prst="line">
              <a:avLst/>
            </a:prstGeom>
            <a:noFill/>
            <a:ln w="6350" cap="flat">
              <a:solidFill>
                <a:srgbClr val="3857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55" name="Group 211">
            <a:extLst>
              <a:ext uri="{FF2B5EF4-FFF2-40B4-BE49-F238E27FC236}">
                <a16:creationId xmlns:a16="http://schemas.microsoft.com/office/drawing/2014/main" id="{B29E16C1-CB5E-4DD0-B783-159EC0ACEFC6}"/>
              </a:ext>
            </a:extLst>
          </p:cNvPr>
          <p:cNvGrpSpPr/>
          <p:nvPr/>
        </p:nvGrpSpPr>
        <p:grpSpPr>
          <a:xfrm rot="823508" flipH="1">
            <a:off x="4355516" y="1995021"/>
            <a:ext cx="1659288" cy="443576"/>
            <a:chOff x="52732" y="0"/>
            <a:chExt cx="640532" cy="793651"/>
          </a:xfrm>
        </p:grpSpPr>
        <p:sp>
          <p:nvSpPr>
            <p:cNvPr id="56" name="Shape 209">
              <a:extLst>
                <a:ext uri="{FF2B5EF4-FFF2-40B4-BE49-F238E27FC236}">
                  <a16:creationId xmlns:a16="http://schemas.microsoft.com/office/drawing/2014/main" id="{35C06E6C-6923-42F2-B207-4148D314C1DB}"/>
                </a:ext>
              </a:extLst>
            </p:cNvPr>
            <p:cNvSpPr/>
            <p:nvPr/>
          </p:nvSpPr>
          <p:spPr>
            <a:xfrm flipV="1">
              <a:off x="52732" y="0"/>
              <a:ext cx="236148" cy="793652"/>
            </a:xfrm>
            <a:prstGeom prst="line">
              <a:avLst/>
            </a:prstGeom>
            <a:noFill/>
            <a:ln w="6350" cap="flat">
              <a:solidFill>
                <a:srgbClr val="DF213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" name="Shape 210">
              <a:extLst>
                <a:ext uri="{FF2B5EF4-FFF2-40B4-BE49-F238E27FC236}">
                  <a16:creationId xmlns:a16="http://schemas.microsoft.com/office/drawing/2014/main" id="{161458CD-F863-44EE-A9CC-4373D8C71080}"/>
                </a:ext>
              </a:extLst>
            </p:cNvPr>
            <p:cNvSpPr/>
            <p:nvPr/>
          </p:nvSpPr>
          <p:spPr>
            <a:xfrm>
              <a:off x="288879" y="0"/>
              <a:ext cx="404387" cy="1"/>
            </a:xfrm>
            <a:prstGeom prst="line">
              <a:avLst/>
            </a:prstGeom>
            <a:noFill/>
            <a:ln w="6350" cap="flat">
              <a:solidFill>
                <a:srgbClr val="DF213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58" name="Group 162">
            <a:extLst>
              <a:ext uri="{FF2B5EF4-FFF2-40B4-BE49-F238E27FC236}">
                <a16:creationId xmlns:a16="http://schemas.microsoft.com/office/drawing/2014/main" id="{AF064846-234E-4CF4-B528-CAFCCF1E1695}"/>
              </a:ext>
            </a:extLst>
          </p:cNvPr>
          <p:cNvGrpSpPr/>
          <p:nvPr/>
        </p:nvGrpSpPr>
        <p:grpSpPr>
          <a:xfrm rot="5728644">
            <a:off x="6940592" y="1774450"/>
            <a:ext cx="685317" cy="852911"/>
            <a:chOff x="-1228586" y="-673658"/>
            <a:chExt cx="2071577" cy="1179000"/>
          </a:xfrm>
        </p:grpSpPr>
        <p:sp>
          <p:nvSpPr>
            <p:cNvPr id="59" name="Shape 160">
              <a:extLst>
                <a:ext uri="{FF2B5EF4-FFF2-40B4-BE49-F238E27FC236}">
                  <a16:creationId xmlns:a16="http://schemas.microsoft.com/office/drawing/2014/main" id="{7CE1CF9E-A10E-4CEF-A7EB-A6CE2872A72B}"/>
                </a:ext>
              </a:extLst>
            </p:cNvPr>
            <p:cNvSpPr/>
            <p:nvPr/>
          </p:nvSpPr>
          <p:spPr>
            <a:xfrm>
              <a:off x="-1228587" y="-673659"/>
              <a:ext cx="1599623" cy="1179001"/>
            </a:xfrm>
            <a:prstGeom prst="line">
              <a:avLst/>
            </a:prstGeom>
            <a:noFill/>
            <a:ln w="6350" cap="flat">
              <a:solidFill>
                <a:srgbClr val="03A1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" name="Shape 161">
              <a:extLst>
                <a:ext uri="{FF2B5EF4-FFF2-40B4-BE49-F238E27FC236}">
                  <a16:creationId xmlns:a16="http://schemas.microsoft.com/office/drawing/2014/main" id="{30B249DA-77BF-42E4-8A36-C06C499DB371}"/>
                </a:ext>
              </a:extLst>
            </p:cNvPr>
            <p:cNvSpPr/>
            <p:nvPr/>
          </p:nvSpPr>
          <p:spPr>
            <a:xfrm>
              <a:off x="371034" y="503203"/>
              <a:ext cx="471958" cy="1"/>
            </a:xfrm>
            <a:prstGeom prst="line">
              <a:avLst/>
            </a:prstGeom>
            <a:noFill/>
            <a:ln w="6350" cap="flat">
              <a:solidFill>
                <a:srgbClr val="03A1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CB49FFA4-AFC3-4D56-8107-955D84D67E37}"/>
              </a:ext>
            </a:extLst>
          </p:cNvPr>
          <p:cNvGrpSpPr/>
          <p:nvPr/>
        </p:nvGrpSpPr>
        <p:grpSpPr>
          <a:xfrm flipV="1">
            <a:off x="6368657" y="3573511"/>
            <a:ext cx="589120" cy="657798"/>
            <a:chOff x="109515" y="0"/>
            <a:chExt cx="714118" cy="1028653"/>
          </a:xfrm>
        </p:grpSpPr>
        <p:sp>
          <p:nvSpPr>
            <p:cNvPr id="62" name="Shape 163">
              <a:extLst>
                <a:ext uri="{FF2B5EF4-FFF2-40B4-BE49-F238E27FC236}">
                  <a16:creationId xmlns:a16="http://schemas.microsoft.com/office/drawing/2014/main" id="{5525C15D-828C-45DF-8E44-4FFECF6E68C7}"/>
                </a:ext>
              </a:extLst>
            </p:cNvPr>
            <p:cNvSpPr/>
            <p:nvPr/>
          </p:nvSpPr>
          <p:spPr>
            <a:xfrm flipV="1">
              <a:off x="109515" y="0"/>
              <a:ext cx="233689" cy="1028654"/>
            </a:xfrm>
            <a:prstGeom prst="line">
              <a:avLst/>
            </a:prstGeom>
            <a:noFill/>
            <a:ln w="6350" cap="flat">
              <a:solidFill>
                <a:srgbClr val="3857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" name="Shape 164">
              <a:extLst>
                <a:ext uri="{FF2B5EF4-FFF2-40B4-BE49-F238E27FC236}">
                  <a16:creationId xmlns:a16="http://schemas.microsoft.com/office/drawing/2014/main" id="{6A4CFE0F-5B64-4BC1-9451-FDB0E8C0952E}"/>
                </a:ext>
              </a:extLst>
            </p:cNvPr>
            <p:cNvSpPr/>
            <p:nvPr/>
          </p:nvSpPr>
          <p:spPr>
            <a:xfrm>
              <a:off x="343203" y="0"/>
              <a:ext cx="480432" cy="1"/>
            </a:xfrm>
            <a:prstGeom prst="line">
              <a:avLst/>
            </a:prstGeom>
            <a:noFill/>
            <a:ln w="6350" cap="flat">
              <a:solidFill>
                <a:srgbClr val="3857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pic>
        <p:nvPicPr>
          <p:cNvPr id="11" name="Picture 10" descr="A picture containing animal, coral, underwater, star&#10;&#10;Description automatically generated">
            <a:extLst>
              <a:ext uri="{FF2B5EF4-FFF2-40B4-BE49-F238E27FC236}">
                <a16:creationId xmlns:a16="http://schemas.microsoft.com/office/drawing/2014/main" id="{7B33BBA1-0CC5-47C7-933B-B30BC9478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39" y="2427288"/>
            <a:ext cx="2036256" cy="1139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6" name="Group 214">
            <a:extLst>
              <a:ext uri="{FF2B5EF4-FFF2-40B4-BE49-F238E27FC236}">
                <a16:creationId xmlns:a16="http://schemas.microsoft.com/office/drawing/2014/main" id="{4372A05F-D9BB-420A-B12B-272201DFCBCE}"/>
              </a:ext>
            </a:extLst>
          </p:cNvPr>
          <p:cNvGrpSpPr/>
          <p:nvPr/>
        </p:nvGrpSpPr>
        <p:grpSpPr>
          <a:xfrm>
            <a:off x="3778527" y="1326057"/>
            <a:ext cx="978389" cy="939609"/>
            <a:chOff x="0" y="0"/>
            <a:chExt cx="1256664" cy="1256664"/>
          </a:xfrm>
        </p:grpSpPr>
        <p:sp>
          <p:nvSpPr>
            <p:cNvPr id="47" name="Shape 212">
              <a:extLst>
                <a:ext uri="{FF2B5EF4-FFF2-40B4-BE49-F238E27FC236}">
                  <a16:creationId xmlns:a16="http://schemas.microsoft.com/office/drawing/2014/main" id="{577F8935-A31E-472C-9097-476C084472B3}"/>
                </a:ext>
              </a:extLst>
            </p:cNvPr>
            <p:cNvSpPr/>
            <p:nvPr/>
          </p:nvSpPr>
          <p:spPr>
            <a:xfrm>
              <a:off x="0" y="0"/>
              <a:ext cx="1256665" cy="1256665"/>
            </a:xfrm>
            <a:prstGeom prst="ellipse">
              <a:avLst/>
            </a:prstGeom>
            <a:solidFill>
              <a:srgbClr val="DF213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48" name="noun_Bribery_15279_FFFFFF.png">
              <a:extLst>
                <a:ext uri="{FF2B5EF4-FFF2-40B4-BE49-F238E27FC236}">
                  <a16:creationId xmlns:a16="http://schemas.microsoft.com/office/drawing/2014/main" id="{949C2416-BFCC-401C-96DA-2ABA8977B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727" y="120388"/>
              <a:ext cx="1039211" cy="1039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" name="Group 177">
            <a:extLst>
              <a:ext uri="{FF2B5EF4-FFF2-40B4-BE49-F238E27FC236}">
                <a16:creationId xmlns:a16="http://schemas.microsoft.com/office/drawing/2014/main" id="{B340C76C-66D8-4813-9309-B54CF273BC98}"/>
              </a:ext>
            </a:extLst>
          </p:cNvPr>
          <p:cNvGrpSpPr/>
          <p:nvPr/>
        </p:nvGrpSpPr>
        <p:grpSpPr>
          <a:xfrm>
            <a:off x="6978666" y="3808766"/>
            <a:ext cx="931104" cy="842903"/>
            <a:chOff x="0" y="0"/>
            <a:chExt cx="1055590" cy="1055590"/>
          </a:xfrm>
        </p:grpSpPr>
        <p:sp>
          <p:nvSpPr>
            <p:cNvPr id="53" name="Shape 175">
              <a:extLst>
                <a:ext uri="{FF2B5EF4-FFF2-40B4-BE49-F238E27FC236}">
                  <a16:creationId xmlns:a16="http://schemas.microsoft.com/office/drawing/2014/main" id="{ED2E6E19-21B9-4DFA-95E8-B937FCDC42D9}"/>
                </a:ext>
              </a:extLst>
            </p:cNvPr>
            <p:cNvSpPr/>
            <p:nvPr/>
          </p:nvSpPr>
          <p:spPr>
            <a:xfrm>
              <a:off x="0" y="0"/>
              <a:ext cx="1055591" cy="1055591"/>
            </a:xfrm>
            <a:prstGeom prst="ellipse">
              <a:avLst/>
            </a:prstGeom>
            <a:solidFill>
              <a:srgbClr val="38572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pic>
          <p:nvPicPr>
            <p:cNvPr id="54" name="noun_Crowdfunding_14297_FFFFFF.png">
              <a:extLst>
                <a:ext uri="{FF2B5EF4-FFF2-40B4-BE49-F238E27FC236}">
                  <a16:creationId xmlns:a16="http://schemas.microsoft.com/office/drawing/2014/main" id="{385D9AE8-D057-4C7E-93A2-DB6E382F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971" y="101971"/>
              <a:ext cx="851649" cy="851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12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dvAuto="0"/>
      <p:bldP spid="40" grpId="0" animBg="1" advAuto="0"/>
      <p:bldP spid="43" grpId="0" animBg="1" advAuto="0"/>
      <p:bldP spid="49" grpId="0" animBg="1" advAuto="0"/>
      <p:bldP spid="55" grpId="0" animBg="1" advAuto="0"/>
      <p:bldP spid="58" grpId="0" animBg="1" advAuto="0"/>
      <p:bldP spid="61" grpId="0" animBg="1" advAuto="0"/>
      <p:bldP spid="46" grpId="0" animBg="1" advAuto="0"/>
      <p:bldP spid="5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6"/>
            <a:ext cx="10515600" cy="1325563"/>
          </a:xfrm>
        </p:spPr>
        <p:txBody>
          <a:bodyPr anchor="t">
            <a:normAutofit/>
          </a:bodyPr>
          <a:lstStyle/>
          <a:p>
            <a:r>
              <a:rPr lang="es-PA" sz="2800" dirty="0"/>
              <a:t>Lecciones aprendidas ICPE, género, diálogos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35AAE9-D95B-40F2-B897-1E0881AF581E}"/>
              </a:ext>
            </a:extLst>
          </p:cNvPr>
          <p:cNvSpPr txBox="1">
            <a:spLocks/>
          </p:cNvSpPr>
          <p:nvPr/>
        </p:nvSpPr>
        <p:spPr>
          <a:xfrm>
            <a:off x="527047" y="1134196"/>
            <a:ext cx="6464970" cy="36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800" b="1" dirty="0" err="1">
                <a:solidFill>
                  <a:srgbClr val="0867B4"/>
                </a:solidFill>
              </a:rPr>
              <a:t>Lecciones</a:t>
            </a:r>
            <a:r>
              <a:rPr lang="en-US" sz="1800" b="1" dirty="0">
                <a:solidFill>
                  <a:srgbClr val="0867B4"/>
                </a:solidFill>
              </a:rPr>
              <a:t> </a:t>
            </a:r>
            <a:r>
              <a:rPr lang="en-US" sz="1800" b="1" dirty="0" err="1">
                <a:solidFill>
                  <a:srgbClr val="0867B4"/>
                </a:solidFill>
              </a:rPr>
              <a:t>aprendidas</a:t>
            </a:r>
            <a:r>
              <a:rPr lang="en-US" sz="1800" b="1" dirty="0">
                <a:solidFill>
                  <a:srgbClr val="0867B4"/>
                </a:solidFill>
              </a:rPr>
              <a:t> del </a:t>
            </a:r>
            <a:r>
              <a:rPr lang="en-US" sz="1800" b="1" dirty="0" err="1">
                <a:solidFill>
                  <a:srgbClr val="0867B4"/>
                </a:solidFill>
              </a:rPr>
              <a:t>Programa</a:t>
            </a:r>
            <a:r>
              <a:rPr lang="en-US" sz="1800" b="1" dirty="0">
                <a:solidFill>
                  <a:srgbClr val="0867B4"/>
                </a:solidFill>
              </a:rPr>
              <a:t> de País 2016-2020</a:t>
            </a:r>
            <a:endParaRPr lang="en-SG" sz="1800" b="1" dirty="0">
              <a:solidFill>
                <a:srgbClr val="0867B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C5542-B624-436C-8349-9DB37686A407}"/>
              </a:ext>
            </a:extLst>
          </p:cNvPr>
          <p:cNvSpPr/>
          <p:nvPr/>
        </p:nvSpPr>
        <p:spPr>
          <a:xfrm>
            <a:off x="4310377" y="2505663"/>
            <a:ext cx="41573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867B4"/>
                </a:solidFill>
              </a:rPr>
              <a:t>Género</a:t>
            </a:r>
          </a:p>
          <a:p>
            <a:pPr algn="just"/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La generación de </a:t>
            </a:r>
            <a:r>
              <a:rPr lang="es-E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sociedades inclusivas 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a partir de políticas democráticas </a:t>
            </a:r>
            <a:r>
              <a:rPr lang="es-E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requiere de cambios culturales profundos y también de transformaciones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 institucionales y organizacionales que conllevan desarrollos y procesos lentos. </a:t>
            </a:r>
          </a:p>
          <a:p>
            <a:pPr algn="just"/>
            <a:endParaRPr lang="en-US" sz="1000" dirty="0"/>
          </a:p>
          <a:p>
            <a:pPr algn="just"/>
            <a:r>
              <a:rPr lang="es-ES" sz="1000" dirty="0"/>
              <a:t>La adaptabilidad a los cambios que </a:t>
            </a:r>
            <a:r>
              <a:rPr lang="es-ES" sz="1000" b="1" dirty="0"/>
              <a:t>una adecuada estrategia de reducción de las desigualdades en base al género </a:t>
            </a:r>
            <a:r>
              <a:rPr lang="es-ES" sz="1000" dirty="0"/>
              <a:t>y promoción del empoderamiento de las mujeres </a:t>
            </a:r>
            <a:r>
              <a:rPr lang="es-ES" sz="1000" b="1" dirty="0"/>
              <a:t>requiere en la cultura organizacional de la Oficina.</a:t>
            </a:r>
          </a:p>
          <a:p>
            <a:pPr algn="just"/>
            <a:endParaRPr lang="es-E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000" b="1" dirty="0"/>
              <a:t>Documentar los resultados transformacionales </a:t>
            </a:r>
            <a:r>
              <a:rPr lang="es-ES" sz="1000" dirty="0"/>
              <a:t>que se van produciendo en el Programa de País es una condición indispensable para mejorar el alcance y profundidad de las políticas públicas.</a:t>
            </a:r>
          </a:p>
          <a:p>
            <a:pPr algn="just"/>
            <a:endParaRPr lang="en-US" sz="1000" dirty="0"/>
          </a:p>
          <a:p>
            <a:pPr algn="just"/>
            <a:r>
              <a:rPr lang="es-ES" sz="1000" dirty="0"/>
              <a:t>El fomento de la igualdad y el empoderamiento de las mujeres en el marco de las políticas sociales y programas promovidos por las instituciones nacionales, requieren no sólo de marcos normativos y legales adecuados, sino de la </a:t>
            </a:r>
            <a:r>
              <a:rPr lang="es-ES" sz="1000" b="1" dirty="0"/>
              <a:t>búsqueda activa de marcos de trabajo operativos que interpelen permanentemente las desigualdades</a:t>
            </a:r>
            <a:r>
              <a:rPr lang="es-ES" sz="1000" dirty="0"/>
              <a:t>, las discriminaciones basadas en género y la exclusión que sufren las mujeres en muchas esferas.  </a:t>
            </a:r>
            <a:endParaRPr 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4145A-2FFB-44CD-A80F-2D9C8A8859F5}"/>
              </a:ext>
            </a:extLst>
          </p:cNvPr>
          <p:cNvSpPr/>
          <p:nvPr/>
        </p:nvSpPr>
        <p:spPr>
          <a:xfrm>
            <a:off x="8749960" y="2791224"/>
            <a:ext cx="2936164" cy="257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867B4"/>
                </a:solidFill>
              </a:rPr>
              <a:t>ICPE</a:t>
            </a:r>
          </a:p>
          <a:p>
            <a:endParaRPr lang="en-US" sz="1000" dirty="0"/>
          </a:p>
          <a:p>
            <a:pPr algn="just"/>
            <a:r>
              <a:rPr lang="en-US" sz="1000" dirty="0"/>
              <a:t>La </a:t>
            </a:r>
            <a:r>
              <a:rPr lang="en-US" sz="1000" b="1" dirty="0"/>
              <a:t>SSC y la </a:t>
            </a:r>
            <a:r>
              <a:rPr lang="en-US" sz="1000" b="1" dirty="0" err="1"/>
              <a:t>gestión</a:t>
            </a:r>
            <a:r>
              <a:rPr lang="en-US" sz="1000" b="1" dirty="0"/>
              <a:t> del </a:t>
            </a:r>
            <a:r>
              <a:rPr lang="en-US" sz="1000" b="1" dirty="0" err="1"/>
              <a:t>conocimiento</a:t>
            </a:r>
            <a:r>
              <a:rPr lang="en-US" sz="1000" b="1" dirty="0"/>
              <a:t> </a:t>
            </a:r>
            <a:r>
              <a:rPr lang="en-US" sz="1000" dirty="0"/>
              <a:t>son indispensables para el </a:t>
            </a:r>
            <a:r>
              <a:rPr lang="en-US" sz="1000" dirty="0" err="1"/>
              <a:t>Programa</a:t>
            </a:r>
            <a:r>
              <a:rPr lang="en-US" sz="1000" dirty="0"/>
              <a:t> y el </a:t>
            </a:r>
            <a:r>
              <a:rPr lang="en-US" sz="1000" dirty="0" err="1"/>
              <a:t>apoyo</a:t>
            </a:r>
            <a:r>
              <a:rPr lang="en-US" sz="1000" dirty="0"/>
              <a:t> al Desarrollo del </a:t>
            </a:r>
            <a:r>
              <a:rPr lang="en-US" sz="1000" dirty="0" err="1"/>
              <a:t>país</a:t>
            </a:r>
            <a:r>
              <a:rPr lang="en-US" sz="1000" dirty="0"/>
              <a:t>. </a:t>
            </a:r>
            <a:r>
              <a:rPr lang="en-US" sz="1000" dirty="0" err="1"/>
              <a:t>Sistematizar</a:t>
            </a:r>
            <a:r>
              <a:rPr lang="en-US" sz="1000" dirty="0"/>
              <a:t> los </a:t>
            </a:r>
            <a:r>
              <a:rPr lang="en-US" sz="1000" dirty="0" err="1"/>
              <a:t>resultados</a:t>
            </a:r>
            <a:r>
              <a:rPr lang="en-US" sz="1000" dirty="0"/>
              <a:t>, </a:t>
            </a:r>
            <a:r>
              <a:rPr lang="en-US" sz="1000" dirty="0" err="1"/>
              <a:t>intercambiar</a:t>
            </a:r>
            <a:r>
              <a:rPr lang="en-US" sz="1000" dirty="0"/>
              <a:t> </a:t>
            </a:r>
            <a:r>
              <a:rPr lang="en-US" sz="1000" dirty="0" err="1"/>
              <a:t>experiencias</a:t>
            </a:r>
            <a:r>
              <a:rPr lang="en-US" sz="1000" dirty="0"/>
              <a:t>  y </a:t>
            </a:r>
            <a:r>
              <a:rPr lang="en-US" sz="1000" dirty="0" err="1"/>
              <a:t>documentarlas</a:t>
            </a:r>
            <a:r>
              <a:rPr lang="en-US" sz="1000" dirty="0"/>
              <a:t> </a:t>
            </a:r>
            <a:r>
              <a:rPr lang="en-US" sz="1000" dirty="0" err="1"/>
              <a:t>adecuadamente</a:t>
            </a:r>
            <a:r>
              <a:rPr lang="en-US" sz="1000" dirty="0"/>
              <a:t> con el </a:t>
            </a:r>
            <a:r>
              <a:rPr lang="en-US" sz="1000" dirty="0" err="1"/>
              <a:t>aporte</a:t>
            </a:r>
            <a:r>
              <a:rPr lang="en-US" sz="1000" dirty="0"/>
              <a:t> de las </a:t>
            </a:r>
            <a:r>
              <a:rPr lang="en-US" sz="1000" dirty="0" err="1"/>
              <a:t>las</a:t>
            </a:r>
            <a:r>
              <a:rPr lang="en-US" sz="1000" dirty="0"/>
              <a:t> </a:t>
            </a:r>
            <a:r>
              <a:rPr lang="en-US" sz="1000" dirty="0" err="1"/>
              <a:t>evaluaciones</a:t>
            </a:r>
            <a:r>
              <a:rPr lang="en-US" sz="1000" dirty="0"/>
              <a:t> y </a:t>
            </a:r>
            <a:r>
              <a:rPr lang="en-US" sz="1000" dirty="0" err="1"/>
              <a:t>lecciones</a:t>
            </a:r>
            <a:r>
              <a:rPr lang="en-US" sz="1000" dirty="0"/>
              <a:t> </a:t>
            </a:r>
            <a:r>
              <a:rPr lang="en-US" sz="1000" dirty="0" err="1"/>
              <a:t>aprendidas</a:t>
            </a:r>
            <a:r>
              <a:rPr lang="en-US" sz="1000" dirty="0"/>
              <a:t> para la </a:t>
            </a:r>
            <a:r>
              <a:rPr lang="en-US" sz="1000" dirty="0" err="1"/>
              <a:t>mejora</a:t>
            </a:r>
            <a:r>
              <a:rPr lang="en-US" sz="1000" dirty="0"/>
              <a:t> de los </a:t>
            </a:r>
            <a:r>
              <a:rPr lang="en-US" sz="1000" dirty="0" err="1"/>
              <a:t>resultados</a:t>
            </a:r>
            <a:r>
              <a:rPr lang="en-US" sz="1000" dirty="0"/>
              <a:t>, la </a:t>
            </a:r>
            <a:r>
              <a:rPr lang="en-US" sz="1000" dirty="0" err="1"/>
              <a:t>replicación</a:t>
            </a:r>
            <a:r>
              <a:rPr lang="en-US" sz="1000" dirty="0"/>
              <a:t> y la </a:t>
            </a:r>
            <a:r>
              <a:rPr lang="en-US" sz="1000" dirty="0" err="1"/>
              <a:t>ampliación</a:t>
            </a:r>
            <a:r>
              <a:rPr lang="en-US" sz="1000" dirty="0"/>
              <a:t> de las </a:t>
            </a:r>
            <a:r>
              <a:rPr lang="en-US" sz="1000" dirty="0" err="1"/>
              <a:t>iniciativas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Panamá y </a:t>
            </a:r>
            <a:r>
              <a:rPr lang="en-US" sz="1000" dirty="0" err="1"/>
              <a:t>otros</a:t>
            </a:r>
            <a:r>
              <a:rPr lang="en-US" sz="1000" dirty="0"/>
              <a:t> </a:t>
            </a:r>
            <a:r>
              <a:rPr lang="en-US" sz="1000" dirty="0" err="1"/>
              <a:t>países</a:t>
            </a:r>
            <a:r>
              <a:rPr lang="en-US" sz="1000" dirty="0"/>
              <a:t>. </a:t>
            </a:r>
          </a:p>
          <a:p>
            <a:pPr algn="just"/>
            <a:endParaRPr lang="en-US" sz="1000" dirty="0"/>
          </a:p>
          <a:p>
            <a:pPr algn="just"/>
            <a:r>
              <a:rPr lang="es-ES" sz="1000" dirty="0"/>
              <a:t>Creación de un </a:t>
            </a:r>
            <a:r>
              <a:rPr lang="es-ES" sz="1000" b="1" dirty="0"/>
              <a:t>sistema de gestión del conocimiento </a:t>
            </a:r>
            <a:r>
              <a:rPr lang="es-ES" sz="1000" dirty="0"/>
              <a:t>para recopilar buenas prácticas, promover sinergias adecuadas, aprender, mejorar y </a:t>
            </a:r>
            <a:r>
              <a:rPr lang="es-ES" sz="1000" b="1" dirty="0"/>
              <a:t>utilizar la innovación para mejorar la eficacia</a:t>
            </a:r>
            <a:r>
              <a:rPr lang="es-ES" sz="1000" dirty="0"/>
              <a:t>.</a:t>
            </a:r>
            <a:endParaRPr lang="en-US" sz="1000" dirty="0"/>
          </a:p>
        </p:txBody>
      </p:sp>
      <p:pic>
        <p:nvPicPr>
          <p:cNvPr id="47" name="Content Placeholder 82" descr="Bell">
            <a:extLst>
              <a:ext uri="{FF2B5EF4-FFF2-40B4-BE49-F238E27FC236}">
                <a16:creationId xmlns:a16="http://schemas.microsoft.com/office/drawing/2014/main" id="{46D16EF6-9370-4C6E-9663-D165149BE4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775" y="1724025"/>
            <a:ext cx="548640" cy="548640"/>
          </a:xfrm>
          <a:prstGeom prst="rect">
            <a:avLst/>
          </a:prstGeom>
        </p:spPr>
      </p:pic>
      <p:pic>
        <p:nvPicPr>
          <p:cNvPr id="48" name="Content Placeholder 94" descr="Microscope">
            <a:extLst>
              <a:ext uri="{FF2B5EF4-FFF2-40B4-BE49-F238E27FC236}">
                <a16:creationId xmlns:a16="http://schemas.microsoft.com/office/drawing/2014/main" id="{6DE84B43-B1CE-4A13-A34E-123613EC5B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7525" y="1724818"/>
            <a:ext cx="547688" cy="547688"/>
          </a:xfrm>
          <a:prstGeom prst="rect">
            <a:avLst/>
          </a:prstGeom>
        </p:spPr>
      </p:pic>
      <p:pic>
        <p:nvPicPr>
          <p:cNvPr id="49" name="Content Placeholder 96" descr="Pencil">
            <a:extLst>
              <a:ext uri="{FF2B5EF4-FFF2-40B4-BE49-F238E27FC236}">
                <a16:creationId xmlns:a16="http://schemas.microsoft.com/office/drawing/2014/main" id="{903A818F-83FF-4694-8E73-72C795C4E5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3510" y="1724025"/>
            <a:ext cx="548640" cy="54864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5265BE5-874B-41E8-9BE5-CED03EC3FFFA}"/>
              </a:ext>
            </a:extLst>
          </p:cNvPr>
          <p:cNvSpPr/>
          <p:nvPr/>
        </p:nvSpPr>
        <p:spPr>
          <a:xfrm>
            <a:off x="460865" y="2272506"/>
            <a:ext cx="36539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867B4"/>
                </a:solidFill>
              </a:rPr>
              <a:t>Diálogos</a:t>
            </a:r>
            <a:endParaRPr lang="en-US" b="1" dirty="0">
              <a:solidFill>
                <a:srgbClr val="0867B4"/>
              </a:solidFill>
            </a:endParaRPr>
          </a:p>
          <a:p>
            <a:endParaRPr lang="en-US" sz="1000" dirty="0"/>
          </a:p>
          <a:p>
            <a:pPr algn="just"/>
            <a:r>
              <a:rPr lang="es-ES" sz="1000" b="1" dirty="0"/>
              <a:t>Potencial de los diálogos para el desarrollo y la democracia</a:t>
            </a:r>
            <a:r>
              <a:rPr lang="es-ES" sz="1000" dirty="0"/>
              <a:t>. La experiencia de facilitación de los diálogos de PNUD en Panamá ha demostrado el valor estratégico de esta herramienta para el diseño de políticas públicas y la construcción de capital relacional entre los actores clave. </a:t>
            </a:r>
          </a:p>
          <a:p>
            <a:pPr algn="just"/>
            <a:endParaRPr lang="es-ES" sz="1000" dirty="0"/>
          </a:p>
          <a:p>
            <a:pPr algn="just"/>
            <a:r>
              <a:rPr lang="es-ES" sz="1000" b="1" dirty="0"/>
              <a:t>Correspondencia entre calidad y eficacia y sostenibilidad de los diálogos. </a:t>
            </a:r>
            <a:r>
              <a:rPr lang="es-ES" sz="1000" dirty="0"/>
              <a:t>La calidad de los diálogos constituye una condición fundamental para su relevancia, eficiencia, eficacia y sostenibilidad. </a:t>
            </a:r>
          </a:p>
          <a:p>
            <a:pPr algn="just"/>
            <a:endParaRPr lang="es-ES" sz="1000" dirty="0"/>
          </a:p>
          <a:p>
            <a:pPr algn="just"/>
            <a:r>
              <a:rPr lang="es-ES" sz="1000" b="1" dirty="0"/>
              <a:t>Claves metodológicas del éxito de los diálogos</a:t>
            </a:r>
            <a:r>
              <a:rPr lang="es-ES" sz="1000" dirty="0"/>
              <a:t>. la construcción de la voluntad y congruencia relacional de los actores, conducta social que emerge cuando se produce la “aceptación del otro como legítimo otro diferente”, con criterios de validez divergentes y en ocasiones contrapuestos. </a:t>
            </a:r>
            <a:r>
              <a:rPr lang="es-ES" sz="1000" b="1" dirty="0">
                <a:solidFill>
                  <a:schemeClr val="accent1"/>
                </a:solidFill>
              </a:rPr>
              <a:t>Los ejercicios de “escucha activa”.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303B5C-AC89-4BF5-AA67-18B06D5B6D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937"/>
          <a:stretch/>
        </p:blipFill>
        <p:spPr>
          <a:xfrm>
            <a:off x="9364813" y="245490"/>
            <a:ext cx="2490147" cy="22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03F1B3-22D6-4390-8B6A-8175F979A95E}"/>
              </a:ext>
            </a:extLst>
          </p:cNvPr>
          <p:cNvSpPr txBox="1"/>
          <p:nvPr/>
        </p:nvSpPr>
        <p:spPr>
          <a:xfrm>
            <a:off x="1836246" y="5794053"/>
            <a:ext cx="885864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i="1" dirty="0">
                <a:solidFill>
                  <a:srgbClr val="0867B4"/>
                </a:solidFill>
                <a:cs typeface="Calibri"/>
              </a:rPr>
              <a:t>El </a:t>
            </a:r>
            <a:r>
              <a:rPr lang="en-US" i="1" dirty="0" err="1">
                <a:solidFill>
                  <a:srgbClr val="0867B4"/>
                </a:solidFill>
                <a:cs typeface="Calibri"/>
              </a:rPr>
              <a:t>Estudio</a:t>
            </a:r>
            <a:r>
              <a:rPr lang="en-US" i="1" dirty="0">
                <a:solidFill>
                  <a:srgbClr val="0867B4"/>
                </a:solidFill>
                <a:cs typeface="Calibri"/>
              </a:rPr>
              <a:t> del PNUD Panamá </a:t>
            </a:r>
            <a:r>
              <a:rPr lang="en-US" i="1" dirty="0" err="1">
                <a:solidFill>
                  <a:srgbClr val="0867B4"/>
                </a:solidFill>
                <a:cs typeface="Calibri"/>
              </a:rPr>
              <a:t>incluye</a:t>
            </a:r>
            <a:r>
              <a:rPr lang="en-US" i="1" dirty="0">
                <a:solidFill>
                  <a:srgbClr val="0867B4"/>
                </a:solidFill>
                <a:cs typeface="Calibri"/>
              </a:rPr>
              <a:t> el </a:t>
            </a:r>
            <a:r>
              <a:rPr lang="es-ES" i="1" dirty="0">
                <a:solidFill>
                  <a:srgbClr val="0867B4"/>
                </a:solidFill>
                <a:cs typeface="Calibri"/>
              </a:rPr>
              <a:t>Impacto socioeconómico de la pandemia. </a:t>
            </a:r>
          </a:p>
          <a:p>
            <a:pPr lvl="0"/>
            <a:r>
              <a:rPr lang="es-ES" i="1" dirty="0">
                <a:solidFill>
                  <a:srgbClr val="0867B4"/>
                </a:solidFill>
                <a:cs typeface="Calibri"/>
              </a:rPr>
              <a:t>Los Efectos en el mercado laboral y los Recursos del Sistema de Protección social; además de proveer recomendaciones a corto, mediano y largo plazo…</a:t>
            </a:r>
            <a:endParaRPr lang="en-US" sz="2000" i="1" dirty="0">
              <a:solidFill>
                <a:srgbClr val="0867B4"/>
              </a:solidFill>
              <a:cs typeface="Calibri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C3CED0-16CD-4562-BBE4-55ECF962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1" y="5892425"/>
            <a:ext cx="650373" cy="50597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0D6166FA-9B33-47D6-A187-830CCDC3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46" y="385087"/>
            <a:ext cx="10515600" cy="665374"/>
          </a:xfrm>
        </p:spPr>
        <p:txBody>
          <a:bodyPr anchor="t">
            <a:normAutofit/>
          </a:bodyPr>
          <a:lstStyle/>
          <a:p>
            <a:r>
              <a:rPr lang="en-SG" sz="3600" b="1" dirty="0" err="1"/>
              <a:t>Impacto</a:t>
            </a:r>
            <a:r>
              <a:rPr lang="en-SG" sz="3600" b="1" dirty="0"/>
              <a:t> </a:t>
            </a:r>
            <a:r>
              <a:rPr lang="en-SG" sz="3600" b="1" dirty="0" err="1"/>
              <a:t>Socioeconómico</a:t>
            </a:r>
            <a:r>
              <a:rPr lang="en-SG" sz="3600" b="1" dirty="0"/>
              <a:t> del COVID-19 </a:t>
            </a:r>
            <a:r>
              <a:rPr lang="en-SG" sz="3600" b="1" dirty="0" err="1"/>
              <a:t>en</a:t>
            </a:r>
            <a:r>
              <a:rPr lang="en-SG" sz="3600" b="1" dirty="0"/>
              <a:t> Panamá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F96A8D-44FC-416E-92FE-915B91C53A3E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80D186-F30A-4C56-AA44-91C52EA3066C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E23CE-4AFF-46AF-90BF-5BB306EC3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60446A-4F2A-4AA2-A809-7707D529F9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60"/>
          <a:stretch/>
        </p:blipFill>
        <p:spPr>
          <a:xfrm>
            <a:off x="1836247" y="1075929"/>
            <a:ext cx="8519505" cy="46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F560C7-5304-49A7-9D91-7B8CE2EE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127" y="1389874"/>
            <a:ext cx="5358647" cy="6629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419" sz="1800" dirty="0"/>
              <a:t>1. Igualdad e inclusión social, económica y ambiental</a:t>
            </a:r>
            <a:endParaRPr lang="en-SG" sz="1800" dirty="0"/>
          </a:p>
        </p:txBody>
      </p:sp>
      <p:pic>
        <p:nvPicPr>
          <p:cNvPr id="26" name="Picture 2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023E23-FF22-4B23-9C5C-BE9AC9B99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5" y="2473703"/>
            <a:ext cx="426902" cy="443916"/>
          </a:xfrm>
          <a:prstGeom prst="rect">
            <a:avLst/>
          </a:prstGeom>
        </p:spPr>
      </p:pic>
      <p:pic>
        <p:nvPicPr>
          <p:cNvPr id="27" name="Picture 26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5A9104F6-7C19-4EBC-8772-6C680BFCF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73169"/>
            <a:ext cx="434636" cy="431542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C2510FDF-7509-4CB2-8848-010F307D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2" y="1426872"/>
            <a:ext cx="487226" cy="49805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6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SG" sz="2800" b="1" dirty="0" err="1"/>
              <a:t>Borrador</a:t>
            </a:r>
            <a:r>
              <a:rPr lang="en-SG" sz="2800" b="1" dirty="0"/>
              <a:t> de </a:t>
            </a:r>
            <a:r>
              <a:rPr lang="en-SG" sz="2800" b="1" dirty="0" err="1"/>
              <a:t>ToC</a:t>
            </a:r>
            <a:r>
              <a:rPr lang="en-SG" sz="2800" b="1" dirty="0"/>
              <a:t> del UNSDCF </a:t>
            </a:r>
            <a:r>
              <a:rPr lang="en-SG" sz="2800" b="1" dirty="0" err="1"/>
              <a:t>en</a:t>
            </a:r>
            <a:r>
              <a:rPr lang="en-SG" sz="2800" b="1" dirty="0"/>
              <a:t> Panamá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810185-2D8E-41F6-BB25-DC92420458A8}"/>
              </a:ext>
            </a:extLst>
          </p:cNvPr>
          <p:cNvSpPr txBox="1">
            <a:spLocks/>
          </p:cNvSpPr>
          <p:nvPr/>
        </p:nvSpPr>
        <p:spPr>
          <a:xfrm>
            <a:off x="1223128" y="3668620"/>
            <a:ext cx="4279082" cy="1002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419" sz="1800" dirty="0"/>
              <a:t>3. Cambio climático, gestión integral ambiental y Reducción de riesgos y desastres</a:t>
            </a: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SG" sz="18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6BC03B2-0CAC-4AC6-A2A9-BC00A7E5B6CF}"/>
              </a:ext>
            </a:extLst>
          </p:cNvPr>
          <p:cNvSpPr txBox="1">
            <a:spLocks/>
          </p:cNvSpPr>
          <p:nvPr/>
        </p:nvSpPr>
        <p:spPr>
          <a:xfrm>
            <a:off x="1223128" y="2420372"/>
            <a:ext cx="4404924" cy="759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419" sz="1800" dirty="0"/>
              <a:t>2. Gobernanza, institucionalidad, ciudadanía y justicia</a:t>
            </a:r>
            <a:endParaRPr lang="en-SG" sz="1800" dirty="0">
              <a:solidFill>
                <a:schemeClr val="dk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4B5444-F97F-43D1-901C-A20C92F481B0}"/>
              </a:ext>
            </a:extLst>
          </p:cNvPr>
          <p:cNvCxnSpPr>
            <a:cxnSpLocks/>
          </p:cNvCxnSpPr>
          <p:nvPr/>
        </p:nvCxnSpPr>
        <p:spPr>
          <a:xfrm flipV="1">
            <a:off x="585010" y="2209967"/>
            <a:ext cx="5043042" cy="10037"/>
          </a:xfrm>
          <a:prstGeom prst="line">
            <a:avLst/>
          </a:prstGeom>
          <a:ln w="19050">
            <a:solidFill>
              <a:srgbClr val="0867B4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AFE719-492C-48A3-BC75-A0A4370CA8D4}"/>
              </a:ext>
            </a:extLst>
          </p:cNvPr>
          <p:cNvCxnSpPr>
            <a:cxnSpLocks/>
          </p:cNvCxnSpPr>
          <p:nvPr/>
        </p:nvCxnSpPr>
        <p:spPr>
          <a:xfrm flipV="1">
            <a:off x="679262" y="3357070"/>
            <a:ext cx="5043042" cy="10037"/>
          </a:xfrm>
          <a:prstGeom prst="line">
            <a:avLst/>
          </a:prstGeom>
          <a:ln w="19050">
            <a:solidFill>
              <a:srgbClr val="0867B4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5" name="Picture 24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EB6F5932-C88B-4BD7-9CA5-C57503EFB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1" y="4914272"/>
            <a:ext cx="434636" cy="431542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A98FAD8-9698-4FB5-A4CB-D24F75687F13}"/>
              </a:ext>
            </a:extLst>
          </p:cNvPr>
          <p:cNvSpPr txBox="1">
            <a:spLocks/>
          </p:cNvSpPr>
          <p:nvPr/>
        </p:nvSpPr>
        <p:spPr>
          <a:xfrm>
            <a:off x="1301549" y="4909723"/>
            <a:ext cx="4279082" cy="1002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419" sz="1800" dirty="0"/>
              <a:t>4. Prevención de violencias y protección de derechos humanos.</a:t>
            </a:r>
            <a:endParaRPr lang="en-SG" sz="18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E9C76C-EE03-4D0D-9BF5-DD9C74EE6601}"/>
              </a:ext>
            </a:extLst>
          </p:cNvPr>
          <p:cNvCxnSpPr>
            <a:cxnSpLocks/>
          </p:cNvCxnSpPr>
          <p:nvPr/>
        </p:nvCxnSpPr>
        <p:spPr>
          <a:xfrm flipV="1">
            <a:off x="757683" y="4598173"/>
            <a:ext cx="5043042" cy="10037"/>
          </a:xfrm>
          <a:prstGeom prst="line">
            <a:avLst/>
          </a:prstGeom>
          <a:ln w="19050">
            <a:solidFill>
              <a:srgbClr val="0867B4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C0D116-9C3E-4ADA-8F15-BBCECAAC9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684" y="1152259"/>
            <a:ext cx="5043043" cy="1047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4460F-CCB2-4D27-898B-27B2B5F4C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790" y="2346064"/>
            <a:ext cx="5953125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425BB-0992-4CA0-B4BE-7582AA4DE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7215" y="3640418"/>
            <a:ext cx="5981700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39620-4FBC-4FC8-B36F-14D612DE5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392" y="4867541"/>
            <a:ext cx="5943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ECA71E9-DD21-4616-9335-16DD12D0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90" y="351957"/>
            <a:ext cx="10515600" cy="528888"/>
          </a:xfrm>
        </p:spPr>
        <p:txBody>
          <a:bodyPr anchor="t">
            <a:normAutofit/>
          </a:bodyPr>
          <a:lstStyle/>
          <a:p>
            <a:r>
              <a:rPr lang="en-SG" sz="2800" b="1" dirty="0" err="1"/>
              <a:t>Borrador</a:t>
            </a:r>
            <a:r>
              <a:rPr lang="en-SG" sz="2800" b="1" dirty="0"/>
              <a:t> de </a:t>
            </a:r>
            <a:r>
              <a:rPr lang="en-SG" sz="2800" b="1" dirty="0" err="1"/>
              <a:t>ToC</a:t>
            </a:r>
            <a:r>
              <a:rPr lang="en-SG" sz="2800" b="1" dirty="0"/>
              <a:t> del UNSDCF </a:t>
            </a:r>
            <a:r>
              <a:rPr lang="en-SG" sz="2800" b="1" dirty="0" err="1"/>
              <a:t>en</a:t>
            </a:r>
            <a:r>
              <a:rPr lang="en-SG" sz="2800" b="1" dirty="0"/>
              <a:t> Panamá – </a:t>
            </a:r>
            <a:r>
              <a:rPr lang="en-SG" sz="2800" b="1" dirty="0">
                <a:solidFill>
                  <a:schemeClr val="accent1">
                    <a:lumMod val="75000"/>
                  </a:schemeClr>
                </a:solidFill>
              </a:rPr>
              <a:t>EFECTO 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4DEB27-8447-47CB-997A-99892C235ACC}"/>
              </a:ext>
            </a:extLst>
          </p:cNvPr>
          <p:cNvCxnSpPr>
            <a:cxnSpLocks/>
          </p:cNvCxnSpPr>
          <p:nvPr/>
        </p:nvCxnSpPr>
        <p:spPr>
          <a:xfrm flipV="1">
            <a:off x="634183" y="1044443"/>
            <a:ext cx="10769605" cy="21434"/>
          </a:xfrm>
          <a:prstGeom prst="line">
            <a:avLst/>
          </a:prstGeom>
          <a:ln>
            <a:solidFill>
              <a:srgbClr val="0867B4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77ADA-5B1D-4A98-8DEF-3D95374D660E}"/>
              </a:ext>
            </a:extLst>
          </p:cNvPr>
          <p:cNvSpPr/>
          <p:nvPr/>
        </p:nvSpPr>
        <p:spPr>
          <a:xfrm>
            <a:off x="527047" y="356658"/>
            <a:ext cx="154516" cy="719271"/>
          </a:xfrm>
          <a:prstGeom prst="rect">
            <a:avLst/>
          </a:prstGeom>
          <a:solidFill>
            <a:srgbClr val="08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46344-1919-4C0D-9130-53ABADA1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/>
          <a:stretch/>
        </p:blipFill>
        <p:spPr>
          <a:xfrm>
            <a:off x="11390849" y="5795423"/>
            <a:ext cx="340286" cy="699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C4B2D-A925-4501-840F-6CDB5561AF47}"/>
              </a:ext>
            </a:extLst>
          </p:cNvPr>
          <p:cNvSpPr/>
          <p:nvPr/>
        </p:nvSpPr>
        <p:spPr>
          <a:xfrm>
            <a:off x="1023649" y="1229475"/>
            <a:ext cx="193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Efectos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productos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53E98D-E47D-4FBA-A6E4-3FB664719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51071"/>
              </p:ext>
            </p:extLst>
          </p:nvPr>
        </p:nvGraphicFramePr>
        <p:xfrm>
          <a:off x="830511" y="1753662"/>
          <a:ext cx="10008258" cy="436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337">
                  <a:extLst>
                    <a:ext uri="{9D8B030D-6E8A-4147-A177-3AD203B41FA5}">
                      <a16:colId xmlns:a16="http://schemas.microsoft.com/office/drawing/2014/main" val="3787082088"/>
                    </a:ext>
                  </a:extLst>
                </a:gridCol>
                <a:gridCol w="9242921">
                  <a:extLst>
                    <a:ext uri="{9D8B030D-6E8A-4147-A177-3AD203B41FA5}">
                      <a16:colId xmlns:a16="http://schemas.microsoft.com/office/drawing/2014/main" val="867031985"/>
                    </a:ext>
                  </a:extLst>
                </a:gridCol>
              </a:tblGrid>
              <a:tr h="18953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Área prioritaria 1: Igualdad e inclusión social, económica y ambiental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085101"/>
                  </a:ext>
                </a:extLst>
              </a:tr>
              <a:tr h="85447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“Al 2025, Panamá </a:t>
                      </a:r>
                      <a:r>
                        <a:rPr lang="es-419" sz="1100" dirty="0">
                          <a:effectLst/>
                        </a:rPr>
                        <a:t>propicia un desarrollo económico, social, y ambientalmente sostenible e inclusivo: </a:t>
                      </a:r>
                      <a:r>
                        <a:rPr lang="es-PA" sz="1100" dirty="0">
                          <a:effectLst/>
                        </a:rPr>
                        <a:t>asegura el acceso equitativo a los servicios esenciales de calidad, medios de vida y servicios ecosistémicos de todas las personas;</a:t>
                      </a:r>
                      <a:r>
                        <a:rPr lang="es-419" sz="1100" dirty="0">
                          <a:effectLst/>
                        </a:rPr>
                        <a:t> promueve la inclusión, la innovación, la competitividad, el desarrollo industrial y el </a:t>
                      </a:r>
                      <a:r>
                        <a:rPr lang="es-419" sz="1100" dirty="0" err="1">
                          <a:effectLst/>
                        </a:rPr>
                        <a:t>emprendedurismo</a:t>
                      </a:r>
                      <a:r>
                        <a:rPr lang="es-419" sz="1100" dirty="0">
                          <a:effectLst/>
                        </a:rPr>
                        <a:t>, con enfoque territorial, de derechos humanos, intercultural, de género, curso de vida y </a:t>
                      </a:r>
                      <a:r>
                        <a:rPr lang="es-PA" sz="1100" dirty="0">
                          <a:effectLst/>
                        </a:rPr>
                        <a:t>sin dejar a nadie atrás”</a:t>
                      </a:r>
                      <a:r>
                        <a:rPr lang="es-419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0494"/>
                  </a:ext>
                </a:extLst>
              </a:tr>
              <a:tr h="681555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Los servicios de protección social esenciales</a:t>
                      </a:r>
                      <a:r>
                        <a:rPr lang="es-419" sz="1100" baseline="30000" dirty="0">
                          <a:effectLst/>
                        </a:rPr>
                        <a:t> </a:t>
                      </a:r>
                      <a:r>
                        <a:rPr lang="es-419" sz="1100" dirty="0">
                          <a:effectLst/>
                        </a:rPr>
                        <a:t>están fortalecidos, son accesibles, de calidad y funcionan conforme a los perfiles epidemiológicos de la población. Los mismos eliminan las barreras de acceso, son inclusivos y toman en cuenta las necesidades de aquellas personas en condiciones de vulnerabilidad ante el COVID 19, en todos los territorios.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151351725"/>
                  </a:ext>
                </a:extLst>
              </a:tr>
              <a:tr h="854478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Los medios de vida son diversos, resilientes, de calidad y </a:t>
                      </a:r>
                      <a:r>
                        <a:rPr lang="es-PA" sz="1100">
                          <a:effectLst/>
                        </a:rPr>
                        <a:t>están accesibles y disponibles en los diferentes territorios. Los mismos priorizan y responden a las demandas de las personas </a:t>
                      </a:r>
                      <a:r>
                        <a:rPr lang="es-419" sz="1100">
                          <a:effectLst/>
                        </a:rPr>
                        <a:t>en condiciones de vulnerabilidad</a:t>
                      </a:r>
                      <a:r>
                        <a:rPr lang="es-419" sz="1100" baseline="30000">
                          <a:effectLst/>
                        </a:rPr>
                        <a:t>5</a:t>
                      </a:r>
                      <a:r>
                        <a:rPr lang="es-419" sz="1100">
                          <a:effectLst/>
                        </a:rPr>
                        <a:t>, en especial ante desastres y crisis sanitarias como el COVID-19, y los actores del sistema agroalimentario, de la cadena de producción y de generación de valor.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196333983"/>
                  </a:ext>
                </a:extLst>
              </a:tr>
              <a:tr h="681555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Los sistemas productivos son resilientes y se ha puesto en práctica la generación y uso racional de los servicios ecosistémicos, en particular los vinculados con el abastecimiento de agua y la regulación (calidad del aire, suelo, biodiversidad), claves para los sistemas productivos y alimentarios.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905279876"/>
                  </a:ext>
                </a:extLst>
              </a:tr>
              <a:tr h="681555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Las estrategias para la consolidación y funcionamiento de las cadenas de producción y de generación de valor y emprendimientos locales funcionan de forma inclusiva, resilientes y sostenibles, generando crecimiento, ingreso y empleo decente para todas las personas, prioritariamente para las personas en condiciones de vulnerabilidad</a:t>
                      </a:r>
                      <a:r>
                        <a:rPr lang="es-419" sz="1100" baseline="30000" dirty="0">
                          <a:effectLst/>
                        </a:rPr>
                        <a:t>5</a:t>
                      </a:r>
                      <a:r>
                        <a:rPr lang="es-419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03582757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3A6A208-9AF2-4FF2-8278-E20340FD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1817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D06D7-5DA8-4283-AF06-E6544A38FC6E}"/>
              </a:ext>
            </a:extLst>
          </p:cNvPr>
          <p:cNvSpPr txBox="1"/>
          <p:nvPr/>
        </p:nvSpPr>
        <p:spPr>
          <a:xfrm rot="16200000">
            <a:off x="253583" y="4175342"/>
            <a:ext cx="2048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PRODUCTOS</a:t>
            </a:r>
            <a:endParaRPr lang="en-SG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0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2930</Words>
  <Application>Microsoft Office PowerPoint</Application>
  <PresentationFormat>Widescreen</PresentationFormat>
  <Paragraphs>237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Yu Mincho Light</vt:lpstr>
      <vt:lpstr>Arial</vt:lpstr>
      <vt:lpstr>Calibri</vt:lpstr>
      <vt:lpstr>Calibri Light</vt:lpstr>
      <vt:lpstr>Gotham</vt:lpstr>
      <vt:lpstr>Gotham-Bold</vt:lpstr>
      <vt:lpstr>Gotham-Medium</vt:lpstr>
      <vt:lpstr>Rockwell</vt:lpstr>
      <vt:lpstr>Wingdings</vt:lpstr>
      <vt:lpstr>Office Theme</vt:lpstr>
      <vt:lpstr>Office Theme</vt:lpstr>
      <vt:lpstr>IPAC  Nuevo CPD Panamá 2021-2025</vt:lpstr>
      <vt:lpstr>Agenda del IPAC - PANAMA</vt:lpstr>
      <vt:lpstr>Contexto político-socio-económico de Panamá </vt:lpstr>
      <vt:lpstr>CCA – PEG 2019-2025 Panamá  </vt:lpstr>
      <vt:lpstr>CCA – comentarios PSG de DCO y ajustes COVID-19</vt:lpstr>
      <vt:lpstr>Lecciones aprendidas ICPE, género, diálogos</vt:lpstr>
      <vt:lpstr>Impacto Socioeconómico del COVID-19 en Panamá</vt:lpstr>
      <vt:lpstr>Borrador de ToC del UNSDCF en Panamá</vt:lpstr>
      <vt:lpstr>Borrador de ToC del UNSDCF en Panamá – EFECTO 1</vt:lpstr>
      <vt:lpstr>Borrador de ToC del UNSDCF en Panamá – EFECTO 2</vt:lpstr>
      <vt:lpstr>Borrador de ToC del UNSDCF en Panamá – EFECTO 3</vt:lpstr>
      <vt:lpstr>Borrador de ToC del UNSDCF en Panamá – EFECTO 4</vt:lpstr>
      <vt:lpstr>Valor agregado del PNUD, contribuciones específicas del PNUD</vt:lpstr>
      <vt:lpstr>Preguntas para la discusión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APRIL 2020</dc:title>
  <dc:creator>Irina Madrid</dc:creator>
  <cp:lastModifiedBy>Irina Madrid</cp:lastModifiedBy>
  <cp:revision>122</cp:revision>
  <dcterms:created xsi:type="dcterms:W3CDTF">2020-05-05T18:46:25Z</dcterms:created>
  <dcterms:modified xsi:type="dcterms:W3CDTF">2020-05-21T23:08:06Z</dcterms:modified>
</cp:coreProperties>
</file>