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60" r:id="rId2"/>
    <p:sldId id="300" r:id="rId3"/>
    <p:sldId id="451" r:id="rId4"/>
    <p:sldId id="450" r:id="rId5"/>
    <p:sldId id="277" r:id="rId6"/>
    <p:sldId id="264" r:id="rId7"/>
    <p:sldId id="265" r:id="rId8"/>
    <p:sldId id="568" r:id="rId9"/>
    <p:sldId id="397" r:id="rId10"/>
    <p:sldId id="386" r:id="rId11"/>
    <p:sldId id="399" r:id="rId12"/>
    <p:sldId id="405" r:id="rId13"/>
    <p:sldId id="563" r:id="rId14"/>
    <p:sldId id="575" r:id="rId15"/>
    <p:sldId id="577" r:id="rId16"/>
    <p:sldId id="578" r:id="rId17"/>
    <p:sldId id="579" r:id="rId18"/>
    <p:sldId id="5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EE6B2D"/>
    <a:srgbClr val="1A75BD"/>
    <a:srgbClr val="2F5496"/>
    <a:srgbClr val="2676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74" autoAdjust="0"/>
    <p:restoredTop sz="79001" autoAdjust="0"/>
  </p:normalViewPr>
  <p:slideViewPr>
    <p:cSldViewPr snapToGrid="0">
      <p:cViewPr varScale="1">
        <p:scale>
          <a:sx n="55" d="100"/>
          <a:sy n="55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88487-6463-E04D-B0B6-819C6A557631}" type="datetimeFigureOut">
              <a:rPr lang="es-ES_tradnl" smtClean="0"/>
              <a:t>06/06/2019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F5DAE-5480-8F47-86E4-5518EAF3D21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77239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D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F5DAE-5480-8F47-86E4-5518EAF3D215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90902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s-ES" altLang="es-AR" sz="1200" kern="1200" dirty="0">
                <a:solidFill>
                  <a:srgbClr val="212121"/>
                </a:solidFill>
                <a:latin typeface="+mn-lt"/>
                <a:ea typeface="+mn-ea"/>
                <a:cs typeface="+mn-cs"/>
              </a:rPr>
              <a:t>93% de los lectores de Conde </a:t>
            </a:r>
            <a:r>
              <a:rPr lang="es-ES" altLang="es-AR" sz="1200" kern="1200" dirty="0" err="1">
                <a:solidFill>
                  <a:srgbClr val="212121"/>
                </a:solidFill>
                <a:latin typeface="+mn-lt"/>
                <a:ea typeface="+mn-ea"/>
                <a:cs typeface="+mn-cs"/>
              </a:rPr>
              <a:t>Nast</a:t>
            </a:r>
            <a:r>
              <a:rPr lang="es-ES" altLang="es-AR" sz="1200" kern="1200" dirty="0">
                <a:solidFill>
                  <a:srgbClr val="212121"/>
                </a:solidFill>
                <a:latin typeface="+mn-lt"/>
                <a:ea typeface="+mn-ea"/>
                <a:cs typeface="+mn-cs"/>
              </a:rPr>
              <a:t> encuestados en 2011 dijo que las </a:t>
            </a:r>
            <a:r>
              <a:rPr lang="es-ES" altLang="es-AR" sz="1200" b="1" kern="1200" dirty="0">
                <a:solidFill>
                  <a:srgbClr val="212121"/>
                </a:solidFill>
                <a:latin typeface="+mn-lt"/>
                <a:ea typeface="+mn-ea"/>
                <a:cs typeface="+mn-cs"/>
              </a:rPr>
              <a:t>agencias de viajes deben ser responsables de la protección del medio ambien</a:t>
            </a:r>
            <a:r>
              <a:rPr lang="es-ES" altLang="es-AR" sz="1200" u="sng" kern="1200" dirty="0">
                <a:solidFill>
                  <a:srgbClr val="212121"/>
                </a:solidFill>
                <a:latin typeface="+mn-lt"/>
                <a:ea typeface="+mn-ea"/>
                <a:cs typeface="+mn-cs"/>
              </a:rPr>
              <a:t>te</a:t>
            </a:r>
            <a:r>
              <a:rPr lang="es-ES" altLang="es-AR" sz="1200" kern="1200" dirty="0">
                <a:solidFill>
                  <a:srgbClr val="212121"/>
                </a:solidFill>
                <a:latin typeface="+mn-lt"/>
                <a:ea typeface="+mn-ea"/>
                <a:cs typeface="+mn-cs"/>
              </a:rPr>
              <a:t>, y el 58% dijo que su </a:t>
            </a:r>
            <a:r>
              <a:rPr lang="es-ES" altLang="es-AR" sz="1200" b="1" kern="1200" dirty="0">
                <a:solidFill>
                  <a:srgbClr val="212121"/>
                </a:solidFill>
                <a:latin typeface="+mn-lt"/>
                <a:ea typeface="+mn-ea"/>
                <a:cs typeface="+mn-cs"/>
              </a:rPr>
              <a:t>elección de hotel está influenciada </a:t>
            </a:r>
            <a:r>
              <a:rPr lang="es-ES" altLang="es-AR" sz="1200" kern="1200" dirty="0">
                <a:solidFill>
                  <a:srgbClr val="212121"/>
                </a:solidFill>
                <a:latin typeface="+mn-lt"/>
                <a:ea typeface="+mn-ea"/>
                <a:cs typeface="+mn-cs"/>
              </a:rPr>
              <a:t>por el apoyo del hotel hacia a la comunidad.</a:t>
            </a:r>
          </a:p>
          <a:p>
            <a:pPr algn="just"/>
            <a:endParaRPr lang="es-ES" altLang="es-AR" sz="1200" kern="1200" dirty="0">
              <a:solidFill>
                <a:srgbClr val="212121"/>
              </a:solidFill>
              <a:latin typeface="+mn-lt"/>
              <a:ea typeface="+mn-ea"/>
              <a:cs typeface="+mn-cs"/>
            </a:endParaRPr>
          </a:p>
          <a:p>
            <a:pPr algn="just"/>
            <a:r>
              <a:rPr lang="es-ES" altLang="es-AR" sz="1200" kern="1200" dirty="0">
                <a:solidFill>
                  <a:srgbClr val="212121"/>
                </a:solidFill>
                <a:latin typeface="+mn-lt"/>
                <a:ea typeface="+mn-ea"/>
                <a:cs typeface="+mn-cs"/>
              </a:rPr>
              <a:t>● Según una encuesta de 2012, la </a:t>
            </a:r>
            <a:r>
              <a:rPr lang="es-ES" altLang="es-AR" sz="1200" kern="1200" dirty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tendencia de los viajes "verdes" está ganando impulso entre los miembros de TripAdvisor</a:t>
            </a:r>
            <a:r>
              <a:rPr lang="es-ES" altLang="es-AR" sz="1200" kern="1200" dirty="0">
                <a:solidFill>
                  <a:srgbClr val="212121"/>
                </a:solidFill>
                <a:latin typeface="+mn-lt"/>
                <a:ea typeface="+mn-ea"/>
                <a:cs typeface="+mn-cs"/>
              </a:rPr>
              <a:t>, el 71% dijeron que planean realizar más opciones ecológicas en la próximos 12 meses en comparación con el 65% que lo hizo en los pasados 12 meses.</a:t>
            </a:r>
          </a:p>
          <a:p>
            <a:pPr algn="just"/>
            <a:endParaRPr lang="es-ES" altLang="es-AR" sz="1200" kern="1200" dirty="0">
              <a:solidFill>
                <a:srgbClr val="212121"/>
              </a:solidFill>
              <a:latin typeface="+mn-lt"/>
              <a:ea typeface="+mn-ea"/>
              <a:cs typeface="+mn-cs"/>
            </a:endParaRPr>
          </a:p>
          <a:p>
            <a:pPr algn="just"/>
            <a:r>
              <a:rPr lang="es-ES" altLang="es-AR" sz="1200" kern="1200" dirty="0">
                <a:solidFill>
                  <a:srgbClr val="212121"/>
                </a:solidFill>
                <a:latin typeface="+mn-lt"/>
                <a:ea typeface="+mn-ea"/>
                <a:cs typeface="+mn-cs"/>
              </a:rPr>
              <a:t>● Más del 90% de los viajeros estadounidenses encuestados por el editor online </a:t>
            </a:r>
            <a:r>
              <a:rPr lang="es-ES" altLang="es-AR" sz="1200" kern="1200" dirty="0" err="1">
                <a:solidFill>
                  <a:srgbClr val="212121"/>
                </a:solidFill>
                <a:latin typeface="+mn-lt"/>
                <a:ea typeface="+mn-ea"/>
                <a:cs typeface="+mn-cs"/>
              </a:rPr>
              <a:t>Travelzoo</a:t>
            </a:r>
            <a:r>
              <a:rPr lang="es-ES" altLang="es-AR" sz="1200" kern="1200" dirty="0">
                <a:solidFill>
                  <a:srgbClr val="212121"/>
                </a:solidFill>
                <a:latin typeface="+mn-lt"/>
                <a:ea typeface="+mn-ea"/>
                <a:cs typeface="+mn-cs"/>
              </a:rPr>
              <a:t> en 2010, dijo que iban a </a:t>
            </a:r>
            <a:r>
              <a:rPr lang="es-ES" altLang="es-AR" sz="1200" b="1" kern="1200" dirty="0">
                <a:solidFill>
                  <a:srgbClr val="212121"/>
                </a:solidFill>
                <a:latin typeface="+mn-lt"/>
                <a:ea typeface="+mn-ea"/>
                <a:cs typeface="+mn-cs"/>
              </a:rPr>
              <a:t>elegir un hotel con conciencia ambiental</a:t>
            </a:r>
            <a:r>
              <a:rPr lang="es-ES" altLang="es-AR" sz="1200" u="sng" kern="1200" dirty="0">
                <a:solidFill>
                  <a:srgbClr val="21212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altLang="es-AR" sz="1200" kern="1200" dirty="0">
                <a:solidFill>
                  <a:srgbClr val="212121"/>
                </a:solidFill>
                <a:latin typeface="+mn-lt"/>
                <a:ea typeface="+mn-ea"/>
                <a:cs typeface="+mn-cs"/>
              </a:rPr>
              <a:t>si el precio y servicios eran comparables a los de un no-sostenible.</a:t>
            </a:r>
          </a:p>
          <a:p>
            <a:pPr algn="just"/>
            <a:endParaRPr lang="es-ES" altLang="es-AR" sz="1200" kern="1200" dirty="0">
              <a:solidFill>
                <a:srgbClr val="212121"/>
              </a:solidFill>
              <a:latin typeface="+mn-lt"/>
              <a:ea typeface="+mn-ea"/>
              <a:cs typeface="+mn-cs"/>
            </a:endParaRP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s-ES" altLang="es-AR" sz="1200" kern="1200" dirty="0">
                <a:solidFill>
                  <a:srgbClr val="212121"/>
                </a:solidFill>
                <a:latin typeface="+mn-lt"/>
                <a:ea typeface="+mn-ea"/>
                <a:cs typeface="+mn-cs"/>
              </a:rPr>
              <a:t>Las tendencias prevén:</a:t>
            </a:r>
            <a:endParaRPr lang="es-AR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 typeface="Arial" pitchFamily="34" charset="0"/>
              <a:buNone/>
              <a:defRPr/>
            </a:pPr>
            <a:r>
              <a:rPr lang="es-A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Crecimiento del turismo experiencial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s-A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Brechas generacionales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s-A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Necesidad de conexión con la naturaleza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s-A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Diversidad de actividades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s-A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Búsqueda de plenitud</a:t>
            </a:r>
            <a:endParaRPr lang="es-ES" altLang="es-AR" sz="1200" kern="1200" dirty="0">
              <a:solidFill>
                <a:srgbClr val="212121"/>
              </a:solidFill>
              <a:latin typeface="+mn-lt"/>
              <a:ea typeface="+mn-ea"/>
              <a:cs typeface="+mn-cs"/>
            </a:endParaRPr>
          </a:p>
          <a:p>
            <a:endParaRPr lang="es-D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F5DAE-5480-8F47-86E4-5518EAF3D215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26601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Los </a:t>
            </a:r>
            <a:r>
              <a:rPr lang="en-US" dirty="0" err="1"/>
              <a:t>sellos</a:t>
            </a:r>
            <a:r>
              <a:rPr lang="en-US" dirty="0"/>
              <a:t>/</a:t>
            </a:r>
            <a:r>
              <a:rPr lang="en-US" dirty="0" err="1"/>
              <a:t>distintivos</a:t>
            </a:r>
            <a:r>
              <a:rPr lang="en-US" dirty="0"/>
              <a:t>/</a:t>
            </a:r>
            <a:r>
              <a:rPr lang="en-US" dirty="0" err="1"/>
              <a:t>certificaciones</a:t>
            </a:r>
            <a:r>
              <a:rPr lang="en-US" dirty="0"/>
              <a:t> </a:t>
            </a:r>
            <a:r>
              <a:rPr lang="en-US" dirty="0" err="1"/>
              <a:t>marcan</a:t>
            </a:r>
            <a:r>
              <a:rPr lang="en-US" dirty="0"/>
              <a:t> la </a:t>
            </a:r>
            <a:r>
              <a:rPr lang="en-US" dirty="0" err="1"/>
              <a:t>diferencia</a:t>
            </a:r>
            <a:r>
              <a:rPr lang="en-US" dirty="0"/>
              <a:t> </a:t>
            </a:r>
            <a:r>
              <a:rPr lang="en-US" dirty="0" err="1"/>
              <a:t>cuando</a:t>
            </a:r>
            <a:r>
              <a:rPr lang="en-US" dirty="0"/>
              <a:t> se </a:t>
            </a:r>
            <a:r>
              <a:rPr lang="en-US" dirty="0" err="1"/>
              <a:t>piensa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destinos</a:t>
            </a:r>
            <a:r>
              <a:rPr lang="en-US" dirty="0"/>
              <a:t>.</a:t>
            </a:r>
          </a:p>
          <a:p>
            <a:r>
              <a:rPr lang="en-US" dirty="0"/>
              <a:t>La </a:t>
            </a:r>
            <a:r>
              <a:rPr lang="en-US" dirty="0" err="1"/>
              <a:t>certificación</a:t>
            </a:r>
            <a:r>
              <a:rPr lang="en-US" dirty="0"/>
              <a:t> individual de un hotel o </a:t>
            </a:r>
            <a:r>
              <a:rPr lang="en-US" dirty="0" err="1"/>
              <a:t>negocio</a:t>
            </a:r>
            <a:r>
              <a:rPr lang="en-US" dirty="0"/>
              <a:t> </a:t>
            </a:r>
            <a:r>
              <a:rPr lang="en-US" dirty="0" err="1"/>
              <a:t>turístico</a:t>
            </a:r>
            <a:r>
              <a:rPr lang="en-US" dirty="0"/>
              <a:t> no es </a:t>
            </a:r>
            <a:r>
              <a:rPr lang="en-US" dirty="0" err="1"/>
              <a:t>garantía</a:t>
            </a:r>
            <a:r>
              <a:rPr lang="en-US" dirty="0"/>
              <a:t> para </a:t>
            </a:r>
            <a:r>
              <a:rPr lang="en-US" dirty="0" err="1"/>
              <a:t>asegurar</a:t>
            </a:r>
            <a:r>
              <a:rPr lang="en-US" dirty="0"/>
              <a:t> un </a:t>
            </a:r>
            <a:r>
              <a:rPr lang="en-US" dirty="0" err="1"/>
              <a:t>destino</a:t>
            </a:r>
            <a:r>
              <a:rPr lang="en-US" dirty="0"/>
              <a:t> Sostenible.  Se </a:t>
            </a:r>
            <a:r>
              <a:rPr lang="en-US" dirty="0" err="1"/>
              <a:t>requiere</a:t>
            </a:r>
            <a:r>
              <a:rPr lang="en-US" dirty="0"/>
              <a:t> </a:t>
            </a:r>
            <a:r>
              <a:rPr lang="en-US" dirty="0" err="1"/>
              <a:t>pensar</a:t>
            </a:r>
            <a:r>
              <a:rPr lang="en-US" dirty="0"/>
              <a:t> con un </a:t>
            </a:r>
            <a:r>
              <a:rPr lang="en-US" dirty="0" err="1"/>
              <a:t>enfoque</a:t>
            </a:r>
            <a:r>
              <a:rPr lang="en-US" dirty="0"/>
              <a:t> de </a:t>
            </a:r>
            <a:r>
              <a:rPr lang="en-US" dirty="0" err="1"/>
              <a:t>destino</a:t>
            </a:r>
            <a:r>
              <a:rPr lang="en-US" dirty="0"/>
              <a:t>.</a:t>
            </a:r>
          </a:p>
          <a:p>
            <a:endParaRPr lang="es-D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F5DAE-5480-8F47-86E4-5518EAF3D215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31231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D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F5DAE-5480-8F47-86E4-5518EAF3D215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72398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D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F5DAE-5480-8F47-86E4-5518EAF3D215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71924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D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F5DAE-5480-8F47-86E4-5518EAF3D215}" type="slidenum">
              <a:rPr lang="es-ES_tradnl" smtClean="0"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85037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dirty="0">
                <a:solidFill>
                  <a:schemeClr val="bg2">
                    <a:lumMod val="50000"/>
                  </a:schemeClr>
                </a:solidFill>
                <a:latin typeface="AvenirNext LT Pro Regular" panose="020B0504020202020204" pitchFamily="34" charset="0"/>
              </a:rPr>
              <a:t>Los Objetivos de Desarrollo Sostenible dan forma concreta al desafío de transitar desde un enfoque basado en el crecimiento económico y el ingreso hacia un enfoque integral que incluya las múltiples dimensiones que son parte del progreso de las personas.</a:t>
            </a:r>
          </a:p>
          <a:p>
            <a:endParaRPr lang="es-D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084EE-6E70-490F-94B5-299EFED60EDD}" type="slidenum">
              <a:rPr lang="es-DO" smtClean="0"/>
              <a:t>2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658517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 bien la </a:t>
            </a:r>
            <a:r>
              <a:rPr lang="en-US" dirty="0" err="1"/>
              <a:t>humanidad</a:t>
            </a:r>
            <a:r>
              <a:rPr lang="en-US" dirty="0"/>
              <a:t> ha </a:t>
            </a:r>
            <a:r>
              <a:rPr lang="en-US" dirty="0" err="1"/>
              <a:t>registrado</a:t>
            </a:r>
            <a:r>
              <a:rPr lang="en-US" dirty="0"/>
              <a:t> </a:t>
            </a:r>
            <a:r>
              <a:rPr lang="en-US" dirty="0" err="1"/>
              <a:t>importantísimos</a:t>
            </a:r>
            <a:r>
              <a:rPr lang="en-US" dirty="0"/>
              <a:t> </a:t>
            </a:r>
            <a:r>
              <a:rPr lang="en-US" dirty="0" err="1"/>
              <a:t>avances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lucha</a:t>
            </a:r>
            <a:r>
              <a:rPr lang="en-US" dirty="0"/>
              <a:t> contra la </a:t>
            </a:r>
            <a:r>
              <a:rPr lang="en-US" dirty="0" err="1"/>
              <a:t>pobreza</a:t>
            </a:r>
            <a:r>
              <a:rPr lang="en-US" dirty="0"/>
              <a:t> y el </a:t>
            </a:r>
            <a:r>
              <a:rPr lang="en-US" dirty="0" err="1"/>
              <a:t>crecimiento</a:t>
            </a:r>
            <a:r>
              <a:rPr lang="en-US" dirty="0"/>
              <a:t> </a:t>
            </a:r>
            <a:r>
              <a:rPr lang="en-US" u="sng" dirty="0" err="1"/>
              <a:t>económico</a:t>
            </a:r>
            <a:r>
              <a:rPr lang="en-US" u="sng" dirty="0"/>
              <a:t>, </a:t>
            </a:r>
            <a:r>
              <a:rPr lang="es-DO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continuar con el ritmo de crecimiento con el modelo vigente, vamos a necesitar dentro de 30 años tres planetas para obtener la materia prima y reciclar residuos derivados de la actividad humana.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F5DAE-5480-8F47-86E4-5518EAF3D215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88703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sng" dirty="0" err="1"/>
              <a:t>Información</a:t>
            </a:r>
            <a:r>
              <a:rPr lang="en-US" sz="1200" u="sng" dirty="0"/>
              <a:t> </a:t>
            </a:r>
            <a:r>
              <a:rPr lang="en-US" sz="1200" u="sng" dirty="0" err="1"/>
              <a:t>sobre</a:t>
            </a:r>
            <a:r>
              <a:rPr lang="en-US" sz="1200" u="sng" dirty="0"/>
              <a:t> los </a:t>
            </a:r>
            <a:r>
              <a:rPr lang="en-US" sz="1200" u="sng" dirty="0" err="1"/>
              <a:t>océanos</a:t>
            </a:r>
            <a:r>
              <a:rPr lang="en-US" sz="1200" u="sng" dirty="0"/>
              <a:t>, </a:t>
            </a:r>
            <a:r>
              <a:rPr lang="en-US" sz="1200" u="sng" dirty="0" err="1"/>
              <a:t>su</a:t>
            </a:r>
            <a:r>
              <a:rPr lang="en-US" sz="1200" u="sng" dirty="0"/>
              <a:t> </a:t>
            </a:r>
            <a:r>
              <a:rPr lang="en-US" sz="1200" u="sng" dirty="0" err="1"/>
              <a:t>importancia</a:t>
            </a:r>
            <a:r>
              <a:rPr lang="en-US" sz="1200" u="sng" dirty="0"/>
              <a:t> y </a:t>
            </a:r>
            <a:r>
              <a:rPr lang="en-US" sz="1200" u="sng" dirty="0" err="1"/>
              <a:t>problemática</a:t>
            </a:r>
            <a:r>
              <a:rPr lang="en-US" sz="1200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Los </a:t>
            </a:r>
            <a:r>
              <a:rPr lang="en-US" sz="1200" dirty="0" err="1"/>
              <a:t>océanos</a:t>
            </a:r>
            <a:r>
              <a:rPr lang="en-US" sz="1200" dirty="0"/>
              <a:t> </a:t>
            </a:r>
            <a:r>
              <a:rPr lang="en-US" sz="1200" dirty="0" err="1"/>
              <a:t>cubren</a:t>
            </a:r>
            <a:r>
              <a:rPr lang="en-US" sz="1200" dirty="0"/>
              <a:t> las </a:t>
            </a:r>
            <a:r>
              <a:rPr lang="en-US" sz="1200" dirty="0" err="1"/>
              <a:t>tres</a:t>
            </a:r>
            <a:r>
              <a:rPr lang="en-US" sz="1200" dirty="0"/>
              <a:t> </a:t>
            </a:r>
            <a:r>
              <a:rPr lang="en-US" sz="1200" dirty="0" err="1"/>
              <a:t>cuartas</a:t>
            </a:r>
            <a:r>
              <a:rPr lang="en-US" sz="1200" dirty="0"/>
              <a:t> </a:t>
            </a:r>
            <a:r>
              <a:rPr lang="en-US" sz="1200" dirty="0" err="1"/>
              <a:t>partes</a:t>
            </a:r>
            <a:r>
              <a:rPr lang="en-US" sz="1200" dirty="0"/>
              <a:t> de la </a:t>
            </a:r>
            <a:r>
              <a:rPr lang="en-US" sz="1200" dirty="0" err="1"/>
              <a:t>superficie</a:t>
            </a:r>
            <a:r>
              <a:rPr lang="en-US" sz="1200" dirty="0"/>
              <a:t> de la tierra y </a:t>
            </a:r>
            <a:r>
              <a:rPr lang="en-US" sz="1200" dirty="0" err="1"/>
              <a:t>contienen</a:t>
            </a:r>
            <a:r>
              <a:rPr lang="en-US" sz="1200" dirty="0"/>
              <a:t> el 97% del </a:t>
            </a:r>
            <a:r>
              <a:rPr lang="en-US" sz="1200" dirty="0" err="1"/>
              <a:t>agua</a:t>
            </a:r>
            <a:r>
              <a:rPr lang="en-US" sz="1200" dirty="0"/>
              <a:t> del </a:t>
            </a:r>
            <a:r>
              <a:rPr lang="en-US" sz="1200" dirty="0" err="1"/>
              <a:t>planeta</a:t>
            </a:r>
            <a:r>
              <a:rPr lang="en-US" sz="12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Más de 3,000 </a:t>
            </a:r>
            <a:r>
              <a:rPr lang="en-US" sz="1200" dirty="0" err="1"/>
              <a:t>millones</a:t>
            </a:r>
            <a:r>
              <a:rPr lang="en-US" sz="1200" dirty="0"/>
              <a:t> de personas </a:t>
            </a:r>
            <a:r>
              <a:rPr lang="en-US" sz="1200" dirty="0" err="1"/>
              <a:t>dependen</a:t>
            </a:r>
            <a:r>
              <a:rPr lang="en-US" sz="1200" dirty="0"/>
              <a:t> de la </a:t>
            </a:r>
            <a:r>
              <a:rPr lang="en-US" sz="1200" dirty="0" err="1"/>
              <a:t>biodiversidad</a:t>
            </a:r>
            <a:r>
              <a:rPr lang="en-US" sz="1200" dirty="0"/>
              <a:t> marina y </a:t>
            </a:r>
            <a:r>
              <a:rPr lang="en-US" sz="1200" dirty="0" err="1"/>
              <a:t>costera</a:t>
            </a:r>
            <a:r>
              <a:rPr lang="en-US" sz="1200" dirty="0"/>
              <a:t> para </a:t>
            </a:r>
            <a:r>
              <a:rPr lang="en-US" sz="1200" dirty="0" err="1"/>
              <a:t>su</a:t>
            </a:r>
            <a:r>
              <a:rPr lang="en-US" sz="1200" dirty="0"/>
              <a:t> </a:t>
            </a:r>
            <a:r>
              <a:rPr lang="en-US" sz="1200" dirty="0" err="1"/>
              <a:t>sustento</a:t>
            </a:r>
            <a:r>
              <a:rPr lang="en-US" sz="12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El valor de </a:t>
            </a:r>
            <a:r>
              <a:rPr lang="en-US" sz="1200" dirty="0" err="1"/>
              <a:t>mercado</a:t>
            </a:r>
            <a:r>
              <a:rPr lang="en-US" sz="1200" dirty="0"/>
              <a:t> global de los </a:t>
            </a:r>
            <a:r>
              <a:rPr lang="en-US" sz="1200" dirty="0" err="1"/>
              <a:t>recursos</a:t>
            </a:r>
            <a:r>
              <a:rPr lang="en-US" sz="1200" dirty="0"/>
              <a:t> </a:t>
            </a:r>
            <a:r>
              <a:rPr lang="en-US" sz="1200" dirty="0" err="1"/>
              <a:t>marinos</a:t>
            </a:r>
            <a:r>
              <a:rPr lang="en-US" sz="1200" dirty="0"/>
              <a:t> y </a:t>
            </a:r>
            <a:r>
              <a:rPr lang="en-US" sz="1200" dirty="0" err="1"/>
              <a:t>costeros</a:t>
            </a:r>
            <a:r>
              <a:rPr lang="en-US" sz="1200" dirty="0"/>
              <a:t>, y </a:t>
            </a:r>
            <a:r>
              <a:rPr lang="en-US" sz="1200" dirty="0" err="1"/>
              <a:t>su</a:t>
            </a:r>
            <a:r>
              <a:rPr lang="en-US" sz="1200" dirty="0"/>
              <a:t> </a:t>
            </a:r>
            <a:r>
              <a:rPr lang="en-US" sz="1200" dirty="0" err="1"/>
              <a:t>industria</a:t>
            </a:r>
            <a:r>
              <a:rPr lang="en-US" sz="1200" dirty="0"/>
              <a:t> se </a:t>
            </a:r>
            <a:r>
              <a:rPr lang="en-US" sz="1200" dirty="0" err="1"/>
              <a:t>estima</a:t>
            </a:r>
            <a:r>
              <a:rPr lang="en-US" sz="1200" dirty="0"/>
              <a:t> </a:t>
            </a:r>
            <a:r>
              <a:rPr lang="en-US" sz="1200" dirty="0" err="1"/>
              <a:t>en</a:t>
            </a:r>
            <a:r>
              <a:rPr lang="en-US" sz="1200" dirty="0"/>
              <a:t> $ 3 </a:t>
            </a:r>
            <a:r>
              <a:rPr lang="en-US" sz="1200" dirty="0" err="1"/>
              <a:t>billones</a:t>
            </a:r>
            <a:r>
              <a:rPr lang="en-US" sz="1200" dirty="0"/>
              <a:t>/</a:t>
            </a:r>
            <a:r>
              <a:rPr lang="en-US" sz="1200" dirty="0" err="1"/>
              <a:t>año</a:t>
            </a:r>
            <a:r>
              <a:rPr lang="en-US" sz="1200" dirty="0"/>
              <a:t> o </a:t>
            </a:r>
            <a:r>
              <a:rPr lang="en-US" sz="1200" dirty="0" err="1"/>
              <a:t>alrededor</a:t>
            </a:r>
            <a:r>
              <a:rPr lang="en-US" sz="1200" dirty="0"/>
              <a:t> del 5% del PIB </a:t>
            </a:r>
            <a:r>
              <a:rPr lang="en-US" sz="1200" dirty="0" err="1"/>
              <a:t>mundial</a:t>
            </a:r>
            <a:r>
              <a:rPr lang="en-US" sz="12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En</a:t>
            </a:r>
            <a:r>
              <a:rPr lang="en-US" sz="1200" dirty="0"/>
              <a:t> los </a:t>
            </a:r>
            <a:r>
              <a:rPr lang="en-US" sz="1200" dirty="0" err="1"/>
              <a:t>océanos</a:t>
            </a:r>
            <a:r>
              <a:rPr lang="en-US" sz="1200" dirty="0"/>
              <a:t> </a:t>
            </a:r>
            <a:r>
              <a:rPr lang="en-US" sz="1200" dirty="0" err="1"/>
              <a:t>habitan</a:t>
            </a:r>
            <a:r>
              <a:rPr lang="en-US" sz="1200" dirty="0"/>
              <a:t> </a:t>
            </a:r>
            <a:r>
              <a:rPr lang="en-US" sz="1200" dirty="0" err="1"/>
              <a:t>unas</a:t>
            </a:r>
            <a:r>
              <a:rPr lang="en-US" sz="1200" dirty="0"/>
              <a:t> 200,000 </a:t>
            </a:r>
            <a:r>
              <a:rPr lang="en-US" sz="1200" dirty="0" err="1"/>
              <a:t>especies</a:t>
            </a:r>
            <a:r>
              <a:rPr lang="en-US" sz="1200" dirty="0"/>
              <a:t> </a:t>
            </a:r>
            <a:r>
              <a:rPr lang="en-US" sz="1200" dirty="0" err="1"/>
              <a:t>conocidas</a:t>
            </a:r>
            <a:r>
              <a:rPr lang="en-US" sz="1200" dirty="0"/>
              <a:t>, las </a:t>
            </a:r>
            <a:r>
              <a:rPr lang="en-US" sz="1200" dirty="0" err="1"/>
              <a:t>cifras</a:t>
            </a:r>
            <a:r>
              <a:rPr lang="en-US" sz="1200" dirty="0"/>
              <a:t> </a:t>
            </a:r>
            <a:r>
              <a:rPr lang="en-US" sz="1200" dirty="0" err="1"/>
              <a:t>reales</a:t>
            </a:r>
            <a:r>
              <a:rPr lang="en-US" sz="1200" dirty="0"/>
              <a:t> </a:t>
            </a:r>
            <a:r>
              <a:rPr lang="en-US" sz="1200" dirty="0" err="1"/>
              <a:t>pueden</a:t>
            </a:r>
            <a:r>
              <a:rPr lang="en-US" sz="1200" dirty="0"/>
              <a:t> ser de </a:t>
            </a:r>
            <a:r>
              <a:rPr lang="en-US" sz="1200" dirty="0" err="1"/>
              <a:t>millones</a:t>
            </a:r>
            <a:r>
              <a:rPr lang="en-US" sz="12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Los </a:t>
            </a:r>
            <a:r>
              <a:rPr lang="en-US" sz="1200" dirty="0" err="1"/>
              <a:t>océanos</a:t>
            </a:r>
            <a:r>
              <a:rPr lang="en-US" sz="1200" dirty="0"/>
              <a:t> </a:t>
            </a:r>
            <a:r>
              <a:rPr lang="en-US" sz="1200" dirty="0" err="1"/>
              <a:t>absorben</a:t>
            </a:r>
            <a:r>
              <a:rPr lang="en-US" sz="1200" dirty="0"/>
              <a:t> </a:t>
            </a:r>
            <a:r>
              <a:rPr lang="en-US" sz="1200" dirty="0" err="1"/>
              <a:t>alrededor</a:t>
            </a:r>
            <a:r>
              <a:rPr lang="en-US" sz="1200" dirty="0"/>
              <a:t> del 30% del CO</a:t>
            </a:r>
            <a:r>
              <a:rPr lang="en-US" sz="1200" baseline="-25000" dirty="0"/>
              <a:t>2</a:t>
            </a:r>
            <a:r>
              <a:rPr lang="en-US" sz="1200" dirty="0"/>
              <a:t> </a:t>
            </a:r>
            <a:r>
              <a:rPr lang="en-US" sz="1200" dirty="0" err="1"/>
              <a:t>atmosférico</a:t>
            </a:r>
            <a:r>
              <a:rPr lang="en-US" sz="1200" dirty="0"/>
              <a:t>, </a:t>
            </a:r>
            <a:r>
              <a:rPr lang="en-US" sz="1200" dirty="0" err="1"/>
              <a:t>amortiguando</a:t>
            </a:r>
            <a:r>
              <a:rPr lang="en-US" sz="1200" dirty="0"/>
              <a:t> los </a:t>
            </a:r>
            <a:r>
              <a:rPr lang="en-US" sz="1200" dirty="0" err="1"/>
              <a:t>impactos</a:t>
            </a:r>
            <a:r>
              <a:rPr lang="en-US" sz="1200" dirty="0"/>
              <a:t> del </a:t>
            </a:r>
            <a:r>
              <a:rPr lang="en-US" sz="1200" dirty="0" err="1"/>
              <a:t>calentamiento</a:t>
            </a:r>
            <a:r>
              <a:rPr lang="en-US" sz="1200" dirty="0"/>
              <a:t> global.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Los </a:t>
            </a:r>
            <a:r>
              <a:rPr lang="en-US" sz="1200" dirty="0" err="1"/>
              <a:t>océanos</a:t>
            </a:r>
            <a:r>
              <a:rPr lang="en-US" sz="1200" dirty="0"/>
              <a:t> </a:t>
            </a:r>
            <a:r>
              <a:rPr lang="en-US" sz="1200" dirty="0" err="1"/>
              <a:t>aportan</a:t>
            </a:r>
            <a:r>
              <a:rPr lang="en-US" sz="1200" dirty="0"/>
              <a:t> la mayor </a:t>
            </a:r>
            <a:r>
              <a:rPr lang="en-US" sz="1200" dirty="0" err="1"/>
              <a:t>fuente</a:t>
            </a:r>
            <a:r>
              <a:rPr lang="en-US" sz="1200" dirty="0"/>
              <a:t> de </a:t>
            </a:r>
            <a:r>
              <a:rPr lang="en-US" sz="1200" dirty="0" err="1"/>
              <a:t>proteínas</a:t>
            </a:r>
            <a:r>
              <a:rPr lang="en-US" sz="1200" dirty="0"/>
              <a:t> del </a:t>
            </a:r>
            <a:r>
              <a:rPr lang="en-US" sz="1200" dirty="0" err="1"/>
              <a:t>mundo</a:t>
            </a:r>
            <a:r>
              <a:rPr lang="en-US" sz="1200" dirty="0"/>
              <a:t>: </a:t>
            </a:r>
            <a:r>
              <a:rPr lang="en-US" sz="1200" dirty="0" err="1"/>
              <a:t>más</a:t>
            </a:r>
            <a:r>
              <a:rPr lang="en-US" sz="1200" dirty="0"/>
              <a:t> de 3.000 </a:t>
            </a:r>
            <a:r>
              <a:rPr lang="en-US" sz="1200" dirty="0" err="1"/>
              <a:t>millones</a:t>
            </a:r>
            <a:r>
              <a:rPr lang="en-US" sz="1200" dirty="0"/>
              <a:t> de personas </a:t>
            </a:r>
            <a:r>
              <a:rPr lang="en-US" sz="1200" dirty="0" err="1"/>
              <a:t>dependen</a:t>
            </a:r>
            <a:r>
              <a:rPr lang="en-US" sz="1200" dirty="0"/>
              <a:t> de los </a:t>
            </a:r>
            <a:r>
              <a:rPr lang="en-US" sz="1200" dirty="0" err="1"/>
              <a:t>océanos</a:t>
            </a:r>
            <a:r>
              <a:rPr lang="en-US" sz="1200" dirty="0"/>
              <a:t> </a:t>
            </a:r>
            <a:r>
              <a:rPr lang="en-US" sz="1200" dirty="0" err="1"/>
              <a:t>como</a:t>
            </a:r>
            <a:r>
              <a:rPr lang="en-US" sz="1200" dirty="0"/>
              <a:t> </a:t>
            </a:r>
            <a:r>
              <a:rPr lang="en-US" sz="1200" dirty="0" err="1"/>
              <a:t>fuente</a:t>
            </a:r>
            <a:r>
              <a:rPr lang="en-US" sz="1200" dirty="0"/>
              <a:t> principal de </a:t>
            </a:r>
            <a:r>
              <a:rPr lang="en-US" sz="1200" dirty="0" err="1"/>
              <a:t>proteínas</a:t>
            </a:r>
            <a:r>
              <a:rPr lang="en-US" sz="12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Los </a:t>
            </a:r>
            <a:r>
              <a:rPr lang="en-US" sz="1200" u="sng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subsidios</a:t>
            </a:r>
            <a:r>
              <a:rPr lang="en-US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la </a:t>
            </a:r>
            <a:r>
              <a:rPr lang="en-US" sz="1200" u="sng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pesca</a:t>
            </a:r>
            <a:r>
              <a:rPr lang="en-US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contribuyendo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rápido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agotamiento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muchas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especies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impidiendo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esfuerzos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salvar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restaurar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pesca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mundial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los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empleos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asociados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Cada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año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pesca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oceánica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deja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USD 50 mil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millones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 embargo … </a:t>
            </a:r>
            <a:r>
              <a:rPr lang="en-US" sz="1200" u="sng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producto</a:t>
            </a:r>
            <a:r>
              <a:rPr lang="en-US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la </a:t>
            </a:r>
            <a:r>
              <a:rPr lang="en-US" sz="1200" u="sng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actividad</a:t>
            </a:r>
            <a:r>
              <a:rPr lang="en-US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humana</a:t>
            </a:r>
            <a:r>
              <a:rPr lang="en-US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mar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abierto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los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niveles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u="sng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acidez</a:t>
            </a:r>
            <a:r>
              <a:rPr lang="en-US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han</a:t>
            </a:r>
            <a:r>
              <a:rPr lang="en-US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aumentado</a:t>
            </a:r>
            <a:r>
              <a:rPr lang="en-US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 26%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desde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comienzo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revolución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industrial.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Las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aguas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costeras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deteriorando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debido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la </a:t>
            </a:r>
            <a:r>
              <a:rPr lang="en-US" sz="1200" u="sng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contaminación</a:t>
            </a:r>
            <a:r>
              <a:rPr lang="en-US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la </a:t>
            </a:r>
            <a:r>
              <a:rPr lang="en-US" sz="1200" u="sng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eutrofización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Sin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esfuerzos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coordinados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espera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que la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eutrofización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costera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aumente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20% de los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grandes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ecosistemas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marinos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para el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año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2050.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dirty="0" err="1"/>
              <a:t>En</a:t>
            </a:r>
            <a:r>
              <a:rPr lang="en-US" sz="1200" dirty="0"/>
              <a:t> la </a:t>
            </a:r>
            <a:r>
              <a:rPr lang="en-US" sz="1200" dirty="0" err="1"/>
              <a:t>diapositiva</a:t>
            </a:r>
            <a:r>
              <a:rPr lang="en-US" sz="1200" dirty="0"/>
              <a:t> hay </a:t>
            </a:r>
            <a:r>
              <a:rPr lang="en-US" sz="1200" dirty="0" err="1"/>
              <a:t>datos</a:t>
            </a:r>
            <a:r>
              <a:rPr lang="en-US" sz="1200" dirty="0"/>
              <a:t> del </a:t>
            </a:r>
            <a:r>
              <a:rPr lang="en-US" sz="1200" dirty="0" err="1"/>
              <a:t>estado</a:t>
            </a:r>
            <a:r>
              <a:rPr lang="en-US" sz="1200" dirty="0"/>
              <a:t> de los </a:t>
            </a:r>
            <a:r>
              <a:rPr lang="en-US" sz="1200" dirty="0" err="1"/>
              <a:t>océanos</a:t>
            </a:r>
            <a:r>
              <a:rPr lang="en-US" sz="1200" dirty="0"/>
              <a:t> </a:t>
            </a:r>
            <a:r>
              <a:rPr lang="en-US" sz="1200" dirty="0" err="1"/>
              <a:t>en</a:t>
            </a:r>
            <a:r>
              <a:rPr lang="en-US" sz="1200" dirty="0"/>
              <a:t> el </a:t>
            </a:r>
            <a:r>
              <a:rPr lang="en-US" sz="1200" dirty="0" err="1"/>
              <a:t>país</a:t>
            </a:r>
            <a:r>
              <a:rPr lang="en-US" sz="1200" dirty="0"/>
              <a:t> y </a:t>
            </a:r>
            <a:r>
              <a:rPr lang="en-US" sz="1200" dirty="0" err="1"/>
              <a:t>puerta</a:t>
            </a:r>
            <a:r>
              <a:rPr lang="en-US" sz="1200" dirty="0"/>
              <a:t> de entrada </a:t>
            </a:r>
            <a:r>
              <a:rPr lang="en-US" sz="1200" dirty="0" err="1"/>
              <a:t>hablar</a:t>
            </a:r>
            <a:r>
              <a:rPr lang="en-US" sz="1200" dirty="0"/>
              <a:t> </a:t>
            </a:r>
            <a:r>
              <a:rPr lang="en-US" sz="1200" dirty="0" err="1"/>
              <a:t>sobre</a:t>
            </a:r>
            <a:r>
              <a:rPr lang="en-US" sz="1200" dirty="0"/>
              <a:t> turismo.</a:t>
            </a:r>
          </a:p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F5DAE-5480-8F47-86E4-5518EAF3D215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63201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 turismo es una de las </a:t>
            </a:r>
            <a:r>
              <a:rPr lang="en-US" dirty="0" err="1"/>
              <a:t>actividades</a:t>
            </a:r>
            <a:r>
              <a:rPr lang="en-US" dirty="0"/>
              <a:t> </a:t>
            </a:r>
            <a:r>
              <a:rPr lang="en-US" dirty="0" err="1"/>
              <a:t>productivas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importantes</a:t>
            </a:r>
            <a:r>
              <a:rPr lang="en-US" dirty="0"/>
              <a:t> a </a:t>
            </a:r>
            <a:r>
              <a:rPr lang="en-US" dirty="0" err="1"/>
              <a:t>nivel</a:t>
            </a:r>
            <a:r>
              <a:rPr lang="en-US" dirty="0"/>
              <a:t> </a:t>
            </a:r>
            <a:r>
              <a:rPr lang="en-US" dirty="0" err="1"/>
              <a:t>mundial</a:t>
            </a:r>
            <a:r>
              <a:rPr lang="en-US" dirty="0"/>
              <a:t>, por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contribución</a:t>
            </a:r>
            <a:r>
              <a:rPr lang="en-US" dirty="0"/>
              <a:t> al PIB, la </a:t>
            </a:r>
            <a:r>
              <a:rPr lang="en-US" dirty="0" err="1"/>
              <a:t>generación</a:t>
            </a:r>
            <a:r>
              <a:rPr lang="en-US" dirty="0"/>
              <a:t> de </a:t>
            </a:r>
            <a:r>
              <a:rPr lang="en-US" dirty="0" err="1"/>
              <a:t>empleos</a:t>
            </a:r>
            <a:r>
              <a:rPr lang="en-US" dirty="0"/>
              <a:t>, el </a:t>
            </a:r>
            <a:r>
              <a:rPr lang="en-US" dirty="0" err="1"/>
              <a:t>encadenamiento</a:t>
            </a:r>
            <a:r>
              <a:rPr lang="en-US" dirty="0"/>
              <a:t> de </a:t>
            </a:r>
            <a:r>
              <a:rPr lang="en-US" dirty="0" err="1"/>
              <a:t>cadenas</a:t>
            </a:r>
            <a:r>
              <a:rPr lang="en-US" dirty="0"/>
              <a:t> de valor.</a:t>
            </a:r>
          </a:p>
          <a:p>
            <a:r>
              <a:rPr lang="en-US" dirty="0"/>
              <a:t>Los </a:t>
            </a:r>
            <a:r>
              <a:rPr lang="en-US" dirty="0" err="1"/>
              <a:t>datos</a:t>
            </a:r>
            <a:r>
              <a:rPr lang="en-US" dirty="0"/>
              <a:t> de la </a:t>
            </a:r>
            <a:r>
              <a:rPr lang="en-US" dirty="0" err="1"/>
              <a:t>diapositiva</a:t>
            </a:r>
            <a:r>
              <a:rPr lang="en-US" dirty="0"/>
              <a:t> son </a:t>
            </a:r>
            <a:r>
              <a:rPr lang="en-US" dirty="0" err="1"/>
              <a:t>estadísticas</a:t>
            </a:r>
            <a:r>
              <a:rPr lang="en-US" dirty="0"/>
              <a:t> de la </a:t>
            </a:r>
            <a:r>
              <a:rPr lang="en-US" dirty="0" err="1"/>
              <a:t>Organización</a:t>
            </a:r>
            <a:r>
              <a:rPr lang="en-US" dirty="0"/>
              <a:t> Mundial del Turismo.</a:t>
            </a:r>
            <a:endParaRPr lang="es-D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084EE-6E70-490F-94B5-299EFED60EDD}" type="slidenum">
              <a:rPr lang="es-DO" smtClean="0"/>
              <a:t>5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242460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 la </a:t>
            </a:r>
            <a:r>
              <a:rPr lang="en-US" dirty="0" err="1"/>
              <a:t>República</a:t>
            </a:r>
            <a:r>
              <a:rPr lang="en-US" dirty="0"/>
              <a:t> Dominicana, el turismo </a:t>
            </a:r>
            <a:r>
              <a:rPr lang="en-US" dirty="0" err="1"/>
              <a:t>constituye</a:t>
            </a:r>
            <a:r>
              <a:rPr lang="en-US" dirty="0"/>
              <a:t> </a:t>
            </a:r>
            <a:r>
              <a:rPr lang="en-US" dirty="0" err="1"/>
              <a:t>uno</a:t>
            </a:r>
            <a:r>
              <a:rPr lang="en-US" dirty="0"/>
              <a:t> de los “</a:t>
            </a:r>
            <a:r>
              <a:rPr lang="en-US" dirty="0" err="1"/>
              <a:t>motores</a:t>
            </a:r>
            <a:r>
              <a:rPr lang="en-US" dirty="0"/>
              <a:t>”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importantes</a:t>
            </a:r>
            <a:r>
              <a:rPr lang="en-US" dirty="0"/>
              <a:t> del Desarrollo y del plan de </a:t>
            </a:r>
            <a:r>
              <a:rPr lang="en-US" dirty="0" err="1"/>
              <a:t>gobierno</a:t>
            </a:r>
            <a:r>
              <a:rPr lang="en-US" dirty="0"/>
              <a:t> actual.</a:t>
            </a:r>
          </a:p>
          <a:p>
            <a:pPr algn="just"/>
            <a:r>
              <a:rPr lang="es-DO" u="sng" dirty="0"/>
              <a:t>Datos clave</a:t>
            </a:r>
            <a:r>
              <a:rPr lang="es-DO" dirty="0"/>
              <a:t>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DO" dirty="0"/>
              <a:t>El turismo es una actividad pujante con un crecimiento de 6.0% en los últimos 5 años.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DO" dirty="0"/>
              <a:t>Registró en 2018 un 7.0% de contribución al empleo (2013-2018).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DO" dirty="0"/>
              <a:t>De todos los ocupados en turismo el 57% son mujeres quienes tienen un mayor grado de educación lo que constituye una fuente de productividad.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DO" dirty="0"/>
              <a:t>La reducción de las brechas salariales entre hombres y mujeres puede convertirse en una oportunidad de aumentar competitividad y productividad (brecha de 28%).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DO" dirty="0"/>
              <a:t>Contribuye con un 8.4% de ingresos por divisas (2013-2018).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DO" dirty="0"/>
              <a:t>La función de producción del turismo toma como insumos productos de otras actividades de la economía, especialmente del sector agropecuarios, transporte y otros servicios.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DO" dirty="0"/>
              <a:t>El consumo turístico de productos característicos y no característicos del turismo (valor agregado turístico) aporta un 25% al PIB.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DO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s-DO" u="sng" dirty="0"/>
              <a:t>Existe un contexto país que es importante tener en cuenta, ya que incidirá sobre la evolución del sector: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 </a:t>
            </a:r>
            <a:r>
              <a:rPr lang="en-US" dirty="0" err="1"/>
              <a:t>prevé</a:t>
            </a:r>
            <a:r>
              <a:rPr lang="en-US" dirty="0"/>
              <a:t> un </a:t>
            </a:r>
            <a:r>
              <a:rPr lang="en-US" dirty="0" err="1"/>
              <a:t>contexto</a:t>
            </a:r>
            <a:r>
              <a:rPr lang="en-US" dirty="0"/>
              <a:t> de </a:t>
            </a:r>
            <a:r>
              <a:rPr lang="en-US" dirty="0" err="1"/>
              <a:t>reducción</a:t>
            </a:r>
            <a:r>
              <a:rPr lang="en-US" dirty="0"/>
              <a:t> del </a:t>
            </a:r>
            <a:r>
              <a:rPr lang="en-US" dirty="0" err="1"/>
              <a:t>crecimiento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país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El </a:t>
            </a:r>
            <a:r>
              <a:rPr lang="en-US" dirty="0" err="1"/>
              <a:t>crecimiento</a:t>
            </a:r>
            <a:r>
              <a:rPr lang="en-US" dirty="0"/>
              <a:t> </a:t>
            </a:r>
            <a:r>
              <a:rPr lang="en-US" dirty="0" err="1"/>
              <a:t>económico</a:t>
            </a:r>
            <a:r>
              <a:rPr lang="en-US" dirty="0"/>
              <a:t> de 7.0% </a:t>
            </a:r>
            <a:r>
              <a:rPr lang="en-US" dirty="0" err="1"/>
              <a:t>en</a:t>
            </a:r>
            <a:r>
              <a:rPr lang="en-US" dirty="0"/>
              <a:t> 2018 se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amenazado</a:t>
            </a:r>
            <a:r>
              <a:rPr lang="en-US" dirty="0"/>
              <a:t> por </a:t>
            </a:r>
            <a:r>
              <a:rPr lang="en-US" dirty="0" err="1"/>
              <a:t>incertidumbre</a:t>
            </a:r>
            <a:r>
              <a:rPr lang="en-US" dirty="0"/>
              <a:t> de </a:t>
            </a:r>
            <a:r>
              <a:rPr lang="en-US" dirty="0" err="1"/>
              <a:t>mercados</a:t>
            </a:r>
            <a:r>
              <a:rPr lang="en-US" dirty="0"/>
              <a:t> </a:t>
            </a:r>
            <a:r>
              <a:rPr lang="en-US" dirty="0" err="1"/>
              <a:t>internacionales</a:t>
            </a:r>
            <a:r>
              <a:rPr lang="en-US" dirty="0"/>
              <a:t> y </a:t>
            </a:r>
            <a:r>
              <a:rPr lang="en-US" dirty="0" err="1"/>
              <a:t>poca</a:t>
            </a:r>
            <a:r>
              <a:rPr lang="en-US" dirty="0"/>
              <a:t> </a:t>
            </a:r>
            <a:r>
              <a:rPr lang="en-US" dirty="0" err="1"/>
              <a:t>diversificación</a:t>
            </a:r>
            <a:r>
              <a:rPr lang="en-US" dirty="0"/>
              <a:t> de </a:t>
            </a:r>
            <a:r>
              <a:rPr lang="en-US" dirty="0" err="1"/>
              <a:t>exportaciones</a:t>
            </a:r>
            <a:r>
              <a:rPr lang="en-US" dirty="0"/>
              <a:t> (EUA principal socio </a:t>
            </a:r>
            <a:r>
              <a:rPr lang="en-US" dirty="0" err="1"/>
              <a:t>comercial</a:t>
            </a:r>
            <a:r>
              <a:rPr lang="en-US" dirty="0"/>
              <a:t> con </a:t>
            </a:r>
            <a:r>
              <a:rPr lang="en-US" dirty="0" err="1"/>
              <a:t>más</a:t>
            </a:r>
            <a:r>
              <a:rPr lang="en-US" dirty="0"/>
              <a:t> del 70.0%).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Para 2019, CEPAL ha </a:t>
            </a:r>
            <a:r>
              <a:rPr lang="en-US" dirty="0" err="1"/>
              <a:t>estimado</a:t>
            </a:r>
            <a:r>
              <a:rPr lang="en-US" dirty="0"/>
              <a:t> </a:t>
            </a:r>
            <a:r>
              <a:rPr lang="en-US" dirty="0" err="1"/>
              <a:t>crecimiento</a:t>
            </a:r>
            <a:r>
              <a:rPr lang="en-US" dirty="0"/>
              <a:t> </a:t>
            </a:r>
            <a:r>
              <a:rPr lang="en-US" dirty="0" err="1"/>
              <a:t>económico</a:t>
            </a:r>
            <a:r>
              <a:rPr lang="en-US" dirty="0"/>
              <a:t> de 5.0%.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Existe</a:t>
            </a:r>
            <a:r>
              <a:rPr lang="en-US" dirty="0"/>
              <a:t> la </a:t>
            </a:r>
            <a:r>
              <a:rPr lang="en-US" dirty="0" err="1"/>
              <a:t>necesidad</a:t>
            </a:r>
            <a:r>
              <a:rPr lang="en-US" dirty="0"/>
              <a:t> de </a:t>
            </a:r>
            <a:r>
              <a:rPr lang="en-US" dirty="0" err="1"/>
              <a:t>apalancar</a:t>
            </a:r>
            <a:r>
              <a:rPr lang="en-US" dirty="0"/>
              <a:t> el sector con </a:t>
            </a:r>
            <a:r>
              <a:rPr lang="en-US" dirty="0" err="1"/>
              <a:t>consumo</a:t>
            </a:r>
            <a:r>
              <a:rPr lang="en-US" dirty="0"/>
              <a:t> de </a:t>
            </a:r>
            <a:r>
              <a:rPr lang="en-US" dirty="0" err="1"/>
              <a:t>sectores</a:t>
            </a:r>
            <a:r>
              <a:rPr lang="en-US" dirty="0"/>
              <a:t> </a:t>
            </a:r>
            <a:r>
              <a:rPr lang="en-US" dirty="0" err="1"/>
              <a:t>importantes</a:t>
            </a:r>
            <a:r>
              <a:rPr lang="en-US" dirty="0"/>
              <a:t> para el </a:t>
            </a:r>
            <a:r>
              <a:rPr lang="en-US" dirty="0" err="1"/>
              <a:t>gobierno</a:t>
            </a:r>
            <a:r>
              <a:rPr lang="en-US" dirty="0"/>
              <a:t> (</a:t>
            </a:r>
            <a:r>
              <a:rPr lang="en-US" dirty="0" err="1"/>
              <a:t>agropecuario</a:t>
            </a:r>
            <a:r>
              <a:rPr lang="en-US" dirty="0"/>
              <a:t>, </a:t>
            </a:r>
            <a:r>
              <a:rPr lang="en-US" dirty="0" err="1"/>
              <a:t>Mypimes</a:t>
            </a:r>
            <a:r>
              <a:rPr lang="en-US" dirty="0"/>
              <a:t>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 require </a:t>
            </a:r>
            <a:r>
              <a:rPr lang="en-US" dirty="0" err="1"/>
              <a:t>mejorar</a:t>
            </a:r>
            <a:r>
              <a:rPr lang="en-US" dirty="0"/>
              <a:t> la </a:t>
            </a:r>
            <a:r>
              <a:rPr lang="en-US" dirty="0" err="1"/>
              <a:t>matriz</a:t>
            </a:r>
            <a:r>
              <a:rPr lang="en-US" dirty="0"/>
              <a:t> </a:t>
            </a:r>
            <a:r>
              <a:rPr lang="en-US" dirty="0" err="1"/>
              <a:t>energética</a:t>
            </a:r>
            <a:r>
              <a:rPr lang="en-US" dirty="0"/>
              <a:t> es una </a:t>
            </a:r>
            <a:r>
              <a:rPr lang="en-US" dirty="0" err="1"/>
              <a:t>fuente</a:t>
            </a:r>
            <a:r>
              <a:rPr lang="en-US" dirty="0"/>
              <a:t> de </a:t>
            </a:r>
            <a:r>
              <a:rPr lang="en-US" dirty="0" err="1"/>
              <a:t>competitividad</a:t>
            </a:r>
            <a:r>
              <a:rPr lang="en-US" dirty="0"/>
              <a:t> y mayor </a:t>
            </a:r>
            <a:r>
              <a:rPr lang="en-US" dirty="0" err="1"/>
              <a:t>productividad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fin de que sea </a:t>
            </a:r>
            <a:r>
              <a:rPr lang="en-US" dirty="0" err="1"/>
              <a:t>verdaderamente</a:t>
            </a:r>
            <a:r>
              <a:rPr lang="en-US" dirty="0"/>
              <a:t> Sostenible, </a:t>
            </a:r>
            <a:r>
              <a:rPr lang="en-US" dirty="0" err="1"/>
              <a:t>será</a:t>
            </a:r>
            <a:r>
              <a:rPr lang="en-US" dirty="0"/>
              <a:t> </a:t>
            </a:r>
            <a:r>
              <a:rPr lang="en-US" dirty="0" err="1"/>
              <a:t>importante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 articular con </a:t>
            </a:r>
            <a:r>
              <a:rPr lang="en-US" dirty="0" err="1"/>
              <a:t>acelerador</a:t>
            </a:r>
            <a:r>
              <a:rPr lang="en-US" dirty="0"/>
              <a:t> de </a:t>
            </a:r>
            <a:r>
              <a:rPr lang="en-US" dirty="0" err="1"/>
              <a:t>reducción</a:t>
            </a:r>
            <a:r>
              <a:rPr lang="en-US" dirty="0"/>
              <a:t> de la </a:t>
            </a:r>
            <a:r>
              <a:rPr lang="en-US" dirty="0" err="1"/>
              <a:t>pobreza</a:t>
            </a:r>
            <a:r>
              <a:rPr lang="en-US" dirty="0"/>
              <a:t> y de </a:t>
            </a:r>
            <a:r>
              <a:rPr lang="en-US" dirty="0" err="1"/>
              <a:t>Competitividad</a:t>
            </a:r>
            <a:r>
              <a:rPr lang="en-US" dirty="0"/>
              <a:t> y </a:t>
            </a:r>
            <a:r>
              <a:rPr lang="en-US" dirty="0" err="1"/>
              <a:t>Empleo</a:t>
            </a:r>
            <a:r>
              <a:rPr lang="en-US" dirty="0"/>
              <a:t> </a:t>
            </a:r>
            <a:r>
              <a:rPr lang="en-US" dirty="0" err="1"/>
              <a:t>decente</a:t>
            </a:r>
            <a:r>
              <a:rPr lang="en-US" dirty="0"/>
              <a:t> (</a:t>
            </a:r>
            <a:r>
              <a:rPr lang="en-US" dirty="0" err="1"/>
              <a:t>brechas</a:t>
            </a:r>
            <a:r>
              <a:rPr lang="en-US" dirty="0"/>
              <a:t> por </a:t>
            </a:r>
            <a:r>
              <a:rPr lang="en-US" dirty="0" err="1"/>
              <a:t>género</a:t>
            </a:r>
            <a:r>
              <a:rPr lang="en-US" dirty="0"/>
              <a:t> e </a:t>
            </a:r>
            <a:r>
              <a:rPr lang="en-US" dirty="0" err="1"/>
              <a:t>inclusión</a:t>
            </a:r>
            <a:r>
              <a:rPr lang="en-US" dirty="0"/>
              <a:t> de </a:t>
            </a:r>
            <a:r>
              <a:rPr lang="en-US" dirty="0" err="1"/>
              <a:t>grupos</a:t>
            </a:r>
            <a:r>
              <a:rPr lang="en-US" dirty="0"/>
              <a:t> </a:t>
            </a:r>
            <a:r>
              <a:rPr lang="en-US" dirty="0" err="1"/>
              <a:t>vulnerables</a:t>
            </a:r>
            <a:r>
              <a:rPr lang="en-US" dirty="0"/>
              <a:t>).</a:t>
            </a:r>
            <a:endParaRPr lang="es-DO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DO" dirty="0"/>
          </a:p>
          <a:p>
            <a:endParaRPr lang="es-D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F5DAE-5480-8F47-86E4-5518EAF3D215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21941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 meta </a:t>
            </a:r>
            <a:r>
              <a:rPr lang="en-US" dirty="0" err="1"/>
              <a:t>planteada</a:t>
            </a:r>
            <a:r>
              <a:rPr lang="en-US" dirty="0"/>
              <a:t> por el </a:t>
            </a:r>
            <a:r>
              <a:rPr lang="en-US" dirty="0" err="1"/>
              <a:t>gobierno</a:t>
            </a:r>
            <a:r>
              <a:rPr lang="en-US" dirty="0"/>
              <a:t> es pasar de 5 </a:t>
            </a:r>
            <a:r>
              <a:rPr lang="en-US" dirty="0" err="1"/>
              <a:t>millones</a:t>
            </a:r>
            <a:r>
              <a:rPr lang="en-US" dirty="0"/>
              <a:t> (2012) a 10 </a:t>
            </a:r>
            <a:r>
              <a:rPr lang="en-US" dirty="0" err="1"/>
              <a:t>millones</a:t>
            </a:r>
            <a:r>
              <a:rPr lang="en-US" dirty="0"/>
              <a:t> de </a:t>
            </a:r>
            <a:r>
              <a:rPr lang="en-US" dirty="0" err="1"/>
              <a:t>turistas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país</a:t>
            </a:r>
            <a:r>
              <a:rPr lang="en-US" dirty="0"/>
              <a:t>.</a:t>
            </a:r>
          </a:p>
          <a:p>
            <a:r>
              <a:rPr lang="en-US" dirty="0"/>
              <a:t>Para que </a:t>
            </a:r>
            <a:r>
              <a:rPr lang="en-US" dirty="0" err="1"/>
              <a:t>esta</a:t>
            </a:r>
            <a:r>
              <a:rPr lang="en-US" dirty="0"/>
              <a:t> meta sea </a:t>
            </a:r>
            <a:r>
              <a:rPr lang="en-US" dirty="0" err="1"/>
              <a:t>posible</a:t>
            </a:r>
            <a:r>
              <a:rPr lang="en-US" dirty="0"/>
              <a:t>, </a:t>
            </a:r>
            <a:r>
              <a:rPr lang="en-US" dirty="0" err="1"/>
              <a:t>será</a:t>
            </a:r>
            <a:r>
              <a:rPr lang="en-US" dirty="0"/>
              <a:t> </a:t>
            </a:r>
            <a:r>
              <a:rPr lang="en-US" dirty="0" err="1"/>
              <a:t>necesario</a:t>
            </a:r>
            <a:r>
              <a:rPr lang="en-US" dirty="0"/>
              <a:t> </a:t>
            </a:r>
            <a:r>
              <a:rPr lang="en-US" dirty="0" err="1"/>
              <a:t>incrementar</a:t>
            </a:r>
            <a:r>
              <a:rPr lang="en-US" dirty="0"/>
              <a:t> el </a:t>
            </a:r>
            <a:r>
              <a:rPr lang="en-US" dirty="0" err="1"/>
              <a:t>número</a:t>
            </a:r>
            <a:r>
              <a:rPr lang="en-US" dirty="0"/>
              <a:t> de </a:t>
            </a:r>
            <a:r>
              <a:rPr lang="en-US" dirty="0" err="1"/>
              <a:t>habitaciones</a:t>
            </a:r>
            <a:r>
              <a:rPr lang="en-US" dirty="0"/>
              <a:t> </a:t>
            </a:r>
            <a:r>
              <a:rPr lang="en-US" dirty="0" err="1"/>
              <a:t>disponibles</a:t>
            </a:r>
            <a:r>
              <a:rPr lang="en-US" dirty="0"/>
              <a:t> y hay </a:t>
            </a:r>
            <a:r>
              <a:rPr lang="en-US" dirty="0" err="1"/>
              <a:t>estimaciones</a:t>
            </a:r>
            <a:r>
              <a:rPr lang="en-US" dirty="0"/>
              <a:t> de la </a:t>
            </a:r>
            <a:r>
              <a:rPr lang="en-US" dirty="0" err="1"/>
              <a:t>contribución</a:t>
            </a:r>
            <a:r>
              <a:rPr lang="en-US" dirty="0"/>
              <a:t> al </a:t>
            </a:r>
            <a:r>
              <a:rPr lang="en-US" dirty="0" err="1"/>
              <a:t>desarrollo</a:t>
            </a:r>
            <a:r>
              <a:rPr lang="en-US" dirty="0"/>
              <a:t> del </a:t>
            </a:r>
            <a:r>
              <a:rPr lang="en-US" dirty="0" err="1"/>
              <a:t>país</a:t>
            </a:r>
            <a:r>
              <a:rPr lang="en-US" dirty="0"/>
              <a:t> (30% del PIB, </a:t>
            </a:r>
            <a:r>
              <a:rPr lang="en-US" dirty="0" err="1"/>
              <a:t>incremento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generación</a:t>
            </a:r>
            <a:r>
              <a:rPr lang="en-US" dirty="0"/>
              <a:t> de divisas).</a:t>
            </a:r>
          </a:p>
          <a:p>
            <a:r>
              <a:rPr lang="en-US" dirty="0" err="1"/>
              <a:t>En</a:t>
            </a:r>
            <a:r>
              <a:rPr lang="en-US" dirty="0"/>
              <a:t> las </a:t>
            </a:r>
            <a:r>
              <a:rPr lang="en-US" dirty="0" err="1"/>
              <a:t>metas</a:t>
            </a:r>
            <a:r>
              <a:rPr lang="en-US" dirty="0"/>
              <a:t> </a:t>
            </a:r>
            <a:r>
              <a:rPr lang="en-US" dirty="0" err="1"/>
              <a:t>presidenciales</a:t>
            </a:r>
            <a:r>
              <a:rPr lang="en-US" dirty="0"/>
              <a:t> hay dos </a:t>
            </a:r>
            <a:r>
              <a:rPr lang="en-US" dirty="0" err="1"/>
              <a:t>indicadores</a:t>
            </a:r>
            <a:r>
              <a:rPr lang="en-US" dirty="0"/>
              <a:t> clave </a:t>
            </a:r>
            <a:r>
              <a:rPr lang="en-US" dirty="0" err="1"/>
              <a:t>asociados</a:t>
            </a:r>
            <a:r>
              <a:rPr lang="en-US" dirty="0"/>
              <a:t> a </a:t>
            </a:r>
            <a:r>
              <a:rPr lang="en-US" dirty="0" err="1"/>
              <a:t>esta</a:t>
            </a:r>
            <a:r>
              <a:rPr lang="en-US" dirty="0"/>
              <a:t> vision:</a:t>
            </a:r>
          </a:p>
          <a:p>
            <a:pPr marL="228600" indent="-228600">
              <a:buAutoNum type="arabicPeriod"/>
            </a:pPr>
            <a:r>
              <a:rPr lang="en-US" dirty="0" err="1"/>
              <a:t>Número</a:t>
            </a:r>
            <a:r>
              <a:rPr lang="en-US" dirty="0"/>
              <a:t> de </a:t>
            </a:r>
            <a:r>
              <a:rPr lang="en-US" dirty="0" err="1"/>
              <a:t>turistas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 err="1"/>
              <a:t>Número</a:t>
            </a:r>
            <a:r>
              <a:rPr lang="en-US" dirty="0"/>
              <a:t> de </a:t>
            </a:r>
            <a:r>
              <a:rPr lang="en-US" dirty="0" err="1"/>
              <a:t>habitaciones</a:t>
            </a: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  <a:p>
            <a:r>
              <a:rPr lang="en-US" b="1" dirty="0"/>
              <a:t>SIN EMBARGO </a:t>
            </a:r>
            <a:r>
              <a:rPr lang="en-US" dirty="0"/>
              <a:t>… es </a:t>
            </a:r>
            <a:r>
              <a:rPr lang="en-US" dirty="0" err="1"/>
              <a:t>importante</a:t>
            </a:r>
            <a:r>
              <a:rPr lang="en-US" dirty="0"/>
              <a:t> saber que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esta</a:t>
            </a:r>
            <a:r>
              <a:rPr lang="en-US" dirty="0"/>
              <a:t> meta </a:t>
            </a:r>
            <a:r>
              <a:rPr lang="en-US" dirty="0" err="1"/>
              <a:t>país</a:t>
            </a:r>
            <a:r>
              <a:rPr lang="en-US" dirty="0"/>
              <a:t> no se </a:t>
            </a:r>
            <a:r>
              <a:rPr lang="en-US" dirty="0" err="1"/>
              <a:t>han</a:t>
            </a:r>
            <a:r>
              <a:rPr lang="en-US" dirty="0"/>
              <a:t> </a:t>
            </a:r>
            <a:r>
              <a:rPr lang="en-US" dirty="0" err="1"/>
              <a:t>considerado</a:t>
            </a:r>
            <a:r>
              <a:rPr lang="en-US" dirty="0"/>
              <a:t> </a:t>
            </a:r>
            <a:r>
              <a:rPr lang="en-US" dirty="0" err="1"/>
              <a:t>criterios</a:t>
            </a:r>
            <a:r>
              <a:rPr lang="en-US" dirty="0"/>
              <a:t> </a:t>
            </a:r>
            <a:r>
              <a:rPr lang="en-US" dirty="0" err="1"/>
              <a:t>importantes</a:t>
            </a:r>
            <a:r>
              <a:rPr lang="en-US" dirty="0"/>
              <a:t> de </a:t>
            </a:r>
            <a:r>
              <a:rPr lang="en-US" dirty="0" err="1"/>
              <a:t>sostenibilidad</a:t>
            </a:r>
            <a:r>
              <a:rPr lang="en-US" dirty="0"/>
              <a:t>:</a:t>
            </a:r>
          </a:p>
          <a:p>
            <a:pPr marL="171450" indent="-171450">
              <a:buFontTx/>
              <a:buChar char="-"/>
            </a:pPr>
            <a:r>
              <a:rPr lang="en-US" dirty="0"/>
              <a:t>Se </a:t>
            </a:r>
            <a:r>
              <a:rPr lang="en-US" dirty="0" err="1"/>
              <a:t>asume</a:t>
            </a:r>
            <a:r>
              <a:rPr lang="en-US" dirty="0"/>
              <a:t> que los </a:t>
            </a:r>
            <a:r>
              <a:rPr lang="en-US" dirty="0" err="1"/>
              <a:t>ecosistemas</a:t>
            </a:r>
            <a:r>
              <a:rPr lang="en-US" dirty="0"/>
              <a:t> </a:t>
            </a:r>
            <a:r>
              <a:rPr lang="en-US" dirty="0" err="1"/>
              <a:t>costeros</a:t>
            </a:r>
            <a:r>
              <a:rPr lang="en-US" dirty="0"/>
              <a:t> (</a:t>
            </a:r>
            <a:r>
              <a:rPr lang="en-US" dirty="0" err="1"/>
              <a:t>oferta</a:t>
            </a:r>
            <a:r>
              <a:rPr lang="en-US" dirty="0"/>
              <a:t> de </a:t>
            </a:r>
            <a:r>
              <a:rPr lang="en-US" dirty="0" err="1"/>
              <a:t>destino</a:t>
            </a:r>
            <a:r>
              <a:rPr lang="en-US" dirty="0"/>
              <a:t>) </a:t>
            </a:r>
            <a:r>
              <a:rPr lang="en-US" dirty="0" err="1"/>
              <a:t>tienen</a:t>
            </a:r>
            <a:r>
              <a:rPr lang="en-US" dirty="0"/>
              <a:t> </a:t>
            </a:r>
            <a:r>
              <a:rPr lang="en-US" dirty="0" err="1"/>
              <a:t>capacidad</a:t>
            </a:r>
            <a:r>
              <a:rPr lang="en-US" dirty="0"/>
              <a:t> de </a:t>
            </a:r>
            <a:r>
              <a:rPr lang="en-US" dirty="0" err="1"/>
              <a:t>carga</a:t>
            </a:r>
            <a:r>
              <a:rPr lang="en-US" dirty="0"/>
              <a:t> para absorber el </a:t>
            </a:r>
            <a:r>
              <a:rPr lang="en-US" dirty="0" err="1"/>
              <a:t>doble</a:t>
            </a:r>
            <a:r>
              <a:rPr lang="en-US" dirty="0"/>
              <a:t> de </a:t>
            </a:r>
            <a:r>
              <a:rPr lang="en-US" dirty="0" err="1"/>
              <a:t>turistas</a:t>
            </a:r>
            <a:r>
              <a:rPr lang="en-US" dirty="0"/>
              <a:t> y la </a:t>
            </a:r>
            <a:r>
              <a:rPr lang="en-US" dirty="0" err="1"/>
              <a:t>infraestructura</a:t>
            </a:r>
            <a:r>
              <a:rPr lang="en-US" dirty="0"/>
              <a:t> </a:t>
            </a:r>
            <a:r>
              <a:rPr lang="en-US" dirty="0" err="1"/>
              <a:t>asociada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Se </a:t>
            </a:r>
            <a:r>
              <a:rPr lang="en-US" dirty="0" err="1"/>
              <a:t>parte</a:t>
            </a:r>
            <a:r>
              <a:rPr lang="en-US" dirty="0"/>
              <a:t> de un </a:t>
            </a:r>
            <a:r>
              <a:rPr lang="en-US" dirty="0" err="1"/>
              <a:t>modelo</a:t>
            </a:r>
            <a:r>
              <a:rPr lang="en-US" dirty="0"/>
              <a:t> que </a:t>
            </a:r>
            <a:r>
              <a:rPr lang="en-US" dirty="0" err="1"/>
              <a:t>utiliza</a:t>
            </a:r>
            <a:r>
              <a:rPr lang="en-US" dirty="0"/>
              <a:t> de </a:t>
            </a:r>
            <a:r>
              <a:rPr lang="en-US" dirty="0" err="1"/>
              <a:t>manera</a:t>
            </a:r>
            <a:r>
              <a:rPr lang="en-US" dirty="0"/>
              <a:t> </a:t>
            </a:r>
            <a:r>
              <a:rPr lang="en-US" dirty="0" err="1"/>
              <a:t>intensiva</a:t>
            </a:r>
            <a:r>
              <a:rPr lang="en-US" dirty="0"/>
              <a:t> los </a:t>
            </a:r>
            <a:r>
              <a:rPr lang="en-US" dirty="0" err="1"/>
              <a:t>recursos</a:t>
            </a:r>
            <a:r>
              <a:rPr lang="en-US" dirty="0"/>
              <a:t> naturales</a:t>
            </a:r>
          </a:p>
          <a:p>
            <a:pPr marL="171450" indent="-171450">
              <a:buFontTx/>
              <a:buChar char="-"/>
            </a:pPr>
            <a:r>
              <a:rPr lang="en-US" dirty="0"/>
              <a:t>Hay un </a:t>
            </a:r>
            <a:r>
              <a:rPr lang="en-US" dirty="0" err="1"/>
              <a:t>pasivo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cuanto</a:t>
            </a:r>
            <a:r>
              <a:rPr lang="en-US" dirty="0"/>
              <a:t> a </a:t>
            </a:r>
            <a:r>
              <a:rPr lang="en-US" dirty="0" err="1"/>
              <a:t>servicios</a:t>
            </a:r>
            <a:r>
              <a:rPr lang="en-US" dirty="0"/>
              <a:t> de </a:t>
            </a:r>
            <a:r>
              <a:rPr lang="en-US" dirty="0" err="1"/>
              <a:t>disposición</a:t>
            </a:r>
            <a:r>
              <a:rPr lang="en-US" dirty="0"/>
              <a:t> de </a:t>
            </a:r>
            <a:r>
              <a:rPr lang="en-US" dirty="0" err="1"/>
              <a:t>aguas</a:t>
            </a:r>
            <a:r>
              <a:rPr lang="en-US" dirty="0"/>
              <a:t> </a:t>
            </a:r>
            <a:r>
              <a:rPr lang="en-US" dirty="0" err="1"/>
              <a:t>usadas</a:t>
            </a:r>
            <a:r>
              <a:rPr lang="en-US" dirty="0"/>
              <a:t> y </a:t>
            </a:r>
            <a:r>
              <a:rPr lang="en-US" dirty="0" err="1"/>
              <a:t>residuos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Hay un </a:t>
            </a:r>
            <a:r>
              <a:rPr lang="en-US" dirty="0" err="1"/>
              <a:t>pasivo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cuanto</a:t>
            </a:r>
            <a:r>
              <a:rPr lang="en-US" dirty="0"/>
              <a:t> a un “mal </a:t>
            </a:r>
            <a:r>
              <a:rPr lang="en-US" dirty="0" err="1"/>
              <a:t>desarrollo</a:t>
            </a:r>
            <a:r>
              <a:rPr lang="en-US" dirty="0"/>
              <a:t>” de pueblos y </a:t>
            </a:r>
            <a:r>
              <a:rPr lang="en-US" dirty="0" err="1"/>
              <a:t>otra</a:t>
            </a:r>
            <a:r>
              <a:rPr lang="en-US" dirty="0"/>
              <a:t> </a:t>
            </a:r>
            <a:r>
              <a:rPr lang="en-US" dirty="0" err="1"/>
              <a:t>infraestructura</a:t>
            </a:r>
            <a:r>
              <a:rPr lang="en-US" dirty="0"/>
              <a:t> </a:t>
            </a:r>
            <a:r>
              <a:rPr lang="en-US" dirty="0" err="1"/>
              <a:t>urbana</a:t>
            </a:r>
            <a:r>
              <a:rPr lang="en-US" dirty="0"/>
              <a:t> que prove </a:t>
            </a:r>
            <a:r>
              <a:rPr lang="en-US" dirty="0" err="1"/>
              <a:t>servicios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los polos </a:t>
            </a:r>
            <a:r>
              <a:rPr lang="en-US" dirty="0" err="1"/>
              <a:t>turísticos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Existen</a:t>
            </a:r>
            <a:r>
              <a:rPr lang="en-US" dirty="0"/>
              <a:t> </a:t>
            </a:r>
            <a:r>
              <a:rPr lang="en-US" dirty="0" err="1"/>
              <a:t>estudios</a:t>
            </a:r>
            <a:r>
              <a:rPr lang="en-US" dirty="0"/>
              <a:t> (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poder</a:t>
            </a:r>
            <a:r>
              <a:rPr lang="en-US" dirty="0"/>
              <a:t> de MITUR, a </a:t>
            </a:r>
            <a:r>
              <a:rPr lang="en-US" dirty="0" err="1"/>
              <a:t>nivel</a:t>
            </a:r>
            <a:r>
              <a:rPr lang="en-US" dirty="0"/>
              <a:t> </a:t>
            </a:r>
            <a:r>
              <a:rPr lang="en-US" dirty="0" err="1"/>
              <a:t>técnico</a:t>
            </a:r>
            <a:r>
              <a:rPr lang="en-US" dirty="0"/>
              <a:t>) que </a:t>
            </a:r>
            <a:r>
              <a:rPr lang="en-US" dirty="0" err="1"/>
              <a:t>han</a:t>
            </a:r>
            <a:r>
              <a:rPr lang="en-US" dirty="0"/>
              <a:t> </a:t>
            </a:r>
            <a:r>
              <a:rPr lang="en-US" dirty="0" err="1"/>
              <a:t>evidenciado</a:t>
            </a:r>
            <a:r>
              <a:rPr lang="en-US" dirty="0"/>
              <a:t> que el </a:t>
            </a:r>
            <a:r>
              <a:rPr lang="en-US" dirty="0" err="1"/>
              <a:t>país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obtener</a:t>
            </a:r>
            <a:r>
              <a:rPr lang="en-US" dirty="0"/>
              <a:t> los </a:t>
            </a:r>
            <a:r>
              <a:rPr lang="en-US" dirty="0" err="1"/>
              <a:t>mismos</a:t>
            </a:r>
            <a:r>
              <a:rPr lang="en-US" dirty="0"/>
              <a:t> </a:t>
            </a:r>
            <a:r>
              <a:rPr lang="en-US" dirty="0" err="1"/>
              <a:t>beneficios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cuanto</a:t>
            </a:r>
            <a:r>
              <a:rPr lang="en-US" dirty="0"/>
              <a:t> a divisas, </a:t>
            </a:r>
            <a:r>
              <a:rPr lang="en-US" dirty="0" err="1"/>
              <a:t>generación</a:t>
            </a:r>
            <a:r>
              <a:rPr lang="en-US" dirty="0"/>
              <a:t> de </a:t>
            </a:r>
            <a:r>
              <a:rPr lang="en-US" dirty="0" err="1"/>
              <a:t>empleos</a:t>
            </a:r>
            <a:r>
              <a:rPr lang="en-US" dirty="0"/>
              <a:t> y </a:t>
            </a:r>
            <a:r>
              <a:rPr lang="en-US" dirty="0" err="1"/>
              <a:t>aporte</a:t>
            </a:r>
            <a:r>
              <a:rPr lang="en-US" dirty="0"/>
              <a:t> al PIB con un </a:t>
            </a:r>
            <a:r>
              <a:rPr lang="en-US" dirty="0" err="1"/>
              <a:t>modelo</a:t>
            </a:r>
            <a:r>
              <a:rPr lang="en-US" dirty="0"/>
              <a:t> de turismo de </a:t>
            </a:r>
            <a:r>
              <a:rPr lang="en-US" dirty="0" err="1"/>
              <a:t>alta</a:t>
            </a:r>
            <a:r>
              <a:rPr lang="en-US" dirty="0"/>
              <a:t> </a:t>
            </a:r>
            <a:r>
              <a:rPr lang="en-US" dirty="0" err="1"/>
              <a:t>gama</a:t>
            </a:r>
            <a:r>
              <a:rPr lang="en-US" dirty="0"/>
              <a:t> y </a:t>
            </a:r>
            <a:r>
              <a:rPr lang="en-US" dirty="0" err="1"/>
              <a:t>baja</a:t>
            </a:r>
            <a:r>
              <a:rPr lang="en-US" dirty="0"/>
              <a:t> </a:t>
            </a:r>
            <a:r>
              <a:rPr lang="en-US" dirty="0" err="1"/>
              <a:t>densidad</a:t>
            </a:r>
            <a:r>
              <a:rPr lang="en-US" dirty="0"/>
              <a:t>. </a:t>
            </a:r>
            <a:r>
              <a:rPr lang="en-US" dirty="0" err="1"/>
              <a:t>Esto</a:t>
            </a:r>
            <a:r>
              <a:rPr lang="en-US" dirty="0"/>
              <a:t> no ha </a:t>
            </a:r>
            <a:r>
              <a:rPr lang="en-US" dirty="0" err="1"/>
              <a:t>permeado</a:t>
            </a:r>
            <a:r>
              <a:rPr lang="en-US" dirty="0"/>
              <a:t> al </a:t>
            </a:r>
            <a:r>
              <a:rPr lang="en-US" dirty="0" err="1"/>
              <a:t>más</a:t>
            </a:r>
            <a:r>
              <a:rPr lang="en-US" dirty="0"/>
              <a:t> alto </a:t>
            </a:r>
            <a:r>
              <a:rPr lang="en-US" dirty="0" err="1"/>
              <a:t>nivel</a:t>
            </a:r>
            <a:r>
              <a:rPr lang="en-US" dirty="0"/>
              <a:t>.</a:t>
            </a:r>
            <a:endParaRPr lang="es-D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F5DAE-5480-8F47-86E4-5518EAF3D215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38174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El turismo </a:t>
            </a:r>
            <a:r>
              <a:rPr lang="en-US" dirty="0" err="1"/>
              <a:t>si</a:t>
            </a:r>
            <a:r>
              <a:rPr lang="en-US" dirty="0"/>
              <a:t> no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sostenible</a:t>
            </a:r>
            <a:r>
              <a:rPr lang="en-US" dirty="0"/>
              <a:t> no </a:t>
            </a:r>
            <a:r>
              <a:rPr lang="en-US" dirty="0" err="1"/>
              <a:t>garantiza</a:t>
            </a:r>
            <a:r>
              <a:rPr lang="en-US" dirty="0"/>
              <a:t> la </a:t>
            </a:r>
            <a:r>
              <a:rPr lang="en-US" dirty="0" err="1"/>
              <a:t>aplicación</a:t>
            </a:r>
            <a:r>
              <a:rPr lang="en-US" dirty="0"/>
              <a:t> de los </a:t>
            </a:r>
            <a:r>
              <a:rPr lang="en-US" dirty="0" err="1"/>
              <a:t>principios</a:t>
            </a:r>
            <a:r>
              <a:rPr lang="en-US" dirty="0"/>
              <a:t> de la Agenda 2030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Esto</a:t>
            </a:r>
            <a:r>
              <a:rPr lang="en-US" dirty="0"/>
              <a:t> no </a:t>
            </a:r>
            <a:r>
              <a:rPr lang="en-US" dirty="0" err="1"/>
              <a:t>quiere</a:t>
            </a:r>
            <a:r>
              <a:rPr lang="en-US" dirty="0"/>
              <a:t> </a:t>
            </a:r>
            <a:r>
              <a:rPr lang="en-US" dirty="0" err="1"/>
              <a:t>decir</a:t>
            </a:r>
            <a:r>
              <a:rPr lang="en-US" dirty="0"/>
              <a:t> (</a:t>
            </a:r>
            <a:r>
              <a:rPr lang="en-US" dirty="0" err="1"/>
              <a:t>aunque</a:t>
            </a:r>
            <a:r>
              <a:rPr lang="en-US" dirty="0"/>
              <a:t> </a:t>
            </a:r>
            <a:r>
              <a:rPr lang="en-US" dirty="0" err="1"/>
              <a:t>sería</a:t>
            </a:r>
            <a:r>
              <a:rPr lang="en-US" dirty="0"/>
              <a:t> ideal) que la RD </a:t>
            </a:r>
            <a:r>
              <a:rPr lang="en-US" dirty="0" err="1"/>
              <a:t>tenga</a:t>
            </a:r>
            <a:r>
              <a:rPr lang="en-US" dirty="0"/>
              <a:t> que abandoner un </a:t>
            </a:r>
            <a:r>
              <a:rPr lang="en-US" dirty="0" err="1"/>
              <a:t>modelo</a:t>
            </a:r>
            <a:r>
              <a:rPr lang="en-US" dirty="0"/>
              <a:t> </a:t>
            </a:r>
            <a:r>
              <a:rPr lang="en-US" dirty="0" err="1"/>
              <a:t>exitoso</a:t>
            </a:r>
            <a:r>
              <a:rPr lang="en-US" dirty="0"/>
              <a:t>, </a:t>
            </a:r>
            <a:r>
              <a:rPr lang="en-US" dirty="0" err="1"/>
              <a:t>sino</a:t>
            </a:r>
            <a:r>
              <a:rPr lang="en-US" dirty="0"/>
              <a:t> lo que </a:t>
            </a:r>
            <a:r>
              <a:rPr lang="en-US" dirty="0" err="1"/>
              <a:t>hace</a:t>
            </a:r>
            <a:r>
              <a:rPr lang="en-US" dirty="0"/>
              <a:t> </a:t>
            </a:r>
            <a:r>
              <a:rPr lang="en-US" dirty="0" err="1"/>
              <a:t>falta</a:t>
            </a:r>
            <a:r>
              <a:rPr lang="en-US" dirty="0"/>
              <a:t> es </a:t>
            </a:r>
            <a:r>
              <a:rPr lang="en-US" dirty="0" err="1"/>
              <a:t>diversificar</a:t>
            </a:r>
            <a:r>
              <a:rPr lang="en-US" dirty="0"/>
              <a:t>, </a:t>
            </a:r>
            <a:r>
              <a:rPr lang="en-US" dirty="0" err="1"/>
              <a:t>incorporar</a:t>
            </a:r>
            <a:r>
              <a:rPr lang="en-US" dirty="0"/>
              <a:t> </a:t>
            </a:r>
            <a:r>
              <a:rPr lang="en-US" dirty="0" err="1"/>
              <a:t>progresivamente</a:t>
            </a:r>
            <a:r>
              <a:rPr lang="en-US" dirty="0"/>
              <a:t> </a:t>
            </a:r>
            <a:r>
              <a:rPr lang="en-US" dirty="0" err="1"/>
              <a:t>criterios</a:t>
            </a:r>
            <a:r>
              <a:rPr lang="en-US" dirty="0"/>
              <a:t> de </a:t>
            </a:r>
            <a:r>
              <a:rPr lang="en-US" dirty="0" err="1"/>
              <a:t>sostenibilidad</a:t>
            </a:r>
            <a:r>
              <a:rPr lang="en-US" dirty="0"/>
              <a:t> social y </a:t>
            </a:r>
            <a:r>
              <a:rPr lang="en-US" dirty="0" err="1"/>
              <a:t>ambiental</a:t>
            </a:r>
            <a:r>
              <a:rPr lang="en-US" dirty="0"/>
              <a:t> (que </a:t>
            </a:r>
            <a:r>
              <a:rPr lang="en-US" dirty="0" err="1"/>
              <a:t>también</a:t>
            </a:r>
            <a:r>
              <a:rPr lang="en-US" dirty="0"/>
              <a:t> se </a:t>
            </a:r>
            <a:r>
              <a:rPr lang="en-US" dirty="0" err="1"/>
              <a:t>traducen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beneficios</a:t>
            </a:r>
            <a:r>
              <a:rPr lang="en-US" dirty="0"/>
              <a:t> </a:t>
            </a:r>
            <a:r>
              <a:rPr lang="en-US" dirty="0" err="1"/>
              <a:t>económicos</a:t>
            </a:r>
            <a:r>
              <a:rPr lang="en-US" dirty="0"/>
              <a:t>) y </a:t>
            </a:r>
            <a:r>
              <a:rPr lang="en-US" dirty="0" err="1"/>
              <a:t>pensar</a:t>
            </a:r>
            <a:r>
              <a:rPr lang="en-US" dirty="0"/>
              <a:t> las </a:t>
            </a:r>
            <a:r>
              <a:rPr lang="en-US" dirty="0" err="1"/>
              <a:t>proyecciones</a:t>
            </a:r>
            <a:r>
              <a:rPr lang="en-US" dirty="0"/>
              <a:t> de </a:t>
            </a:r>
            <a:r>
              <a:rPr lang="en-US" dirty="0" err="1"/>
              <a:t>crecimiento</a:t>
            </a:r>
            <a:r>
              <a:rPr lang="en-US" dirty="0"/>
              <a:t> del sector bajo </a:t>
            </a:r>
            <a:r>
              <a:rPr lang="en-US" dirty="0" err="1"/>
              <a:t>esa</a:t>
            </a:r>
            <a:r>
              <a:rPr lang="en-US" dirty="0"/>
              <a:t> </a:t>
            </a:r>
            <a:r>
              <a:rPr lang="en-US" dirty="0" err="1"/>
              <a:t>mirada</a:t>
            </a:r>
            <a:r>
              <a:rPr lang="en-US" dirty="0"/>
              <a:t>.</a:t>
            </a:r>
          </a:p>
          <a:p>
            <a:endParaRPr lang="en-US" b="1" dirty="0"/>
          </a:p>
          <a:p>
            <a:r>
              <a:rPr lang="en-US" b="1" dirty="0"/>
              <a:t> Por </a:t>
            </a:r>
            <a:r>
              <a:rPr lang="en-US" b="1" dirty="0" err="1"/>
              <a:t>qué</a:t>
            </a:r>
            <a:r>
              <a:rPr lang="en-US" b="1" dirty="0"/>
              <a:t> vale la </a:t>
            </a:r>
            <a:r>
              <a:rPr lang="en-US" b="1" dirty="0" err="1"/>
              <a:t>pena</a:t>
            </a:r>
            <a:r>
              <a:rPr lang="en-US" b="1" dirty="0"/>
              <a:t> </a:t>
            </a:r>
            <a:r>
              <a:rPr lang="en-US" b="1" dirty="0" err="1"/>
              <a:t>hablar</a:t>
            </a:r>
            <a:r>
              <a:rPr lang="en-US" b="1" dirty="0"/>
              <a:t> de turismo </a:t>
            </a:r>
            <a:r>
              <a:rPr lang="en-US" b="1" dirty="0" err="1"/>
              <a:t>sostenible</a:t>
            </a:r>
            <a:r>
              <a:rPr lang="en-US" b="1" dirty="0"/>
              <a:t>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Es un </a:t>
            </a:r>
            <a:r>
              <a:rPr lang="en-US" dirty="0" err="1"/>
              <a:t>buen</a:t>
            </a:r>
            <a:r>
              <a:rPr lang="en-US" dirty="0"/>
              <a:t> </a:t>
            </a:r>
            <a:r>
              <a:rPr lang="en-US" dirty="0" err="1"/>
              <a:t>negocio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Es una </a:t>
            </a:r>
            <a:r>
              <a:rPr lang="en-US" dirty="0" err="1"/>
              <a:t>cuestión</a:t>
            </a:r>
            <a:r>
              <a:rPr lang="en-US" dirty="0"/>
              <a:t> de </a:t>
            </a:r>
            <a:r>
              <a:rPr lang="en-US" dirty="0" err="1"/>
              <a:t>competitividad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Es un </a:t>
            </a:r>
            <a:r>
              <a:rPr lang="en-US" dirty="0" err="1"/>
              <a:t>mercado</a:t>
            </a:r>
            <a:r>
              <a:rPr lang="en-US" dirty="0"/>
              <a:t> que </a:t>
            </a:r>
            <a:r>
              <a:rPr lang="en-US" dirty="0" err="1"/>
              <a:t>crece</a:t>
            </a:r>
            <a:r>
              <a:rPr lang="en-US" dirty="0"/>
              <a:t> a </a:t>
            </a:r>
            <a:r>
              <a:rPr lang="en-US" dirty="0" err="1"/>
              <a:t>pasos</a:t>
            </a:r>
            <a:r>
              <a:rPr lang="en-US" dirty="0"/>
              <a:t> </a:t>
            </a:r>
            <a:r>
              <a:rPr lang="en-US" dirty="0" err="1"/>
              <a:t>agigantados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La RD </a:t>
            </a:r>
            <a:r>
              <a:rPr lang="en-US" dirty="0" err="1"/>
              <a:t>necesita</a:t>
            </a:r>
            <a:r>
              <a:rPr lang="en-US" dirty="0"/>
              <a:t> </a:t>
            </a:r>
            <a:r>
              <a:rPr lang="en-US" dirty="0" err="1"/>
              <a:t>mantener</a:t>
            </a:r>
            <a:r>
              <a:rPr lang="en-US" dirty="0"/>
              <a:t> / </a:t>
            </a:r>
            <a:r>
              <a:rPr lang="en-US" dirty="0" err="1"/>
              <a:t>incrementar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posicionamiento</a:t>
            </a:r>
            <a:r>
              <a:rPr lang="en-US" dirty="0"/>
              <a:t> </a:t>
            </a:r>
            <a:r>
              <a:rPr lang="en-US" dirty="0" err="1"/>
              <a:t>futuro</a:t>
            </a:r>
            <a:endParaRPr lang="en-US" dirty="0"/>
          </a:p>
          <a:p>
            <a:endParaRPr lang="es-D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F5DAE-5480-8F47-86E4-5518EAF3D215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94869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Desde</a:t>
            </a:r>
            <a:r>
              <a:rPr lang="en-US" b="1" dirty="0"/>
              <a:t> el punto de vista de la </a:t>
            </a:r>
            <a:r>
              <a:rPr lang="en-US" b="1" dirty="0" err="1"/>
              <a:t>demanda</a:t>
            </a:r>
            <a:r>
              <a:rPr lang="en-US" b="1" dirty="0"/>
              <a:t> actual y </a:t>
            </a:r>
            <a:r>
              <a:rPr lang="en-US" b="1" dirty="0" err="1"/>
              <a:t>futura</a:t>
            </a:r>
            <a:r>
              <a:rPr lang="en-US" b="1" dirty="0"/>
              <a:t> </a:t>
            </a:r>
            <a:r>
              <a:rPr lang="en-US" b="1" dirty="0" err="1"/>
              <a:t>internacional</a:t>
            </a:r>
            <a:r>
              <a:rPr lang="en-US" b="1" dirty="0"/>
              <a:t> con </a:t>
            </a:r>
            <a:r>
              <a:rPr lang="en-US" b="1" dirty="0" err="1"/>
              <a:t>relación</a:t>
            </a:r>
            <a:r>
              <a:rPr lang="en-US" b="1" dirty="0"/>
              <a:t> al turismo</a:t>
            </a:r>
            <a:r>
              <a:rPr lang="en-US" dirty="0"/>
              <a:t>, se </a:t>
            </a:r>
            <a:r>
              <a:rPr lang="en-US" dirty="0" err="1"/>
              <a:t>conocen</a:t>
            </a:r>
            <a:r>
              <a:rPr lang="en-US" dirty="0"/>
              <a:t> las </a:t>
            </a:r>
            <a:r>
              <a:rPr lang="en-US" dirty="0" err="1"/>
              <a:t>tendencias</a:t>
            </a:r>
            <a:r>
              <a:rPr lang="en-US" dirty="0"/>
              <a:t> que </a:t>
            </a:r>
            <a:r>
              <a:rPr lang="en-US" dirty="0" err="1"/>
              <a:t>amerita</a:t>
            </a:r>
            <a:r>
              <a:rPr lang="en-US" dirty="0"/>
              <a:t> </a:t>
            </a:r>
            <a:r>
              <a:rPr lang="en-US" dirty="0" err="1"/>
              <a:t>tener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cuenta</a:t>
            </a:r>
            <a:r>
              <a:rPr lang="en-US" dirty="0"/>
              <a:t> al </a:t>
            </a:r>
            <a:r>
              <a:rPr lang="en-US" dirty="0" err="1"/>
              <a:t>proyectar</a:t>
            </a:r>
            <a:r>
              <a:rPr lang="en-US" dirty="0"/>
              <a:t> el </a:t>
            </a:r>
            <a:r>
              <a:rPr lang="en-US" dirty="0" err="1"/>
              <a:t>crecimiento</a:t>
            </a:r>
            <a:r>
              <a:rPr lang="en-US" dirty="0"/>
              <a:t> del turismo a </a:t>
            </a:r>
            <a:r>
              <a:rPr lang="en-US" dirty="0" err="1"/>
              <a:t>mediano</a:t>
            </a:r>
            <a:r>
              <a:rPr lang="en-US" dirty="0"/>
              <a:t> y largo </a:t>
            </a:r>
            <a:r>
              <a:rPr lang="en-US" dirty="0" err="1"/>
              <a:t>plazo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RD.</a:t>
            </a:r>
          </a:p>
          <a:p>
            <a:r>
              <a:rPr lang="en-US" dirty="0"/>
              <a:t>Una </a:t>
            </a:r>
            <a:r>
              <a:rPr lang="en-US" dirty="0" err="1"/>
              <a:t>encuesta</a:t>
            </a:r>
            <a:r>
              <a:rPr lang="en-US" dirty="0"/>
              <a:t>, </a:t>
            </a:r>
            <a:r>
              <a:rPr lang="en-US" dirty="0" err="1"/>
              <a:t>realizada</a:t>
            </a:r>
            <a:r>
              <a:rPr lang="en-US" dirty="0"/>
              <a:t> por Nielsen que </a:t>
            </a:r>
            <a:r>
              <a:rPr lang="en-US" dirty="0" err="1"/>
              <a:t>analiza</a:t>
            </a:r>
            <a:r>
              <a:rPr lang="en-US" dirty="0"/>
              <a:t> las </a:t>
            </a:r>
            <a:r>
              <a:rPr lang="en-US" dirty="0" err="1"/>
              <a:t>prioridades</a:t>
            </a:r>
            <a:r>
              <a:rPr lang="en-US" dirty="0"/>
              <a:t> de los </a:t>
            </a:r>
            <a:r>
              <a:rPr lang="en-US" dirty="0" err="1"/>
              <a:t>consumidores</a:t>
            </a:r>
            <a:r>
              <a:rPr lang="en-US" dirty="0"/>
              <a:t> </a:t>
            </a:r>
            <a:r>
              <a:rPr lang="en-US" dirty="0" err="1"/>
              <a:t>evidenció</a:t>
            </a:r>
            <a:r>
              <a:rPr lang="en-US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La población entre 21 (millennials) y 49 </a:t>
            </a:r>
            <a:r>
              <a:rPr lang="en-US" dirty="0" err="1"/>
              <a:t>años</a:t>
            </a:r>
            <a:r>
              <a:rPr lang="en-US" dirty="0"/>
              <a:t> (baby boomers)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dispuesta</a:t>
            </a:r>
            <a:r>
              <a:rPr lang="en-US" dirty="0"/>
              <a:t> a </a:t>
            </a:r>
            <a:r>
              <a:rPr lang="en-US" dirty="0" err="1"/>
              <a:t>pagar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por </a:t>
            </a:r>
            <a:r>
              <a:rPr lang="en-US" dirty="0" err="1"/>
              <a:t>productos</a:t>
            </a:r>
            <a:r>
              <a:rPr lang="en-US" dirty="0"/>
              <a:t> </a:t>
            </a:r>
            <a:r>
              <a:rPr lang="en-US" dirty="0" err="1"/>
              <a:t>sostenibles</a:t>
            </a:r>
            <a:r>
              <a:rPr lang="en-US" dirty="0"/>
              <a:t>, </a:t>
            </a:r>
            <a:r>
              <a:rPr lang="en-US" dirty="0" err="1"/>
              <a:t>busca</a:t>
            </a:r>
            <a:r>
              <a:rPr lang="en-US" dirty="0"/>
              <a:t> </a:t>
            </a:r>
            <a:r>
              <a:rPr lang="en-US" dirty="0" err="1"/>
              <a:t>adquirir</a:t>
            </a:r>
            <a:r>
              <a:rPr lang="en-US" dirty="0"/>
              <a:t> </a:t>
            </a:r>
            <a:r>
              <a:rPr lang="en-US" dirty="0" err="1"/>
              <a:t>productos</a:t>
            </a:r>
            <a:r>
              <a:rPr lang="en-US" dirty="0"/>
              <a:t> con </a:t>
            </a:r>
            <a:r>
              <a:rPr lang="en-US" dirty="0" err="1"/>
              <a:t>etiquetas</a:t>
            </a:r>
            <a:r>
              <a:rPr lang="en-US" dirty="0"/>
              <a:t> que </a:t>
            </a:r>
            <a:r>
              <a:rPr lang="en-US" dirty="0" err="1"/>
              <a:t>certifican</a:t>
            </a:r>
            <a:r>
              <a:rPr lang="en-US" dirty="0"/>
              <a:t> </a:t>
            </a:r>
            <a:r>
              <a:rPr lang="en-US" dirty="0" err="1"/>
              <a:t>impactos</a:t>
            </a:r>
            <a:r>
              <a:rPr lang="en-US" dirty="0"/>
              <a:t> </a:t>
            </a:r>
            <a:r>
              <a:rPr lang="en-US" dirty="0" err="1"/>
              <a:t>sociales</a:t>
            </a:r>
            <a:r>
              <a:rPr lang="en-US" dirty="0"/>
              <a:t> </a:t>
            </a:r>
            <a:r>
              <a:rPr lang="en-US" dirty="0" err="1"/>
              <a:t>positivos</a:t>
            </a:r>
            <a:r>
              <a:rPr lang="en-US" dirty="0"/>
              <a:t> y la </a:t>
            </a:r>
            <a:r>
              <a:rPr lang="en-US" dirty="0" err="1"/>
              <a:t>reducción</a:t>
            </a:r>
            <a:r>
              <a:rPr lang="en-US" dirty="0"/>
              <a:t> del </a:t>
            </a:r>
            <a:r>
              <a:rPr lang="en-US" dirty="0" err="1"/>
              <a:t>impacto</a:t>
            </a:r>
            <a:r>
              <a:rPr lang="en-US" dirty="0"/>
              <a:t> Ambiental. Es </a:t>
            </a:r>
            <a:r>
              <a:rPr lang="en-US" dirty="0" err="1"/>
              <a:t>más</a:t>
            </a:r>
            <a:r>
              <a:rPr lang="en-US" dirty="0"/>
              <a:t>, se </a:t>
            </a:r>
            <a:r>
              <a:rPr lang="en-US" dirty="0" err="1"/>
              <a:t>ven</a:t>
            </a:r>
            <a:r>
              <a:rPr lang="en-US" dirty="0"/>
              <a:t> </a:t>
            </a:r>
            <a:r>
              <a:rPr lang="en-US" dirty="0" err="1"/>
              <a:t>trabajando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una </a:t>
            </a:r>
            <a:r>
              <a:rPr lang="en-US" dirty="0" err="1"/>
              <a:t>empresa</a:t>
            </a:r>
            <a:r>
              <a:rPr lang="en-US" dirty="0"/>
              <a:t> con </a:t>
            </a:r>
            <a:r>
              <a:rPr lang="en-US" dirty="0" err="1"/>
              <a:t>políticas</a:t>
            </a:r>
            <a:r>
              <a:rPr lang="en-US" dirty="0"/>
              <a:t> de </a:t>
            </a:r>
            <a:r>
              <a:rPr lang="en-US" dirty="0" err="1"/>
              <a:t>sostenibilidad</a:t>
            </a:r>
            <a:r>
              <a:rPr lang="en-US" dirty="0"/>
              <a:t>. </a:t>
            </a:r>
            <a:r>
              <a:rPr lang="es-AR" altLang="es-A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cuanto al retorno de la inversión de la sostenibilidad, alrededor</a:t>
            </a:r>
            <a:r>
              <a:rPr lang="es-AR" altLang="es-AR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AR" altLang="es-A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</a:t>
            </a:r>
            <a:r>
              <a:rPr lang="es-AR" altLang="es-AR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55 % de los consumidores están dispuestos a pagar más </a:t>
            </a:r>
            <a:r>
              <a:rPr lang="es-AR" altLang="es-A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 productos y servicios de empresas que demuestran que pueden generar impactos social y ambientalmente positivos. La misma medida fue 10 % menor hace apenas tres años. </a:t>
            </a:r>
          </a:p>
          <a:p>
            <a:endParaRPr lang="es-D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F5DAE-5480-8F47-86E4-5518EAF3D215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63328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31DD-DF83-4E86-B3E9-9E0EB39E1FF8}" type="datetimeFigureOut">
              <a:rPr lang="es-DO" smtClean="0"/>
              <a:t>6/6/2019</a:t>
            </a:fld>
            <a:endParaRPr lang="es-D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C7340-CF67-4DDE-AA90-4C386C98F395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89369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31DD-DF83-4E86-B3E9-9E0EB39E1FF8}" type="datetimeFigureOut">
              <a:rPr lang="es-DO" smtClean="0"/>
              <a:t>6/6/2019</a:t>
            </a:fld>
            <a:endParaRPr lang="es-D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C7340-CF67-4DDE-AA90-4C386C98F395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524203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31DD-DF83-4E86-B3E9-9E0EB39E1FF8}" type="datetimeFigureOut">
              <a:rPr lang="es-DO" smtClean="0"/>
              <a:t>6/6/2019</a:t>
            </a:fld>
            <a:endParaRPr lang="es-D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C7340-CF67-4DDE-AA90-4C386C98F395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03181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87680" y="1611313"/>
            <a:ext cx="11216640" cy="47342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863274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31DD-DF83-4E86-B3E9-9E0EB39E1FF8}" type="datetimeFigureOut">
              <a:rPr lang="es-DO" smtClean="0"/>
              <a:t>6/6/2019</a:t>
            </a:fld>
            <a:endParaRPr lang="es-D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C7340-CF67-4DDE-AA90-4C386C98F395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085347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31DD-DF83-4E86-B3E9-9E0EB39E1FF8}" type="datetimeFigureOut">
              <a:rPr lang="es-DO" smtClean="0"/>
              <a:t>6/6/2019</a:t>
            </a:fld>
            <a:endParaRPr lang="es-D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C7340-CF67-4DDE-AA90-4C386C98F395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887132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31DD-DF83-4E86-B3E9-9E0EB39E1FF8}" type="datetimeFigureOut">
              <a:rPr lang="es-DO" smtClean="0"/>
              <a:t>6/6/2019</a:t>
            </a:fld>
            <a:endParaRPr lang="es-D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C7340-CF67-4DDE-AA90-4C386C98F395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012585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31DD-DF83-4E86-B3E9-9E0EB39E1FF8}" type="datetimeFigureOut">
              <a:rPr lang="es-DO" smtClean="0"/>
              <a:t>6/6/2019</a:t>
            </a:fld>
            <a:endParaRPr lang="es-D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C7340-CF67-4DDE-AA90-4C386C98F395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53874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31DD-DF83-4E86-B3E9-9E0EB39E1FF8}" type="datetimeFigureOut">
              <a:rPr lang="es-DO" smtClean="0"/>
              <a:t>6/6/2019</a:t>
            </a:fld>
            <a:endParaRPr lang="es-D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C7340-CF67-4DDE-AA90-4C386C98F395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744833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31DD-DF83-4E86-B3E9-9E0EB39E1FF8}" type="datetimeFigureOut">
              <a:rPr lang="es-DO" smtClean="0"/>
              <a:t>6/6/2019</a:t>
            </a:fld>
            <a:endParaRPr lang="es-D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C7340-CF67-4DDE-AA90-4C386C98F395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862792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31DD-DF83-4E86-B3E9-9E0EB39E1FF8}" type="datetimeFigureOut">
              <a:rPr lang="es-DO" smtClean="0"/>
              <a:t>6/6/2019</a:t>
            </a:fld>
            <a:endParaRPr lang="es-D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C7340-CF67-4DDE-AA90-4C386C98F395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441283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31DD-DF83-4E86-B3E9-9E0EB39E1FF8}" type="datetimeFigureOut">
              <a:rPr lang="es-DO" smtClean="0"/>
              <a:t>6/6/2019</a:t>
            </a:fld>
            <a:endParaRPr lang="es-D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C7340-CF67-4DDE-AA90-4C386C98F395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84336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231DD-DF83-4E86-B3E9-9E0EB39E1FF8}" type="datetimeFigureOut">
              <a:rPr lang="es-DO" smtClean="0"/>
              <a:t>6/6/2019</a:t>
            </a:fld>
            <a:endParaRPr lang="es-D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D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C7340-CF67-4DDE-AA90-4C386C98F395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74299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jpeg"/><Relationship Id="rId26" Type="http://schemas.openxmlformats.org/officeDocument/2006/relationships/image" Target="../media/image62.wmf"/><Relationship Id="rId39" Type="http://schemas.openxmlformats.org/officeDocument/2006/relationships/image" Target="../media/image75.png"/><Relationship Id="rId21" Type="http://schemas.openxmlformats.org/officeDocument/2006/relationships/image" Target="../media/image57.wmf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jpeg"/><Relationship Id="rId50" Type="http://schemas.openxmlformats.org/officeDocument/2006/relationships/image" Target="../media/image86.png"/><Relationship Id="rId55" Type="http://schemas.openxmlformats.org/officeDocument/2006/relationships/image" Target="../media/image91.png"/><Relationship Id="rId63" Type="http://schemas.openxmlformats.org/officeDocument/2006/relationships/image" Target="../media/image99.jpeg"/><Relationship Id="rId68" Type="http://schemas.openxmlformats.org/officeDocument/2006/relationships/image" Target="../media/image104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2.png"/><Relationship Id="rId29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wmf"/><Relationship Id="rId32" Type="http://schemas.openxmlformats.org/officeDocument/2006/relationships/image" Target="../media/image68.wmf"/><Relationship Id="rId37" Type="http://schemas.openxmlformats.org/officeDocument/2006/relationships/image" Target="../media/image73.jpeg"/><Relationship Id="rId40" Type="http://schemas.openxmlformats.org/officeDocument/2006/relationships/image" Target="../media/image76.jpeg"/><Relationship Id="rId45" Type="http://schemas.openxmlformats.org/officeDocument/2006/relationships/image" Target="../media/image81.png"/><Relationship Id="rId53" Type="http://schemas.openxmlformats.org/officeDocument/2006/relationships/image" Target="../media/image89.png"/><Relationship Id="rId58" Type="http://schemas.openxmlformats.org/officeDocument/2006/relationships/image" Target="../media/image94.png"/><Relationship Id="rId66" Type="http://schemas.openxmlformats.org/officeDocument/2006/relationships/image" Target="../media/image102.png"/><Relationship Id="rId5" Type="http://schemas.openxmlformats.org/officeDocument/2006/relationships/image" Target="../media/image41.jpeg"/><Relationship Id="rId15" Type="http://schemas.openxmlformats.org/officeDocument/2006/relationships/image" Target="../media/image51.png"/><Relationship Id="rId23" Type="http://schemas.openxmlformats.org/officeDocument/2006/relationships/image" Target="../media/image59.wmf"/><Relationship Id="rId28" Type="http://schemas.openxmlformats.org/officeDocument/2006/relationships/image" Target="../media/image64.wmf"/><Relationship Id="rId36" Type="http://schemas.openxmlformats.org/officeDocument/2006/relationships/image" Target="../media/image72.jpeg"/><Relationship Id="rId49" Type="http://schemas.openxmlformats.org/officeDocument/2006/relationships/image" Target="../media/image85.png"/><Relationship Id="rId57" Type="http://schemas.openxmlformats.org/officeDocument/2006/relationships/image" Target="../media/image93.jpeg"/><Relationship Id="rId61" Type="http://schemas.openxmlformats.org/officeDocument/2006/relationships/image" Target="../media/image97.png"/><Relationship Id="rId10" Type="http://schemas.openxmlformats.org/officeDocument/2006/relationships/image" Target="../media/image46.png"/><Relationship Id="rId19" Type="http://schemas.openxmlformats.org/officeDocument/2006/relationships/image" Target="../media/image55.jpeg"/><Relationship Id="rId31" Type="http://schemas.openxmlformats.org/officeDocument/2006/relationships/image" Target="../media/image67.png"/><Relationship Id="rId44" Type="http://schemas.openxmlformats.org/officeDocument/2006/relationships/image" Target="../media/image80.jpeg"/><Relationship Id="rId52" Type="http://schemas.openxmlformats.org/officeDocument/2006/relationships/image" Target="../media/image88.png"/><Relationship Id="rId60" Type="http://schemas.openxmlformats.org/officeDocument/2006/relationships/image" Target="../media/image96.png"/><Relationship Id="rId65" Type="http://schemas.openxmlformats.org/officeDocument/2006/relationships/image" Target="../media/image101.jpe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wmf"/><Relationship Id="rId27" Type="http://schemas.openxmlformats.org/officeDocument/2006/relationships/image" Target="../media/image63.wmf"/><Relationship Id="rId30" Type="http://schemas.openxmlformats.org/officeDocument/2006/relationships/image" Target="../media/image66.jpeg"/><Relationship Id="rId35" Type="http://schemas.openxmlformats.org/officeDocument/2006/relationships/image" Target="../media/image71.png"/><Relationship Id="rId43" Type="http://schemas.openxmlformats.org/officeDocument/2006/relationships/image" Target="../media/image79.jpeg"/><Relationship Id="rId48" Type="http://schemas.openxmlformats.org/officeDocument/2006/relationships/image" Target="../media/image84.png"/><Relationship Id="rId56" Type="http://schemas.openxmlformats.org/officeDocument/2006/relationships/image" Target="../media/image92.jpeg"/><Relationship Id="rId64" Type="http://schemas.openxmlformats.org/officeDocument/2006/relationships/image" Target="../media/image100.png"/><Relationship Id="rId69" Type="http://schemas.openxmlformats.org/officeDocument/2006/relationships/image" Target="../media/image105.png"/><Relationship Id="rId8" Type="http://schemas.openxmlformats.org/officeDocument/2006/relationships/image" Target="../media/image44.jpeg"/><Relationship Id="rId51" Type="http://schemas.openxmlformats.org/officeDocument/2006/relationships/image" Target="../media/image87.jpeg"/><Relationship Id="rId3" Type="http://schemas.openxmlformats.org/officeDocument/2006/relationships/image" Target="../media/image39.png"/><Relationship Id="rId12" Type="http://schemas.openxmlformats.org/officeDocument/2006/relationships/image" Target="../media/image48.png"/><Relationship Id="rId17" Type="http://schemas.openxmlformats.org/officeDocument/2006/relationships/image" Target="../media/image53.jpeg"/><Relationship Id="rId25" Type="http://schemas.openxmlformats.org/officeDocument/2006/relationships/image" Target="../media/image61.wmf"/><Relationship Id="rId33" Type="http://schemas.openxmlformats.org/officeDocument/2006/relationships/image" Target="../media/image69.jpeg"/><Relationship Id="rId38" Type="http://schemas.openxmlformats.org/officeDocument/2006/relationships/image" Target="../media/image74.jpeg"/><Relationship Id="rId46" Type="http://schemas.openxmlformats.org/officeDocument/2006/relationships/image" Target="../media/image82.jpeg"/><Relationship Id="rId59" Type="http://schemas.openxmlformats.org/officeDocument/2006/relationships/image" Target="../media/image95.jpeg"/><Relationship Id="rId67" Type="http://schemas.openxmlformats.org/officeDocument/2006/relationships/image" Target="../media/image103.jpeg"/><Relationship Id="rId20" Type="http://schemas.openxmlformats.org/officeDocument/2006/relationships/image" Target="../media/image56.jpeg"/><Relationship Id="rId41" Type="http://schemas.openxmlformats.org/officeDocument/2006/relationships/image" Target="../media/image77.png"/><Relationship Id="rId54" Type="http://schemas.openxmlformats.org/officeDocument/2006/relationships/image" Target="../media/image90.jpeg"/><Relationship Id="rId62" Type="http://schemas.openxmlformats.org/officeDocument/2006/relationships/image" Target="../media/image9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3.jpg"/><Relationship Id="rId4" Type="http://schemas.openxmlformats.org/officeDocument/2006/relationships/image" Target="../media/image1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9.png"/><Relationship Id="rId7" Type="http://schemas.openxmlformats.org/officeDocument/2006/relationships/image" Target="../media/image8.png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10" Type="http://schemas.openxmlformats.org/officeDocument/2006/relationships/image" Target="../media/image19.png"/><Relationship Id="rId4" Type="http://schemas.openxmlformats.org/officeDocument/2006/relationships/image" Target="../media/image120.jpeg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maria.morales@undp.org" TargetMode="Externa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.org/sustainabledevelopment/es/ocean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6.tif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6BF746-FCB9-4587-AE0C-931EAA4C2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57" y="369794"/>
            <a:ext cx="11851485" cy="6118412"/>
          </a:xfrm>
          <a:prstGeom prst="rect">
            <a:avLst/>
          </a:prstGeom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C70A1144-33D2-40A0-9FFC-ED23E7D35590}"/>
              </a:ext>
            </a:extLst>
          </p:cNvPr>
          <p:cNvSpPr txBox="1">
            <a:spLocks/>
          </p:cNvSpPr>
          <p:nvPr/>
        </p:nvSpPr>
        <p:spPr>
          <a:xfrm>
            <a:off x="1292882" y="3429000"/>
            <a:ext cx="9904036" cy="291892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400" b="1" spc="300" dirty="0">
                <a:solidFill>
                  <a:schemeClr val="bg1"/>
                </a:solidFill>
                <a:latin typeface="Myriad Pro" panose="020B0503030403020204" pitchFamily="34" charset="0"/>
                <a:cs typeface="Aharoni" panose="02010803020104030203" pitchFamily="2" charset="-79"/>
              </a:rPr>
              <a:t>Turismo y </a:t>
            </a:r>
            <a:r>
              <a:rPr lang="en-US" sz="2400" b="1" spc="300" dirty="0" err="1">
                <a:solidFill>
                  <a:schemeClr val="bg1"/>
                </a:solidFill>
                <a:latin typeface="Myriad Pro" panose="020B0503030403020204" pitchFamily="34" charset="0"/>
                <a:cs typeface="Aharoni" panose="02010803020104030203" pitchFamily="2" charset="-79"/>
              </a:rPr>
              <a:t>su</a:t>
            </a:r>
            <a:r>
              <a:rPr lang="en-US" sz="2400" b="1" spc="300" dirty="0">
                <a:solidFill>
                  <a:schemeClr val="bg1"/>
                </a:solidFill>
                <a:latin typeface="Myriad Pro" panose="020B0503030403020204" pitchFamily="34" charset="0"/>
                <a:cs typeface="Aharoni" panose="02010803020104030203" pitchFamily="2" charset="-79"/>
              </a:rPr>
              <a:t> </a:t>
            </a:r>
            <a:r>
              <a:rPr lang="en-US" sz="2400" b="1" spc="300" dirty="0" err="1">
                <a:solidFill>
                  <a:schemeClr val="bg1"/>
                </a:solidFill>
                <a:latin typeface="Myriad Pro" panose="020B0503030403020204" pitchFamily="34" charset="0"/>
                <a:cs typeface="Aharoni" panose="02010803020104030203" pitchFamily="2" charset="-79"/>
              </a:rPr>
              <a:t>relación</a:t>
            </a:r>
            <a:r>
              <a:rPr lang="en-US" sz="2400" b="1" spc="300" dirty="0">
                <a:solidFill>
                  <a:schemeClr val="bg1"/>
                </a:solidFill>
                <a:latin typeface="Myriad Pro" panose="020B0503030403020204" pitchFamily="34" charset="0"/>
                <a:cs typeface="Aharoni" panose="02010803020104030203" pitchFamily="2" charset="-79"/>
              </a:rPr>
              <a:t> con </a:t>
            </a:r>
            <a:r>
              <a:rPr lang="en-US" sz="2400" b="1" spc="300" dirty="0" err="1">
                <a:solidFill>
                  <a:schemeClr val="bg1"/>
                </a:solidFill>
                <a:latin typeface="Myriad Pro" panose="020B0503030403020204" pitchFamily="34" charset="0"/>
                <a:cs typeface="Aharoni" panose="02010803020104030203" pitchFamily="2" charset="-79"/>
              </a:rPr>
              <a:t>los</a:t>
            </a:r>
            <a:r>
              <a:rPr lang="en-US" sz="2400" b="1" spc="300" dirty="0">
                <a:solidFill>
                  <a:schemeClr val="bg1"/>
                </a:solidFill>
                <a:latin typeface="Myriad Pro" panose="020B0503030403020204" pitchFamily="34" charset="0"/>
                <a:cs typeface="Aharoni" panose="02010803020104030203" pitchFamily="2" charset="-79"/>
              </a:rPr>
              <a:t> </a:t>
            </a:r>
            <a:r>
              <a:rPr lang="en-US" sz="2400" b="1" spc="300" dirty="0" err="1">
                <a:solidFill>
                  <a:schemeClr val="bg1"/>
                </a:solidFill>
                <a:latin typeface="Myriad Pro" panose="020B0503030403020204" pitchFamily="34" charset="0"/>
                <a:cs typeface="Aharoni" panose="02010803020104030203" pitchFamily="2" charset="-79"/>
              </a:rPr>
              <a:t>Océanos</a:t>
            </a:r>
            <a:r>
              <a:rPr lang="en-US" sz="2400" b="1" spc="300" dirty="0">
                <a:solidFill>
                  <a:schemeClr val="bg1"/>
                </a:solidFill>
                <a:latin typeface="Myriad Pro" panose="020B0503030403020204" pitchFamily="34" charset="0"/>
                <a:cs typeface="Aharoni" panose="02010803020104030203" pitchFamily="2" charset="-79"/>
              </a:rPr>
              <a:t>: </a:t>
            </a:r>
            <a:r>
              <a:rPr lang="en-US" sz="2400" b="1" spc="300" dirty="0" err="1">
                <a:solidFill>
                  <a:schemeClr val="bg1"/>
                </a:solidFill>
                <a:latin typeface="Myriad Pro" panose="020B0503030403020204" pitchFamily="34" charset="0"/>
                <a:cs typeface="Aharoni" panose="02010803020104030203" pitchFamily="2" charset="-79"/>
              </a:rPr>
              <a:t>una</a:t>
            </a:r>
            <a:r>
              <a:rPr lang="en-US" sz="2400" b="1" spc="300" dirty="0">
                <a:solidFill>
                  <a:schemeClr val="bg1"/>
                </a:solidFill>
                <a:latin typeface="Myriad Pro" panose="020B0503030403020204" pitchFamily="34" charset="0"/>
                <a:cs typeface="Aharoni" panose="02010803020104030203" pitchFamily="2" charset="-79"/>
              </a:rPr>
              <a:t> </a:t>
            </a:r>
            <a:r>
              <a:rPr lang="en-US" sz="2400" b="1" spc="300" dirty="0" err="1">
                <a:solidFill>
                  <a:schemeClr val="bg1"/>
                </a:solidFill>
                <a:latin typeface="Myriad Pro" panose="020B0503030403020204" pitchFamily="34" charset="0"/>
                <a:cs typeface="Aharoni" panose="02010803020104030203" pitchFamily="2" charset="-79"/>
              </a:rPr>
              <a:t>mirada</a:t>
            </a:r>
            <a:r>
              <a:rPr lang="en-US" sz="2400" b="1" spc="300" dirty="0">
                <a:solidFill>
                  <a:schemeClr val="bg1"/>
                </a:solidFill>
                <a:latin typeface="Myriad Pro" panose="020B0503030403020204" pitchFamily="34" charset="0"/>
                <a:cs typeface="Aharoni" panose="02010803020104030203" pitchFamily="2" charset="-79"/>
              </a:rPr>
              <a:t> al compromise </a:t>
            </a:r>
            <a:r>
              <a:rPr lang="en-US" sz="2400" b="1" spc="300" dirty="0" err="1">
                <a:solidFill>
                  <a:schemeClr val="bg1"/>
                </a:solidFill>
                <a:latin typeface="Myriad Pro" panose="020B0503030403020204" pitchFamily="34" charset="0"/>
                <a:cs typeface="Aharoni" panose="02010803020104030203" pitchFamily="2" charset="-79"/>
              </a:rPr>
              <a:t>país</a:t>
            </a:r>
            <a:r>
              <a:rPr lang="en-US" sz="2400" b="1" spc="300" dirty="0">
                <a:solidFill>
                  <a:schemeClr val="bg1"/>
                </a:solidFill>
                <a:latin typeface="Myriad Pro" panose="020B0503030403020204" pitchFamily="34" charset="0"/>
                <a:cs typeface="Aharoni" panose="02010803020104030203" pitchFamily="2" charset="-79"/>
              </a:rPr>
              <a:t> y la </a:t>
            </a:r>
            <a:r>
              <a:rPr lang="en-US" sz="2400" b="1" spc="300">
                <a:solidFill>
                  <a:schemeClr val="bg1"/>
                </a:solidFill>
                <a:latin typeface="Myriad Pro" panose="020B0503030403020204" pitchFamily="34" charset="0"/>
                <a:cs typeface="Aharoni" panose="02010803020104030203" pitchFamily="2" charset="-79"/>
              </a:rPr>
              <a:t>Agenda 230</a:t>
            </a:r>
            <a:endParaRPr lang="en-US" sz="2000" b="1" spc="300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bg1"/>
                </a:solidFill>
                <a:latin typeface="Myriad Pro" panose="020B0503030403020204" pitchFamily="34" charset="0"/>
              </a:rPr>
              <a:t>Inka Mattila, </a:t>
            </a:r>
            <a:r>
              <a:rPr lang="en-US" sz="18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representante</a:t>
            </a:r>
            <a:r>
              <a:rPr lang="en-US" sz="1800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residente</a:t>
            </a:r>
            <a:r>
              <a:rPr lang="en-US" sz="1800" b="1" dirty="0">
                <a:solidFill>
                  <a:schemeClr val="bg1"/>
                </a:solidFill>
                <a:latin typeface="Myriad Pro" panose="020B0503030403020204" pitchFamily="34" charset="0"/>
              </a:rPr>
              <a:t> del </a:t>
            </a:r>
            <a:r>
              <a:rPr lang="en-US" sz="18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Programa</a:t>
            </a:r>
            <a:r>
              <a:rPr lang="en-US" sz="1800" b="1" dirty="0">
                <a:solidFill>
                  <a:schemeClr val="bg1"/>
                </a:solidFill>
                <a:latin typeface="Myriad Pro" panose="020B0503030403020204" pitchFamily="34" charset="0"/>
              </a:rPr>
              <a:t> de las </a:t>
            </a:r>
            <a:r>
              <a:rPr lang="en-US" sz="18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Naciones</a:t>
            </a:r>
            <a:r>
              <a:rPr lang="en-US" sz="1800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Unidas</a:t>
            </a:r>
            <a:r>
              <a:rPr lang="en-US" sz="1800" b="1" dirty="0">
                <a:solidFill>
                  <a:schemeClr val="bg1"/>
                </a:solidFill>
                <a:latin typeface="Myriad Pro" panose="020B0503030403020204" pitchFamily="34" charset="0"/>
              </a:rPr>
              <a:t> para el </a:t>
            </a:r>
            <a:r>
              <a:rPr lang="en-US" sz="18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Desarrollo</a:t>
            </a:r>
            <a:endParaRPr lang="en-US" sz="1600" b="1" spc="300" dirty="0">
              <a:solidFill>
                <a:schemeClr val="bg1"/>
              </a:solidFill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spc="300" dirty="0">
                <a:solidFill>
                  <a:schemeClr val="bg1"/>
                </a:solidFill>
                <a:latin typeface="Myriad Pro" panose="020B0503030403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Las </a:t>
            </a:r>
            <a:r>
              <a:rPr lang="en-US" sz="1600" b="1" spc="300" dirty="0" err="1">
                <a:solidFill>
                  <a:schemeClr val="bg1"/>
                </a:solidFill>
                <a:latin typeface="Myriad Pro" panose="020B0503030403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Terrenas</a:t>
            </a:r>
            <a:r>
              <a:rPr lang="en-US" sz="1600" b="1" spc="300" dirty="0">
                <a:solidFill>
                  <a:schemeClr val="bg1"/>
                </a:solidFill>
                <a:latin typeface="Myriad Pro" panose="020B0503030403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, </a:t>
            </a:r>
            <a:r>
              <a:rPr lang="en-US" sz="1600" b="1" spc="300" dirty="0" err="1">
                <a:solidFill>
                  <a:schemeClr val="bg1"/>
                </a:solidFill>
                <a:latin typeface="Myriad Pro" panose="020B0503030403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Samaná</a:t>
            </a:r>
            <a:r>
              <a:rPr lang="en-US" sz="1600" b="1" spc="300" dirty="0">
                <a:solidFill>
                  <a:schemeClr val="bg1"/>
                </a:solidFill>
                <a:latin typeface="Myriad Pro" panose="020B0503030403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, 7 de </a:t>
            </a:r>
            <a:r>
              <a:rPr lang="en-US" sz="1600" b="1" spc="300" dirty="0" err="1">
                <a:solidFill>
                  <a:schemeClr val="bg1"/>
                </a:solidFill>
                <a:latin typeface="Myriad Pro" panose="020B0503030403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junio</a:t>
            </a:r>
            <a:r>
              <a:rPr lang="en-US" sz="1600" b="1" spc="300" dirty="0">
                <a:solidFill>
                  <a:schemeClr val="bg1"/>
                </a:solidFill>
                <a:latin typeface="Myriad Pro" panose="020B0503030403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 2019</a:t>
            </a:r>
            <a:endParaRPr lang="es-DO" sz="1600" b="1" spc="300" dirty="0">
              <a:solidFill>
                <a:schemeClr val="bg1"/>
              </a:solidFill>
              <a:latin typeface="Myriad Pro" panose="020B0503030403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B7C5FB-EA1A-4860-8614-0B0829AB99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818" b="27362"/>
          <a:stretch/>
        </p:blipFill>
        <p:spPr>
          <a:xfrm>
            <a:off x="10739134" y="744070"/>
            <a:ext cx="915569" cy="158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9513"/>
      </p:ext>
    </p:extLst>
  </p:cSld>
  <p:clrMapOvr>
    <a:masterClrMapping/>
  </p:clrMapOvr>
  <p:transition spd="med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0154CB95-EEAD-4F0B-86A9-C970BE375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79" y="4083890"/>
            <a:ext cx="245903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3 Rectángulo">
            <a:extLst>
              <a:ext uri="{FF2B5EF4-FFF2-40B4-BE49-F238E27FC236}">
                <a16:creationId xmlns:a16="http://schemas.microsoft.com/office/drawing/2014/main" id="{24644E3A-F530-4B2C-A1AD-FE37ED4E5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2421" y="760156"/>
            <a:ext cx="6349391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s-ES" altLang="es-AR" sz="2400" dirty="0">
                <a:solidFill>
                  <a:srgbClr val="212121"/>
                </a:solidFill>
                <a:latin typeface="+mj-lt"/>
              </a:rPr>
              <a:t>contaminación (71%),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altLang="es-AR" sz="2400" dirty="0">
              <a:solidFill>
                <a:srgbClr val="212121"/>
              </a:solidFill>
              <a:latin typeface="+mj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altLang="es-AR" sz="2400" dirty="0">
              <a:solidFill>
                <a:srgbClr val="212121"/>
              </a:solidFill>
              <a:latin typeface="+mj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altLang="es-AR" sz="2400" dirty="0">
              <a:solidFill>
                <a:srgbClr val="212121"/>
              </a:solidFill>
              <a:latin typeface="+mj-lt"/>
            </a:endParaRPr>
          </a:p>
          <a:p>
            <a:pPr algn="just"/>
            <a:r>
              <a:rPr lang="es-ES" altLang="es-AR" sz="2400" dirty="0">
                <a:solidFill>
                  <a:srgbClr val="212121"/>
                </a:solidFill>
                <a:latin typeface="+mj-lt"/>
              </a:rPr>
              <a:t>biodiversidad y protección de fauna (64%), </a:t>
            </a:r>
          </a:p>
          <a:p>
            <a:pPr algn="just"/>
            <a:endParaRPr lang="es-ES" altLang="es-AR" sz="2400" dirty="0">
              <a:solidFill>
                <a:srgbClr val="212121"/>
              </a:solidFill>
              <a:latin typeface="+mj-lt"/>
            </a:endParaRPr>
          </a:p>
          <a:p>
            <a:pPr algn="just"/>
            <a:endParaRPr lang="es-ES" altLang="es-AR" sz="2400" dirty="0">
              <a:solidFill>
                <a:srgbClr val="212121"/>
              </a:solidFill>
              <a:latin typeface="+mj-lt"/>
            </a:endParaRPr>
          </a:p>
          <a:p>
            <a:pPr algn="just"/>
            <a:r>
              <a:rPr lang="es-ES" altLang="es-AR" sz="2400" dirty="0">
                <a:solidFill>
                  <a:srgbClr val="212121"/>
                </a:solidFill>
                <a:latin typeface="+mj-lt"/>
              </a:rPr>
              <a:t>cambio climático y emisiones de CO</a:t>
            </a:r>
            <a:r>
              <a:rPr lang="es-ES" altLang="es-AR" sz="2400" baseline="-25000" dirty="0">
                <a:solidFill>
                  <a:srgbClr val="212121"/>
                </a:solidFill>
                <a:latin typeface="+mj-lt"/>
              </a:rPr>
              <a:t>2</a:t>
            </a:r>
            <a:r>
              <a:rPr lang="es-ES" altLang="es-AR" sz="2400" dirty="0">
                <a:solidFill>
                  <a:srgbClr val="212121"/>
                </a:solidFill>
                <a:latin typeface="+mj-lt"/>
              </a:rPr>
              <a:t> (63%), </a:t>
            </a:r>
          </a:p>
          <a:p>
            <a:pPr algn="just"/>
            <a:endParaRPr lang="es-ES" altLang="es-AR" sz="2400" dirty="0">
              <a:solidFill>
                <a:srgbClr val="212121"/>
              </a:solidFill>
              <a:latin typeface="+mj-lt"/>
            </a:endParaRPr>
          </a:p>
          <a:p>
            <a:pPr algn="just"/>
            <a:endParaRPr lang="es-ES" altLang="es-AR" sz="2400" dirty="0">
              <a:solidFill>
                <a:srgbClr val="212121"/>
              </a:solidFill>
              <a:latin typeface="+mj-lt"/>
            </a:endParaRPr>
          </a:p>
          <a:p>
            <a:pPr algn="just"/>
            <a:endParaRPr lang="es-ES" altLang="es-AR" sz="2400" dirty="0">
              <a:solidFill>
                <a:srgbClr val="212121"/>
              </a:solidFill>
              <a:latin typeface="+mj-lt"/>
            </a:endParaRPr>
          </a:p>
          <a:p>
            <a:pPr algn="just"/>
            <a:r>
              <a:rPr lang="es-ES" altLang="es-AR" sz="2400" dirty="0">
                <a:solidFill>
                  <a:srgbClr val="212121"/>
                </a:solidFill>
                <a:latin typeface="+mj-lt"/>
              </a:rPr>
              <a:t>comercio justo y normas de trabajo (62%), </a:t>
            </a:r>
          </a:p>
          <a:p>
            <a:pPr algn="just"/>
            <a:endParaRPr lang="es-ES" altLang="es-AR" sz="2400" dirty="0">
              <a:solidFill>
                <a:srgbClr val="212121"/>
              </a:solidFill>
              <a:latin typeface="+mj-lt"/>
            </a:endParaRPr>
          </a:p>
          <a:p>
            <a:pPr algn="just"/>
            <a:endParaRPr lang="es-ES" altLang="es-AR" sz="2400" dirty="0">
              <a:solidFill>
                <a:srgbClr val="212121"/>
              </a:solidFill>
              <a:latin typeface="+mj-lt"/>
            </a:endParaRPr>
          </a:p>
          <a:p>
            <a:pPr algn="just"/>
            <a:r>
              <a:rPr lang="es-ES" altLang="es-AR" sz="2400" dirty="0">
                <a:solidFill>
                  <a:srgbClr val="212121"/>
                </a:solidFill>
                <a:latin typeface="+mj-lt"/>
              </a:rPr>
              <a:t>cuestiones sociales y comunitarias (61%).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38BC1AC-8F3A-4575-8A9C-7888397121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758" y="139183"/>
            <a:ext cx="1158353" cy="11583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14615B-5515-455A-AC11-93F5C23331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166" y="5260215"/>
            <a:ext cx="1364776" cy="13647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D147F9-419B-4C1C-9CBE-E068B72FA4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6266" y="1438937"/>
            <a:ext cx="1370492" cy="1339656"/>
          </a:xfrm>
          <a:prstGeom prst="rect">
            <a:avLst/>
          </a:prstGeom>
        </p:spPr>
      </p:pic>
      <p:pic>
        <p:nvPicPr>
          <p:cNvPr id="1026" name="Picture 2" descr="Resultado de imagen para cambio climatico icono">
            <a:extLst>
              <a:ext uri="{FF2B5EF4-FFF2-40B4-BE49-F238E27FC236}">
                <a16:creationId xmlns:a16="http://schemas.microsoft.com/office/drawing/2014/main" id="{4E4A31BF-7B7F-473E-8C30-78B8927F8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883" y="2649087"/>
            <a:ext cx="1607538" cy="185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BF69079E-A975-4EA4-B8D9-2FFC02A1556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5"/>
          <a:stretch/>
        </p:blipFill>
        <p:spPr>
          <a:xfrm>
            <a:off x="4694883" y="4079408"/>
            <a:ext cx="1642951" cy="1512277"/>
          </a:xfrm>
          <a:prstGeom prst="rect">
            <a:avLst/>
          </a:prstGeom>
        </p:spPr>
      </p:pic>
      <p:sp>
        <p:nvSpPr>
          <p:cNvPr id="6" name="3 Rectángulo">
            <a:extLst>
              <a:ext uri="{FF2B5EF4-FFF2-40B4-BE49-F238E27FC236}">
                <a16:creationId xmlns:a16="http://schemas.microsoft.com/office/drawing/2014/main" id="{7A593368-8839-40FD-9930-AE654AEAE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436" y="1494925"/>
            <a:ext cx="357206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s-ES" altLang="es-AR" sz="2400" b="1" dirty="0">
                <a:solidFill>
                  <a:srgbClr val="212121"/>
                </a:solidFill>
                <a:latin typeface="+mj-lt"/>
              </a:rPr>
              <a:t>Temas más interesantes en sostenibilidad </a:t>
            </a:r>
            <a:r>
              <a:rPr lang="es-ES" altLang="es-AR" sz="2400" dirty="0">
                <a:solidFill>
                  <a:srgbClr val="212121"/>
                </a:solidFill>
                <a:latin typeface="+mj-lt"/>
              </a:rPr>
              <a:t>en la </a:t>
            </a:r>
            <a:r>
              <a:rPr lang="es-ES" altLang="es-AR" sz="2400" i="1" dirty="0">
                <a:solidFill>
                  <a:srgbClr val="212121"/>
                </a:solidFill>
                <a:latin typeface="+mj-lt"/>
              </a:rPr>
              <a:t>"TUI </a:t>
            </a:r>
            <a:r>
              <a:rPr lang="es-ES" altLang="es-AR" sz="2400" i="1" dirty="0" err="1">
                <a:solidFill>
                  <a:srgbClr val="212121"/>
                </a:solidFill>
                <a:latin typeface="+mj-lt"/>
              </a:rPr>
              <a:t>Travel</a:t>
            </a:r>
            <a:r>
              <a:rPr lang="es-ES" altLang="es-AR" sz="2400" i="1" dirty="0">
                <a:solidFill>
                  <a:srgbClr val="212121"/>
                </a:solidFill>
                <a:latin typeface="+mj-lt"/>
              </a:rPr>
              <a:t> Encuesta 2010</a:t>
            </a:r>
            <a:r>
              <a:rPr lang="es-ES" altLang="es-AR" sz="2400" dirty="0">
                <a:solidFill>
                  <a:srgbClr val="212121"/>
                </a:solidFill>
                <a:latin typeface="+mj-lt"/>
              </a:rPr>
              <a:t>“ (casi 4000 turistas en 7 países europeos y de los EE.UU). </a:t>
            </a:r>
            <a:endParaRPr lang="es-AR" altLang="es-AR" sz="2400" dirty="0"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560902D-3DB0-4E63-BD05-09F114928692}"/>
              </a:ext>
            </a:extLst>
          </p:cNvPr>
          <p:cNvCxnSpPr/>
          <p:nvPr/>
        </p:nvCxnSpPr>
        <p:spPr>
          <a:xfrm>
            <a:off x="4542969" y="333829"/>
            <a:ext cx="0" cy="60586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27E3E2-6042-4122-B915-484B2020F9D2}"/>
              </a:ext>
            </a:extLst>
          </p:cNvPr>
          <p:cNvSpPr txBox="1">
            <a:spLocks/>
          </p:cNvSpPr>
          <p:nvPr/>
        </p:nvSpPr>
        <p:spPr>
          <a:xfrm>
            <a:off x="354843" y="954277"/>
            <a:ext cx="11573300" cy="1014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ln w="635">
                  <a:noFill/>
                </a:ln>
                <a:latin typeface="Myriad Pro" panose="020B0503030403020204" pitchFamily="34" charset="0"/>
                <a:ea typeface="MS PGothic" panose="020B0600070205080204" charset="-128"/>
              </a:rPr>
              <a:t>T</a:t>
            </a:r>
            <a:r>
              <a:rPr lang="es-AR" dirty="0" err="1">
                <a:ln w="635">
                  <a:noFill/>
                </a:ln>
                <a:latin typeface="Myriad Pro" panose="020B0503030403020204" pitchFamily="34" charset="0"/>
                <a:ea typeface="MS PGothic" panose="020B0600070205080204" charset="-128"/>
              </a:rPr>
              <a:t>endencias</a:t>
            </a:r>
            <a:r>
              <a:rPr lang="es-AR" dirty="0">
                <a:ln w="635">
                  <a:noFill/>
                </a:ln>
                <a:latin typeface="Myriad Pro" panose="020B0503030403020204" pitchFamily="34" charset="0"/>
                <a:ea typeface="MS PGothic" panose="020B0600070205080204" charset="-128"/>
              </a:rPr>
              <a:t> en la oferta </a:t>
            </a:r>
            <a:r>
              <a:rPr lang="es-AR" dirty="0">
                <a:ln w="635">
                  <a:noFill/>
                </a:ln>
                <a:latin typeface="Myriad Pro" panose="020B0503030403020204" pitchFamily="34" charset="0"/>
                <a:ea typeface="MS PGothic" panose="020B0600070205080204" charset="-128"/>
                <a:cs typeface="Calibri" panose="020F0502020204030204" pitchFamily="34" charset="0"/>
              </a:rPr>
              <a:t>¿</a:t>
            </a:r>
            <a:r>
              <a:rPr lang="en-US" dirty="0">
                <a:ln w="635">
                  <a:noFill/>
                </a:ln>
                <a:solidFill>
                  <a:srgbClr val="002060"/>
                </a:solidFill>
                <a:latin typeface="Myriad Pro" panose="020B0503030403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un</a:t>
            </a:r>
            <a:r>
              <a:rPr lang="en-US" dirty="0">
                <a:ln w="635">
                  <a:noFill/>
                </a:ln>
                <a:solidFill>
                  <a:srgbClr val="002060"/>
                </a:solidFill>
                <a:latin typeface="Myriad Pro" panose="020B0503030403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dirty="0" err="1">
                <a:ln w="635">
                  <a:noFill/>
                </a:ln>
                <a:solidFill>
                  <a:srgbClr val="002060"/>
                </a:solidFill>
                <a:latin typeface="Myriad Pro" panose="020B0503030403020204" pitchFamily="34" charset="0"/>
                <a:ea typeface="ＭＳ Ｐゴシック" panose="020B0600070205080204" pitchFamily="34" charset="-128"/>
              </a:rPr>
              <a:t>sello</a:t>
            </a:r>
            <a:r>
              <a:rPr lang="en-US" dirty="0">
                <a:ln w="635">
                  <a:noFill/>
                </a:ln>
                <a:solidFill>
                  <a:srgbClr val="002060"/>
                </a:solidFill>
                <a:latin typeface="Myriad Pro" panose="020B0503030403020204" pitchFamily="34" charset="0"/>
                <a:ea typeface="ＭＳ Ｐゴシック" panose="020B0600070205080204" pitchFamily="34" charset="-128"/>
              </a:rPr>
              <a:t> de </a:t>
            </a:r>
            <a:r>
              <a:rPr lang="en-US" dirty="0" err="1">
                <a:ln w="635">
                  <a:noFill/>
                </a:ln>
                <a:solidFill>
                  <a:srgbClr val="002060"/>
                </a:solidFill>
                <a:latin typeface="Myriad Pro" panose="020B0503030403020204" pitchFamily="34" charset="0"/>
                <a:ea typeface="ＭＳ Ｐゴシック" panose="020B0600070205080204" pitchFamily="34" charset="-128"/>
              </a:rPr>
              <a:t>sostenibilidad</a:t>
            </a:r>
            <a:r>
              <a:rPr lang="en-US" dirty="0">
                <a:ln w="635">
                  <a:noFill/>
                </a:ln>
                <a:solidFill>
                  <a:srgbClr val="002060"/>
                </a:solidFill>
                <a:latin typeface="Myriad Pro" panose="020B0503030403020204" pitchFamily="34" charset="0"/>
                <a:ea typeface="ＭＳ Ｐゴシック" panose="020B0600070205080204" pitchFamily="34" charset="-128"/>
              </a:rPr>
              <a:t>?</a:t>
            </a:r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C588B8F-CACB-4151-B926-87D1E8A318CE}"/>
              </a:ext>
            </a:extLst>
          </p:cNvPr>
          <p:cNvSpPr txBox="1">
            <a:spLocks noChangeArrowheads="1"/>
          </p:cNvSpPr>
          <p:nvPr/>
        </p:nvSpPr>
        <p:spPr>
          <a:xfrm>
            <a:off x="354844" y="2113467"/>
            <a:ext cx="11338926" cy="4114800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44" indent="-273044" algn="ctr" fontAlgn="base"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None/>
              <a:defRPr/>
            </a:pPr>
            <a:r>
              <a:rPr lang="en-US" b="1" i="1" dirty="0">
                <a:latin typeface="+mj-lt"/>
              </a:rPr>
              <a:t>	</a:t>
            </a:r>
            <a:r>
              <a:rPr lang="es-ES" sz="3200" i="1" dirty="0">
                <a:latin typeface="+mj-lt"/>
              </a:rPr>
              <a:t>“Proceso voluntario que evalúa, monitorea y otorga un certificado escrito en el que hace constar que una empresa, producto, proceso, servicio o gestión del sistema cumple con una serie de requerimientos específicos”</a:t>
            </a:r>
            <a:endParaRPr lang="es-MX" sz="3200" i="1" dirty="0">
              <a:latin typeface="+mj-lt"/>
            </a:endParaRPr>
          </a:p>
          <a:p>
            <a:pPr marL="273044" indent="-273044" fontAlgn="base"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None/>
              <a:defRPr/>
            </a:pPr>
            <a:endParaRPr lang="es-MX" sz="3200" b="1" i="1" dirty="0">
              <a:latin typeface="+mj-lt"/>
            </a:endParaRPr>
          </a:p>
          <a:p>
            <a:pPr marL="273044" indent="-273044" algn="r" fontAlgn="base">
              <a:spcAft>
                <a:spcPct val="0"/>
              </a:spcAft>
              <a:buClr>
                <a:schemeClr val="tx2"/>
              </a:buClr>
              <a:buSzPct val="95000"/>
              <a:buFont typeface="Arial" panose="020B0604020202020204" pitchFamily="34" charset="0"/>
              <a:buNone/>
              <a:defRPr/>
            </a:pPr>
            <a:endParaRPr lang="es-ES" sz="260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pPr marL="273044" indent="-273044" algn="r" fontAlgn="base">
              <a:spcAft>
                <a:spcPct val="0"/>
              </a:spcAft>
              <a:buClr>
                <a:schemeClr val="tx2"/>
              </a:buClr>
              <a:buSzPct val="95000"/>
              <a:buFont typeface="Arial" panose="020B0604020202020204" pitchFamily="34" charset="0"/>
              <a:buNone/>
              <a:defRPr/>
            </a:pPr>
            <a:endParaRPr lang="en-US" sz="260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4AEC1E87-82F3-4EF4-9739-FCF94A4B4B71}"/>
              </a:ext>
            </a:extLst>
          </p:cNvPr>
          <p:cNvSpPr/>
          <p:nvPr/>
        </p:nvSpPr>
        <p:spPr>
          <a:xfrm rot="18726177">
            <a:off x="6055830" y="4052187"/>
            <a:ext cx="609600" cy="1750809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E3AF3D-B219-400B-B835-EEF611181F87}"/>
              </a:ext>
            </a:extLst>
          </p:cNvPr>
          <p:cNvSpPr txBox="1"/>
          <p:nvPr/>
        </p:nvSpPr>
        <p:spPr>
          <a:xfrm>
            <a:off x="6511887" y="5007428"/>
            <a:ext cx="48542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DESTINOS TURÍSTICOS </a:t>
            </a:r>
            <a:endParaRPr lang="es-DO" sz="5000" b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793391"/>
      </p:ext>
    </p:extLst>
  </p:cSld>
  <p:clrMapOvr>
    <a:masterClrMapping/>
  </p:clrMapOvr>
  <p:transition spd="med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 descr="header-1">
            <a:extLst>
              <a:ext uri="{FF2B5EF4-FFF2-40B4-BE49-F238E27FC236}">
                <a16:creationId xmlns:a16="http://schemas.microsoft.com/office/drawing/2014/main" id="{8651F4FC-C409-463C-88C6-EDE48E234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r="46452"/>
          <a:stretch>
            <a:fillRect/>
          </a:stretch>
        </p:blipFill>
        <p:spPr bwMode="auto">
          <a:xfrm>
            <a:off x="10419080" y="2637955"/>
            <a:ext cx="17526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0">
            <a:extLst>
              <a:ext uri="{FF2B5EF4-FFF2-40B4-BE49-F238E27FC236}">
                <a16:creationId xmlns:a16="http://schemas.microsoft.com/office/drawing/2014/main" id="{12BD8E9F-A5BD-4921-8158-7BCF826E1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042" y="4355903"/>
            <a:ext cx="2002940" cy="35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01161F4-AF35-4516-BADC-289EC2F69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709" y="4014788"/>
            <a:ext cx="922338" cy="40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ADE527-7AA2-4D08-A8CD-6352905AA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247" y="2184951"/>
            <a:ext cx="619892" cy="57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8EC007-64E9-44A1-A75F-B53A5DBD7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42" y="1529763"/>
            <a:ext cx="1211359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B5A4D9-7183-4E8D-8CDD-B89F70723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419" y="3372825"/>
            <a:ext cx="640528" cy="60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A seal small">
            <a:extLst>
              <a:ext uri="{FF2B5EF4-FFF2-40B4-BE49-F238E27FC236}">
                <a16:creationId xmlns:a16="http://schemas.microsoft.com/office/drawing/2014/main" id="{12EA696D-31E1-48FC-B423-505E170D1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086" y="3541879"/>
            <a:ext cx="760097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E9D0BA-2785-406C-B61F-4D50433CC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846" y="2534818"/>
            <a:ext cx="597364" cy="59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64C77089-5EE7-4B1C-BBB1-0D03AC8DE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79" y="1996402"/>
            <a:ext cx="607259" cy="67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EE6E8B15-47FD-4144-80B1-CEB6B1185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024" y="1496900"/>
            <a:ext cx="618549" cy="612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D7F7704F-AB2A-411D-9322-059F9A363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827" y="1466394"/>
            <a:ext cx="633667" cy="64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29F4A3CB-1C7B-4ADC-BC83-36375775A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72" y="2568000"/>
            <a:ext cx="568325" cy="5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39010CA5-FFB6-4620-A3EB-2D47635F7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48" y="4585329"/>
            <a:ext cx="727237" cy="47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8" descr="Picture 1">
            <a:extLst>
              <a:ext uri="{FF2B5EF4-FFF2-40B4-BE49-F238E27FC236}">
                <a16:creationId xmlns:a16="http://schemas.microsoft.com/office/drawing/2014/main" id="{149E6988-6D6B-428F-879A-1D8CB15EF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75" y="4140882"/>
            <a:ext cx="1631151" cy="42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4B3C5C31-EF04-4453-8AC5-575C6E606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230" y="4667906"/>
            <a:ext cx="650337" cy="42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1" descr="secondary_siteID">
            <a:extLst>
              <a:ext uri="{FF2B5EF4-FFF2-40B4-BE49-F238E27FC236}">
                <a16:creationId xmlns:a16="http://schemas.microsoft.com/office/drawing/2014/main" id="{555B2629-0F21-4E53-8012-CF8E51B59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96" y="2543949"/>
            <a:ext cx="751076" cy="50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D9FAF557-C4F0-4E21-891E-68221BC2C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025" y="2862638"/>
            <a:ext cx="769936" cy="52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id="{95FA8F22-B995-4493-B061-DA7922D30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756" y="1983661"/>
            <a:ext cx="537687" cy="50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>
            <a:extLst>
              <a:ext uri="{FF2B5EF4-FFF2-40B4-BE49-F238E27FC236}">
                <a16:creationId xmlns:a16="http://schemas.microsoft.com/office/drawing/2014/main" id="{972383B9-6E66-41FD-9818-6312CB007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326" y="3210070"/>
            <a:ext cx="533400" cy="57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3">
            <a:extLst>
              <a:ext uri="{FF2B5EF4-FFF2-40B4-BE49-F238E27FC236}">
                <a16:creationId xmlns:a16="http://schemas.microsoft.com/office/drawing/2014/main" id="{0533EAC3-7D69-4AD4-A50A-9E0C65156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26" y="3246864"/>
            <a:ext cx="399576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4">
            <a:extLst>
              <a:ext uri="{FF2B5EF4-FFF2-40B4-BE49-F238E27FC236}">
                <a16:creationId xmlns:a16="http://schemas.microsoft.com/office/drawing/2014/main" id="{B8BE4C1C-4A2C-4592-B412-0A3099566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480" y="2191538"/>
            <a:ext cx="562726" cy="56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>
            <a:extLst>
              <a:ext uri="{FF2B5EF4-FFF2-40B4-BE49-F238E27FC236}">
                <a16:creationId xmlns:a16="http://schemas.microsoft.com/office/drawing/2014/main" id="{710B4F4C-BB61-486D-A494-27E5E6893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73" y="2007689"/>
            <a:ext cx="527128" cy="52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6">
            <a:extLst>
              <a:ext uri="{FF2B5EF4-FFF2-40B4-BE49-F238E27FC236}">
                <a16:creationId xmlns:a16="http://schemas.microsoft.com/office/drawing/2014/main" id="{AA720C28-AC3F-4561-AF98-EFC6D51A4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947" y="1438816"/>
            <a:ext cx="734599" cy="55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7">
            <a:extLst>
              <a:ext uri="{FF2B5EF4-FFF2-40B4-BE49-F238E27FC236}">
                <a16:creationId xmlns:a16="http://schemas.microsoft.com/office/drawing/2014/main" id="{2E4E424F-6FE0-4F38-B7CD-7295A7816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653" y="4461087"/>
            <a:ext cx="992487" cy="58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8">
            <a:extLst>
              <a:ext uri="{FF2B5EF4-FFF2-40B4-BE49-F238E27FC236}">
                <a16:creationId xmlns:a16="http://schemas.microsoft.com/office/drawing/2014/main" id="{EDB8D272-5E5F-436B-ACBF-3765D4A6D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604" y="3216511"/>
            <a:ext cx="381371" cy="84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E24FB83-A891-4FDB-AE00-C239ADBCC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6" y="4604581"/>
            <a:ext cx="693923" cy="44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3">
            <a:extLst>
              <a:ext uri="{FF2B5EF4-FFF2-40B4-BE49-F238E27FC236}">
                <a16:creationId xmlns:a16="http://schemas.microsoft.com/office/drawing/2014/main" id="{F0779CC2-D58D-4387-B339-88E098F57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80" y="2120600"/>
            <a:ext cx="666563" cy="34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8DB4769B-2F03-423D-8E55-7D72557D3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0" y="4363366"/>
            <a:ext cx="650336" cy="55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9478490C-7F6D-4AD0-882D-91E493D3D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8" y="3177525"/>
            <a:ext cx="61118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5">
            <a:extLst>
              <a:ext uri="{FF2B5EF4-FFF2-40B4-BE49-F238E27FC236}">
                <a16:creationId xmlns:a16="http://schemas.microsoft.com/office/drawing/2014/main" id="{EDC0D2C8-01C9-481D-AFB6-98760F4D7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294" y="1444201"/>
            <a:ext cx="710313" cy="53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36">
            <a:extLst>
              <a:ext uri="{FF2B5EF4-FFF2-40B4-BE49-F238E27FC236}">
                <a16:creationId xmlns:a16="http://schemas.microsoft.com/office/drawing/2014/main" id="{CEAA74C2-489D-4E90-948C-37BD28769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6592" y="852966"/>
            <a:ext cx="26573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R" altLang="es-AR" sz="1400" dirty="0">
                <a:latin typeface="+mj-lt"/>
              </a:rPr>
              <a:t>Fuente: </a:t>
            </a:r>
            <a:r>
              <a:rPr lang="es-CR" altLang="es-AR" sz="1400" dirty="0" err="1">
                <a:latin typeface="+mj-lt"/>
              </a:rPr>
              <a:t>The</a:t>
            </a:r>
            <a:r>
              <a:rPr lang="es-CR" altLang="es-AR" sz="1400" dirty="0">
                <a:latin typeface="+mj-lt"/>
              </a:rPr>
              <a:t> Green </a:t>
            </a:r>
            <a:r>
              <a:rPr lang="es-CR" altLang="es-AR" sz="1400" dirty="0" err="1">
                <a:latin typeface="+mj-lt"/>
              </a:rPr>
              <a:t>Team</a:t>
            </a:r>
            <a:r>
              <a:rPr lang="es-CR" altLang="es-AR" sz="1400" dirty="0">
                <a:latin typeface="+mj-lt"/>
              </a:rPr>
              <a:t>, Mayo 09</a:t>
            </a:r>
            <a:endParaRPr lang="en-US" altLang="es-AR" sz="1400" dirty="0">
              <a:latin typeface="+mj-lt"/>
            </a:endParaRPr>
          </a:p>
        </p:txBody>
      </p:sp>
      <p:pic>
        <p:nvPicPr>
          <p:cNvPr id="37" name="Picture 37" descr="LOGO SV 10_06">
            <a:extLst>
              <a:ext uri="{FF2B5EF4-FFF2-40B4-BE49-F238E27FC236}">
                <a16:creationId xmlns:a16="http://schemas.microsoft.com/office/drawing/2014/main" id="{5B3E2ECA-3B29-444D-BC6C-ADABDDBD5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195" y="2923807"/>
            <a:ext cx="763077" cy="66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42">
            <a:extLst>
              <a:ext uri="{FF2B5EF4-FFF2-40B4-BE49-F238E27FC236}">
                <a16:creationId xmlns:a16="http://schemas.microsoft.com/office/drawing/2014/main" id="{8F44F8D8-E8AE-4845-B903-A374A19FACC9}"/>
              </a:ext>
            </a:extLst>
          </p:cNvPr>
          <p:cNvSpPr txBox="1"/>
          <p:nvPr/>
        </p:nvSpPr>
        <p:spPr>
          <a:xfrm>
            <a:off x="115526" y="5563893"/>
            <a:ext cx="3793756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 err="1">
                <a:latin typeface="Myriad Pro" panose="020B0503030403020204" pitchFamily="34" charset="0"/>
                <a:ea typeface="ＭＳ Ｐゴシック" pitchFamily="34" charset="-128"/>
                <a:cs typeface="Helvetica" pitchFamily="34" charset="0"/>
              </a:rPr>
              <a:t>Certificación</a:t>
            </a:r>
            <a:r>
              <a:rPr lang="en-US" sz="2400" dirty="0">
                <a:latin typeface="Myriad Pro" panose="020B0503030403020204" pitchFamily="34" charset="0"/>
                <a:ea typeface="ＭＳ Ｐゴシック" pitchFamily="34" charset="-128"/>
                <a:cs typeface="Helvetica" pitchFamily="34" charset="0"/>
              </a:rPr>
              <a:t> de </a:t>
            </a:r>
            <a:r>
              <a:rPr lang="en-US" sz="2400" dirty="0" err="1">
                <a:latin typeface="Myriad Pro" panose="020B0503030403020204" pitchFamily="34" charset="0"/>
                <a:ea typeface="ＭＳ Ｐゴシック" pitchFamily="34" charset="-128"/>
                <a:cs typeface="Helvetica" pitchFamily="34" charset="0"/>
              </a:rPr>
              <a:t>sostenibilidad</a:t>
            </a:r>
            <a:r>
              <a:rPr lang="en-US" sz="2400" dirty="0">
                <a:latin typeface="Myriad Pro" panose="020B0503030403020204" pitchFamily="34" charset="0"/>
                <a:ea typeface="ＭＳ Ｐゴシック" pitchFamily="34" charset="-128"/>
                <a:cs typeface="Helvetica" pitchFamily="34" charset="0"/>
              </a:rPr>
              <a:t> y </a:t>
            </a:r>
            <a:r>
              <a:rPr lang="en-US" sz="2400" dirty="0" err="1">
                <a:latin typeface="Myriad Pro" panose="020B0503030403020204" pitchFamily="34" charset="0"/>
                <a:ea typeface="ＭＳ Ｐゴシック" pitchFamily="34" charset="-128"/>
                <a:cs typeface="Helvetica" pitchFamily="34" charset="0"/>
              </a:rPr>
              <a:t>ecoetiquetas</a:t>
            </a:r>
            <a:endParaRPr lang="en-US" sz="2400" dirty="0">
              <a:latin typeface="Myriad Pro" panose="020B0503030403020204" pitchFamily="34" charset="0"/>
              <a:ea typeface="ＭＳ Ｐゴシック" pitchFamily="34" charset="-128"/>
              <a:cs typeface="Helvetica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A58AA88-8092-4A52-AEBF-07B903349409}"/>
              </a:ext>
            </a:extLst>
          </p:cNvPr>
          <p:cNvSpPr/>
          <p:nvPr/>
        </p:nvSpPr>
        <p:spPr>
          <a:xfrm>
            <a:off x="231230" y="190058"/>
            <a:ext cx="118591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dirty="0">
                <a:ln w="635">
                  <a:noFill/>
                </a:ln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ea typeface="MS PGothic" panose="020B0600070205080204" charset="-128"/>
                <a:cs typeface="+mj-cs"/>
              </a:rPr>
              <a:t>Innumerables soluciones que certifican la sostenibilidad turística </a:t>
            </a: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62E47833-5AC2-475C-A313-18FD3BF6F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114" y="3838040"/>
            <a:ext cx="533401" cy="829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42">
            <a:extLst>
              <a:ext uri="{FF2B5EF4-FFF2-40B4-BE49-F238E27FC236}">
                <a16:creationId xmlns:a16="http://schemas.microsoft.com/office/drawing/2014/main" id="{5D274A3E-C792-411E-831D-BF1E81F360EA}"/>
              </a:ext>
            </a:extLst>
          </p:cNvPr>
          <p:cNvSpPr txBox="1"/>
          <p:nvPr/>
        </p:nvSpPr>
        <p:spPr>
          <a:xfrm>
            <a:off x="4479098" y="1421336"/>
            <a:ext cx="3143251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 err="1">
                <a:latin typeface="Myriad Pro" panose="020B0503030403020204" pitchFamily="34" charset="0"/>
                <a:ea typeface="ＭＳ Ｐゴシック" pitchFamily="34" charset="-128"/>
                <a:cs typeface="Helvetica" pitchFamily="34" charset="0"/>
              </a:rPr>
              <a:t>Certificación</a:t>
            </a:r>
            <a:r>
              <a:rPr lang="en-US" sz="2400" dirty="0">
                <a:latin typeface="Myriad Pro" panose="020B0503030403020204" pitchFamily="34" charset="0"/>
                <a:ea typeface="ＭＳ Ｐゴシック" pitchFamily="34" charset="-128"/>
                <a:cs typeface="Helvetica" pitchFamily="34" charset="0"/>
              </a:rPr>
              <a:t> de </a:t>
            </a:r>
            <a:r>
              <a:rPr lang="en-US" sz="2400" dirty="0" err="1">
                <a:latin typeface="Myriad Pro" panose="020B0503030403020204" pitchFamily="34" charset="0"/>
                <a:ea typeface="ＭＳ Ｐゴシック" pitchFamily="34" charset="-128"/>
                <a:cs typeface="Helvetica" pitchFamily="34" charset="0"/>
              </a:rPr>
              <a:t>sostenibilidad</a:t>
            </a:r>
            <a:r>
              <a:rPr lang="en-US" sz="2400" dirty="0">
                <a:latin typeface="Myriad Pro" panose="020B0503030403020204" pitchFamily="34" charset="0"/>
                <a:ea typeface="ＭＳ Ｐゴシック" pitchFamily="34" charset="-128"/>
                <a:cs typeface="Helvetica" pitchFamily="34" charset="0"/>
              </a:rPr>
              <a:t> </a:t>
            </a:r>
            <a:r>
              <a:rPr lang="en-US" sz="2400" dirty="0" err="1">
                <a:latin typeface="Myriad Pro" panose="020B0503030403020204" pitchFamily="34" charset="0"/>
                <a:ea typeface="ＭＳ Ｐゴシック" pitchFamily="34" charset="-128"/>
                <a:cs typeface="Helvetica" pitchFamily="34" charset="0"/>
              </a:rPr>
              <a:t>en</a:t>
            </a:r>
            <a:r>
              <a:rPr lang="en-US" sz="2400" dirty="0">
                <a:latin typeface="Myriad Pro" panose="020B0503030403020204" pitchFamily="34" charset="0"/>
                <a:ea typeface="ＭＳ Ｐゴシック" pitchFamily="34" charset="-128"/>
                <a:cs typeface="Helvetica" pitchFamily="34" charset="0"/>
              </a:rPr>
              <a:t> turismo</a:t>
            </a:r>
          </a:p>
        </p:txBody>
      </p:sp>
      <p:sp>
        <p:nvSpPr>
          <p:cNvPr id="40" name="TextBox 42">
            <a:extLst>
              <a:ext uri="{FF2B5EF4-FFF2-40B4-BE49-F238E27FC236}">
                <a16:creationId xmlns:a16="http://schemas.microsoft.com/office/drawing/2014/main" id="{6D605CC3-F70F-4CA1-BA84-15471BC8359F}"/>
              </a:ext>
            </a:extLst>
          </p:cNvPr>
          <p:cNvSpPr txBox="1"/>
          <p:nvPr/>
        </p:nvSpPr>
        <p:spPr>
          <a:xfrm>
            <a:off x="8386835" y="5558807"/>
            <a:ext cx="3444100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 err="1">
                <a:latin typeface="Myriad Pro" panose="020B0503030403020204" pitchFamily="34" charset="0"/>
                <a:ea typeface="ＭＳ Ｐゴシック" pitchFamily="34" charset="-128"/>
                <a:cs typeface="Helvetica" pitchFamily="34" charset="0"/>
              </a:rPr>
              <a:t>Iniciativas</a:t>
            </a:r>
            <a:r>
              <a:rPr lang="en-US" sz="2400" dirty="0">
                <a:latin typeface="Myriad Pro" panose="020B0503030403020204" pitchFamily="34" charset="0"/>
                <a:ea typeface="ＭＳ Ｐゴシック" pitchFamily="34" charset="-128"/>
                <a:cs typeface="Helvetica" pitchFamily="34" charset="0"/>
              </a:rPr>
              <a:t> </a:t>
            </a:r>
            <a:r>
              <a:rPr lang="en-US" sz="2400" dirty="0" err="1">
                <a:latin typeface="Myriad Pro" panose="020B0503030403020204" pitchFamily="34" charset="0"/>
                <a:ea typeface="ＭＳ Ｐゴシック" pitchFamily="34" charset="-128"/>
                <a:cs typeface="Helvetica" pitchFamily="34" charset="0"/>
              </a:rPr>
              <a:t>relacionadas</a:t>
            </a:r>
            <a:r>
              <a:rPr lang="en-US" sz="2400" dirty="0">
                <a:latin typeface="Myriad Pro" panose="020B0503030403020204" pitchFamily="34" charset="0"/>
                <a:ea typeface="ＭＳ Ｐゴシック" pitchFamily="34" charset="-128"/>
                <a:cs typeface="Helvetica" pitchFamily="34" charset="0"/>
              </a:rPr>
              <a:t> con la </a:t>
            </a:r>
            <a:r>
              <a:rPr lang="en-US" sz="2400" dirty="0" err="1">
                <a:latin typeface="Myriad Pro" panose="020B0503030403020204" pitchFamily="34" charset="0"/>
                <a:ea typeface="ＭＳ Ｐゴシック" pitchFamily="34" charset="-128"/>
                <a:cs typeface="Helvetica" pitchFamily="34" charset="0"/>
              </a:rPr>
              <a:t>huella</a:t>
            </a:r>
            <a:r>
              <a:rPr lang="en-US" sz="2400" dirty="0">
                <a:latin typeface="Myriad Pro" panose="020B0503030403020204" pitchFamily="34" charset="0"/>
                <a:ea typeface="ＭＳ Ｐゴシック" pitchFamily="34" charset="-128"/>
                <a:cs typeface="Helvetica" pitchFamily="34" charset="0"/>
              </a:rPr>
              <a:t> de </a:t>
            </a:r>
            <a:r>
              <a:rPr lang="en-US" sz="2400" dirty="0" err="1">
                <a:latin typeface="Myriad Pro" panose="020B0503030403020204" pitchFamily="34" charset="0"/>
                <a:ea typeface="ＭＳ Ｐゴシック" pitchFamily="34" charset="-128"/>
                <a:cs typeface="Helvetica" pitchFamily="34" charset="0"/>
              </a:rPr>
              <a:t>carbono</a:t>
            </a:r>
            <a:endParaRPr lang="en-US" sz="2400" dirty="0">
              <a:latin typeface="Myriad Pro" panose="020B0503030403020204" pitchFamily="34" charset="0"/>
              <a:ea typeface="ＭＳ Ｐゴシック" pitchFamily="34" charset="-128"/>
              <a:cs typeface="Helvetica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776BB9C-86B5-47C7-89AB-92E6D2810A11}"/>
              </a:ext>
            </a:extLst>
          </p:cNvPr>
          <p:cNvCxnSpPr/>
          <p:nvPr/>
        </p:nvCxnSpPr>
        <p:spPr>
          <a:xfrm>
            <a:off x="4155681" y="1421336"/>
            <a:ext cx="0" cy="514153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CE5A0F3-5274-477C-B2CF-975A6847E4CE}"/>
              </a:ext>
            </a:extLst>
          </p:cNvPr>
          <p:cNvCxnSpPr/>
          <p:nvPr/>
        </p:nvCxnSpPr>
        <p:spPr>
          <a:xfrm>
            <a:off x="7980191" y="1414082"/>
            <a:ext cx="0" cy="514153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2">
            <a:extLst>
              <a:ext uri="{FF2B5EF4-FFF2-40B4-BE49-F238E27FC236}">
                <a16:creationId xmlns:a16="http://schemas.microsoft.com/office/drawing/2014/main" id="{FD846135-1F73-4EA1-BB53-53A01DAC0A21}"/>
              </a:ext>
            </a:extLst>
          </p:cNvPr>
          <p:cNvPicPr>
            <a:picLocks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532" y="4679556"/>
            <a:ext cx="2057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" descr="header-1">
            <a:extLst>
              <a:ext uri="{FF2B5EF4-FFF2-40B4-BE49-F238E27FC236}">
                <a16:creationId xmlns:a16="http://schemas.microsoft.com/office/drawing/2014/main" id="{99BD6E8D-AC88-441E-BBF8-A1855E058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7" t="30000" b="14999"/>
          <a:stretch>
            <a:fillRect/>
          </a:stretch>
        </p:blipFill>
        <p:spPr bwMode="auto">
          <a:xfrm>
            <a:off x="9046993" y="3383980"/>
            <a:ext cx="152082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3">
            <a:extLst>
              <a:ext uri="{FF2B5EF4-FFF2-40B4-BE49-F238E27FC236}">
                <a16:creationId xmlns:a16="http://schemas.microsoft.com/office/drawing/2014/main" id="{1B705BF2-C0C4-439C-8A8D-1BFBD4494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118" y="4302580"/>
            <a:ext cx="1694308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9" descr="carbon_planet">
            <a:extLst>
              <a:ext uri="{FF2B5EF4-FFF2-40B4-BE49-F238E27FC236}">
                <a16:creationId xmlns:a16="http://schemas.microsoft.com/office/drawing/2014/main" id="{03D62FF9-B0D2-4590-8431-0236C6783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32" y="4623592"/>
            <a:ext cx="1625060" cy="39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0" descr="logo carbono cero alta.jpg">
            <a:extLst>
              <a:ext uri="{FF2B5EF4-FFF2-40B4-BE49-F238E27FC236}">
                <a16:creationId xmlns:a16="http://schemas.microsoft.com/office/drawing/2014/main" id="{A092DFB7-D843-4F43-8BE6-73FB69ECF191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888" y="1279291"/>
            <a:ext cx="890477" cy="592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2">
            <a:extLst>
              <a:ext uri="{FF2B5EF4-FFF2-40B4-BE49-F238E27FC236}">
                <a16:creationId xmlns:a16="http://schemas.microsoft.com/office/drawing/2014/main" id="{857669CA-1797-435F-B8D3-A9533DE2C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997" y="3212297"/>
            <a:ext cx="1480405" cy="301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4">
            <a:extLst>
              <a:ext uri="{FF2B5EF4-FFF2-40B4-BE49-F238E27FC236}">
                <a16:creationId xmlns:a16="http://schemas.microsoft.com/office/drawing/2014/main" id="{20BC93DB-A846-46AB-9824-EE87A5D53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020" y="3836940"/>
            <a:ext cx="1716046" cy="39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18" descr="logo">
            <a:extLst>
              <a:ext uri="{FF2B5EF4-FFF2-40B4-BE49-F238E27FC236}">
                <a16:creationId xmlns:a16="http://schemas.microsoft.com/office/drawing/2014/main" id="{5F24530F-7A34-48CB-A89B-A08AE0666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594" y="3377874"/>
            <a:ext cx="1477329" cy="52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8">
            <a:extLst>
              <a:ext uri="{FF2B5EF4-FFF2-40B4-BE49-F238E27FC236}">
                <a16:creationId xmlns:a16="http://schemas.microsoft.com/office/drawing/2014/main" id="{EB56C47E-6E89-47EF-A502-3079F2070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721" y="3936694"/>
            <a:ext cx="803297" cy="71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7">
            <a:extLst>
              <a:ext uri="{FF2B5EF4-FFF2-40B4-BE49-F238E27FC236}">
                <a16:creationId xmlns:a16="http://schemas.microsoft.com/office/drawing/2014/main" id="{86E4A025-5586-486B-BE63-56180ECCD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864" y="3312312"/>
            <a:ext cx="692497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1">
            <a:extLst>
              <a:ext uri="{FF2B5EF4-FFF2-40B4-BE49-F238E27FC236}">
                <a16:creationId xmlns:a16="http://schemas.microsoft.com/office/drawing/2014/main" id="{A5A4E66C-07BD-45F7-94D7-93BF01CCB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961" y="2462917"/>
            <a:ext cx="1255728" cy="38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0" descr="carboncalcinsert_goto">
            <a:extLst>
              <a:ext uri="{FF2B5EF4-FFF2-40B4-BE49-F238E27FC236}">
                <a16:creationId xmlns:a16="http://schemas.microsoft.com/office/drawing/2014/main" id="{9EEB284B-40E2-44E9-9028-6798DF56F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827" y="2080710"/>
            <a:ext cx="1141538" cy="49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27" descr="Picture 2">
            <a:extLst>
              <a:ext uri="{FF2B5EF4-FFF2-40B4-BE49-F238E27FC236}">
                <a16:creationId xmlns:a16="http://schemas.microsoft.com/office/drawing/2014/main" id="{A30688B7-AEC2-4620-9469-8B867E2C1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002" y="2978380"/>
            <a:ext cx="1403461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32">
            <a:extLst>
              <a:ext uri="{FF2B5EF4-FFF2-40B4-BE49-F238E27FC236}">
                <a16:creationId xmlns:a16="http://schemas.microsoft.com/office/drawing/2014/main" id="{9D80F908-71C2-4A10-9EFD-A6EB02589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054" y="1867041"/>
            <a:ext cx="164306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26">
            <a:extLst>
              <a:ext uri="{FF2B5EF4-FFF2-40B4-BE49-F238E27FC236}">
                <a16:creationId xmlns:a16="http://schemas.microsoft.com/office/drawing/2014/main" id="{3574C03B-B082-4243-A082-B04B51F5B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532" y="2813826"/>
            <a:ext cx="60960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6" descr="go-carbon-free-carbon-offset">
            <a:extLst>
              <a:ext uri="{FF2B5EF4-FFF2-40B4-BE49-F238E27FC236}">
                <a16:creationId xmlns:a16="http://schemas.microsoft.com/office/drawing/2014/main" id="{F258F4AB-A51E-4A5B-B27E-514752926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494" y="3809753"/>
            <a:ext cx="1694308" cy="52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22">
            <a:extLst>
              <a:ext uri="{FF2B5EF4-FFF2-40B4-BE49-F238E27FC236}">
                <a16:creationId xmlns:a16="http://schemas.microsoft.com/office/drawing/2014/main" id="{3F924703-6BB3-4D11-A0CD-52D4221BA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075" y="1488605"/>
            <a:ext cx="471487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5" descr="Picture 1">
            <a:extLst>
              <a:ext uri="{FF2B5EF4-FFF2-40B4-BE49-F238E27FC236}">
                <a16:creationId xmlns:a16="http://schemas.microsoft.com/office/drawing/2014/main" id="{1813D43D-E0FE-460E-B875-F0C2814D5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444" y="2100818"/>
            <a:ext cx="1141538" cy="4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25">
            <a:extLst>
              <a:ext uri="{FF2B5EF4-FFF2-40B4-BE49-F238E27FC236}">
                <a16:creationId xmlns:a16="http://schemas.microsoft.com/office/drawing/2014/main" id="{F765FB63-0BD1-4B1A-A7E7-D77C36484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518" y="1510161"/>
            <a:ext cx="467214" cy="45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31" descr="Picture 4">
            <a:extLst>
              <a:ext uri="{FF2B5EF4-FFF2-40B4-BE49-F238E27FC236}">
                <a16:creationId xmlns:a16="http://schemas.microsoft.com/office/drawing/2014/main" id="{D28288C1-0248-4A65-A59D-D40914F71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293" y="1577514"/>
            <a:ext cx="1181863" cy="44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9" descr="LOGOSF_klein">
            <a:extLst>
              <a:ext uri="{FF2B5EF4-FFF2-40B4-BE49-F238E27FC236}">
                <a16:creationId xmlns:a16="http://schemas.microsoft.com/office/drawing/2014/main" id="{6C0E4B25-5B86-4CC1-9398-CFEBDA3D7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018" y="4826945"/>
            <a:ext cx="1613577" cy="191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2" descr="logo_stor">
            <a:extLst>
              <a:ext uri="{FF2B5EF4-FFF2-40B4-BE49-F238E27FC236}">
                <a16:creationId xmlns:a16="http://schemas.microsoft.com/office/drawing/2014/main" id="{1FA302C8-52B1-4D13-A3FC-1F48A1532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320" y="3125967"/>
            <a:ext cx="628430" cy="46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14" descr="Accred_1">
            <a:extLst>
              <a:ext uri="{FF2B5EF4-FFF2-40B4-BE49-F238E27FC236}">
                <a16:creationId xmlns:a16="http://schemas.microsoft.com/office/drawing/2014/main" id="{AAB4AAD1-3A33-426C-85C7-8729117CD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913" y="3098201"/>
            <a:ext cx="452620" cy="7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21 Imagen" descr="ecoetiqueta_logo_sm.jpg">
            <a:extLst>
              <a:ext uri="{FF2B5EF4-FFF2-40B4-BE49-F238E27FC236}">
                <a16:creationId xmlns:a16="http://schemas.microsoft.com/office/drawing/2014/main" id="{8938ACC1-B144-447D-AC41-DDB835EDDB21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845" y="3622216"/>
            <a:ext cx="897758" cy="396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23" descr="TripAdvisor">
            <a:extLst>
              <a:ext uri="{FF2B5EF4-FFF2-40B4-BE49-F238E27FC236}">
                <a16:creationId xmlns:a16="http://schemas.microsoft.com/office/drawing/2014/main" id="{09C60649-B8F6-40E1-88CC-DD6E1A5C4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891" y="3213948"/>
            <a:ext cx="2244416" cy="3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17" descr="LogoBW2">
            <a:extLst>
              <a:ext uri="{FF2B5EF4-FFF2-40B4-BE49-F238E27FC236}">
                <a16:creationId xmlns:a16="http://schemas.microsoft.com/office/drawing/2014/main" id="{0378B087-5DA9-452E-A2D4-5841395A3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01" y="3741264"/>
            <a:ext cx="634437" cy="90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24" descr="372rica">
            <a:extLst>
              <a:ext uri="{FF2B5EF4-FFF2-40B4-BE49-F238E27FC236}">
                <a16:creationId xmlns:a16="http://schemas.microsoft.com/office/drawing/2014/main" id="{D30EE83C-8E9F-4782-84D4-625B5E8F9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895" y="3807851"/>
            <a:ext cx="871065" cy="8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26">
            <a:extLst>
              <a:ext uri="{FF2B5EF4-FFF2-40B4-BE49-F238E27FC236}">
                <a16:creationId xmlns:a16="http://schemas.microsoft.com/office/drawing/2014/main" id="{65EA984B-6572-40A8-9651-51C8E336F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826" y="3581113"/>
            <a:ext cx="932638" cy="60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15" descr="FinalSeasColorLogo">
            <a:extLst>
              <a:ext uri="{FF2B5EF4-FFF2-40B4-BE49-F238E27FC236}">
                <a16:creationId xmlns:a16="http://schemas.microsoft.com/office/drawing/2014/main" id="{82D90F3C-51C1-4BC0-B79E-0B7016D3A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71" y="5004929"/>
            <a:ext cx="828199" cy="7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20" descr="gg21logo">
            <a:extLst>
              <a:ext uri="{FF2B5EF4-FFF2-40B4-BE49-F238E27FC236}">
                <a16:creationId xmlns:a16="http://schemas.microsoft.com/office/drawing/2014/main" id="{473AFDEB-6347-4A8D-8A34-4947A8EE5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221" y="4204958"/>
            <a:ext cx="944800" cy="641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19" descr="Screen Shot 2013-11-15 at 6.27.05 PM.png">
            <a:extLst>
              <a:ext uri="{FF2B5EF4-FFF2-40B4-BE49-F238E27FC236}">
                <a16:creationId xmlns:a16="http://schemas.microsoft.com/office/drawing/2014/main" id="{40B6B846-46BF-4C1A-9D4B-011A0BE80FEB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97" y="5692950"/>
            <a:ext cx="632140" cy="1045425"/>
          </a:xfrm>
          <a:prstGeom prst="rect">
            <a:avLst/>
          </a:prstGeom>
        </p:spPr>
      </p:pic>
      <p:pic>
        <p:nvPicPr>
          <p:cNvPr id="75" name="Picture 11" descr="header_01_03">
            <a:extLst>
              <a:ext uri="{FF2B5EF4-FFF2-40B4-BE49-F238E27FC236}">
                <a16:creationId xmlns:a16="http://schemas.microsoft.com/office/drawing/2014/main" id="{112FC259-2322-4901-9C0C-FC94848FA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845" y="5550251"/>
            <a:ext cx="823054" cy="493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21" descr="175catal">
            <a:extLst>
              <a:ext uri="{FF2B5EF4-FFF2-40B4-BE49-F238E27FC236}">
                <a16:creationId xmlns:a16="http://schemas.microsoft.com/office/drawing/2014/main" id="{4B7E0381-A621-42B3-931F-0095058D1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959" y="6064584"/>
            <a:ext cx="658443" cy="65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24 Imagen" descr="logo earthcheck.jpg">
            <a:extLst>
              <a:ext uri="{FF2B5EF4-FFF2-40B4-BE49-F238E27FC236}">
                <a16:creationId xmlns:a16="http://schemas.microsoft.com/office/drawing/2014/main" id="{EC9F616D-176A-45F8-A836-CDC7384E59FE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479" y="4981048"/>
            <a:ext cx="548702" cy="54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18" descr="Quality for life">
            <a:extLst>
              <a:ext uri="{FF2B5EF4-FFF2-40B4-BE49-F238E27FC236}">
                <a16:creationId xmlns:a16="http://schemas.microsoft.com/office/drawing/2014/main" id="{1FB57804-95C4-4457-B416-E078652FD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864" y="4034232"/>
            <a:ext cx="669874" cy="81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13" descr="logosea">
            <a:extLst>
              <a:ext uri="{FF2B5EF4-FFF2-40B4-BE49-F238E27FC236}">
                <a16:creationId xmlns:a16="http://schemas.microsoft.com/office/drawing/2014/main" id="{69041A28-AE97-4907-BB72-F080722FB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614" y="4686705"/>
            <a:ext cx="410383" cy="775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544341"/>
      </p:ext>
    </p:extLst>
  </p:cSld>
  <p:clrMapOvr>
    <a:masterClrMapping/>
  </p:clrMapOvr>
  <p:transition spd="med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8E7270-D8AD-462E-8767-D484020E8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60" y="395906"/>
            <a:ext cx="11478080" cy="1325563"/>
          </a:xfrm>
        </p:spPr>
        <p:txBody>
          <a:bodyPr>
            <a:normAutofit/>
          </a:bodyPr>
          <a:lstStyle/>
          <a:p>
            <a:r>
              <a:rPr lang="es-AR" sz="3500" dirty="0">
                <a:ln w="635">
                  <a:noFill/>
                </a:ln>
                <a:latin typeface="Myriad Pro" panose="020B0503030403020204" pitchFamily="34" charset="0"/>
                <a:ea typeface="MS PGothic" panose="020B0600070205080204" charset="-128"/>
              </a:rPr>
              <a:t>¿ Qué es una buena práctica en turismo sostenible?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F8BC27-C08E-4945-ACE9-7C615DD46E02}"/>
              </a:ext>
            </a:extLst>
          </p:cNvPr>
          <p:cNvSpPr/>
          <p:nvPr/>
        </p:nvSpPr>
        <p:spPr>
          <a:xfrm>
            <a:off x="486836" y="2116447"/>
            <a:ext cx="112670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3"/>
              </a:buClr>
              <a:defRPr/>
            </a:pPr>
            <a:r>
              <a:rPr lang="es-AR" sz="2800" dirty="0">
                <a:solidFill>
                  <a:srgbClr val="3B3838"/>
                </a:solidFill>
                <a:latin typeface="Myriad Pro" panose="020B0503030403020204" pitchFamily="34" charset="0"/>
              </a:rPr>
              <a:t>“Prácticas que b</a:t>
            </a:r>
            <a:r>
              <a:rPr lang="es-ES_tradnl" sz="2800" dirty="0" err="1">
                <a:solidFill>
                  <a:srgbClr val="3B3838"/>
                </a:solidFill>
                <a:latin typeface="Myriad Pro" panose="020B0503030403020204" pitchFamily="34" charset="0"/>
              </a:rPr>
              <a:t>uscan</a:t>
            </a:r>
            <a:r>
              <a:rPr lang="es-ES_tradnl" sz="2800" dirty="0">
                <a:solidFill>
                  <a:srgbClr val="3B3838"/>
                </a:solidFill>
                <a:latin typeface="Myriad Pro" panose="020B0503030403020204" pitchFamily="34" charset="0"/>
              </a:rPr>
              <a:t> mejorar el </a:t>
            </a:r>
            <a:r>
              <a:rPr lang="es-ES_tradnl" sz="2800" b="1" dirty="0">
                <a:solidFill>
                  <a:srgbClr val="3B3838"/>
                </a:solidFill>
                <a:latin typeface="Myriad Pro" panose="020B0503030403020204" pitchFamily="34" charset="0"/>
              </a:rPr>
              <a:t>desempeño social, ambiental, cultural, económico y de calidad </a:t>
            </a:r>
            <a:r>
              <a:rPr lang="es-ES_tradnl" sz="2800" dirty="0">
                <a:solidFill>
                  <a:srgbClr val="3B3838"/>
                </a:solidFill>
                <a:latin typeface="Myriad Pro" panose="020B0503030403020204" pitchFamily="34" charset="0"/>
              </a:rPr>
              <a:t>ante sus clientes, ayudando así a construir un </a:t>
            </a:r>
            <a:r>
              <a:rPr lang="es-ES_tradnl" sz="2800" b="1" dirty="0">
                <a:solidFill>
                  <a:srgbClr val="3B3838"/>
                </a:solidFill>
                <a:latin typeface="Myriad Pro" panose="020B0503030403020204" pitchFamily="34" charset="0"/>
              </a:rPr>
              <a:t>producto diferenciado y una mejor imagen</a:t>
            </a:r>
            <a:r>
              <a:rPr lang="es-ES_tradnl" sz="2800" dirty="0">
                <a:solidFill>
                  <a:srgbClr val="3B3838"/>
                </a:solidFill>
                <a:latin typeface="Myriad Pro" panose="020B0503030403020204" pitchFamily="34" charset="0"/>
              </a:rPr>
              <a:t>”.</a:t>
            </a:r>
            <a:endParaRPr lang="es-ES" sz="2800" dirty="0">
              <a:solidFill>
                <a:srgbClr val="3B3838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8 Elipse">
            <a:extLst>
              <a:ext uri="{FF2B5EF4-FFF2-40B4-BE49-F238E27FC236}">
                <a16:creationId xmlns:a16="http://schemas.microsoft.com/office/drawing/2014/main" id="{DBA4548A-A2DF-4D98-AF26-82872EB3F2A7}"/>
              </a:ext>
            </a:extLst>
          </p:cNvPr>
          <p:cNvSpPr/>
          <p:nvPr/>
        </p:nvSpPr>
        <p:spPr>
          <a:xfrm>
            <a:off x="431799" y="4231353"/>
            <a:ext cx="2531533" cy="2347384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AR" sz="2800">
              <a:latin typeface="+mj-lt"/>
            </a:endParaRPr>
          </a:p>
        </p:txBody>
      </p:sp>
      <p:sp>
        <p:nvSpPr>
          <p:cNvPr id="7" name="40 CuadroTexto">
            <a:extLst>
              <a:ext uri="{FF2B5EF4-FFF2-40B4-BE49-F238E27FC236}">
                <a16:creationId xmlns:a16="http://schemas.microsoft.com/office/drawing/2014/main" id="{D54899C2-4643-4A23-948D-C771084B3CF3}"/>
              </a:ext>
            </a:extLst>
          </p:cNvPr>
          <p:cNvSpPr txBox="1"/>
          <p:nvPr/>
        </p:nvSpPr>
        <p:spPr>
          <a:xfrm>
            <a:off x="486835" y="5022785"/>
            <a:ext cx="24765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Colaboradores</a:t>
            </a:r>
            <a:endParaRPr lang="es-AR" sz="28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charset="0"/>
            </a:endParaRPr>
          </a:p>
        </p:txBody>
      </p:sp>
      <p:sp>
        <p:nvSpPr>
          <p:cNvPr id="8" name="8 Elipse">
            <a:extLst>
              <a:ext uri="{FF2B5EF4-FFF2-40B4-BE49-F238E27FC236}">
                <a16:creationId xmlns:a16="http://schemas.microsoft.com/office/drawing/2014/main" id="{4E524DC0-9EC8-4D88-94F7-48EC15CE6955}"/>
              </a:ext>
            </a:extLst>
          </p:cNvPr>
          <p:cNvSpPr/>
          <p:nvPr/>
        </p:nvSpPr>
        <p:spPr>
          <a:xfrm>
            <a:off x="3368676" y="4231353"/>
            <a:ext cx="2531533" cy="2347383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AR" sz="2800">
              <a:latin typeface="+mj-lt"/>
            </a:endParaRPr>
          </a:p>
        </p:txBody>
      </p:sp>
      <p:sp>
        <p:nvSpPr>
          <p:cNvPr id="9" name="40 CuadroTexto">
            <a:extLst>
              <a:ext uri="{FF2B5EF4-FFF2-40B4-BE49-F238E27FC236}">
                <a16:creationId xmlns:a16="http://schemas.microsoft.com/office/drawing/2014/main" id="{32483C6D-FA33-4D74-AD4E-D3D17D472BFF}"/>
              </a:ext>
            </a:extLst>
          </p:cNvPr>
          <p:cNvSpPr txBox="1"/>
          <p:nvPr/>
        </p:nvSpPr>
        <p:spPr>
          <a:xfrm>
            <a:off x="3373967" y="5143435"/>
            <a:ext cx="24765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Clientes</a:t>
            </a:r>
            <a:endParaRPr lang="es-AR" sz="28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charset="0"/>
            </a:endParaRPr>
          </a:p>
        </p:txBody>
      </p:sp>
      <p:sp>
        <p:nvSpPr>
          <p:cNvPr id="10" name="8 Elipse">
            <a:extLst>
              <a:ext uri="{FF2B5EF4-FFF2-40B4-BE49-F238E27FC236}">
                <a16:creationId xmlns:a16="http://schemas.microsoft.com/office/drawing/2014/main" id="{C4E5FFB4-D2C8-4180-81FE-D16621E74891}"/>
              </a:ext>
            </a:extLst>
          </p:cNvPr>
          <p:cNvSpPr/>
          <p:nvPr/>
        </p:nvSpPr>
        <p:spPr>
          <a:xfrm>
            <a:off x="6305553" y="4200633"/>
            <a:ext cx="2533649" cy="2347383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AR" sz="2800">
              <a:latin typeface="+mj-lt"/>
            </a:endParaRPr>
          </a:p>
        </p:txBody>
      </p:sp>
      <p:sp>
        <p:nvSpPr>
          <p:cNvPr id="11" name="40 CuadroTexto">
            <a:extLst>
              <a:ext uri="{FF2B5EF4-FFF2-40B4-BE49-F238E27FC236}">
                <a16:creationId xmlns:a16="http://schemas.microsoft.com/office/drawing/2014/main" id="{74AD8CD6-8BB1-4B50-9213-F327AEEC94F7}"/>
              </a:ext>
            </a:extLst>
          </p:cNvPr>
          <p:cNvSpPr txBox="1"/>
          <p:nvPr/>
        </p:nvSpPr>
        <p:spPr>
          <a:xfrm>
            <a:off x="6305551" y="5109568"/>
            <a:ext cx="2478616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Proveedores</a:t>
            </a:r>
            <a:endParaRPr lang="es-AR" sz="28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charset="0"/>
            </a:endParaRPr>
          </a:p>
        </p:txBody>
      </p:sp>
      <p:sp>
        <p:nvSpPr>
          <p:cNvPr id="12" name="8 Elipse">
            <a:extLst>
              <a:ext uri="{FF2B5EF4-FFF2-40B4-BE49-F238E27FC236}">
                <a16:creationId xmlns:a16="http://schemas.microsoft.com/office/drawing/2014/main" id="{1D094570-5EF0-41F3-AE8D-BE0EA1A6D300}"/>
              </a:ext>
            </a:extLst>
          </p:cNvPr>
          <p:cNvSpPr/>
          <p:nvPr/>
        </p:nvSpPr>
        <p:spPr>
          <a:xfrm>
            <a:off x="9222319" y="4192166"/>
            <a:ext cx="2531533" cy="2347383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AR" sz="2800">
              <a:latin typeface="+mj-lt"/>
            </a:endParaRPr>
          </a:p>
        </p:txBody>
      </p:sp>
      <p:sp>
        <p:nvSpPr>
          <p:cNvPr id="13" name="40 CuadroTexto">
            <a:extLst>
              <a:ext uri="{FF2B5EF4-FFF2-40B4-BE49-F238E27FC236}">
                <a16:creationId xmlns:a16="http://schemas.microsoft.com/office/drawing/2014/main" id="{71399D11-3BFC-412D-8F32-36D9F9EFB184}"/>
              </a:ext>
            </a:extLst>
          </p:cNvPr>
          <p:cNvSpPr txBox="1"/>
          <p:nvPr/>
        </p:nvSpPr>
        <p:spPr>
          <a:xfrm>
            <a:off x="9277351" y="5022786"/>
            <a:ext cx="24765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Comunidad y Destino</a:t>
            </a:r>
            <a:endParaRPr lang="es-AR" sz="28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914284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77A5BA-BAAB-4B91-8E8C-C5FF0E6813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0" t="9947" b="17883"/>
          <a:stretch/>
        </p:blipFill>
        <p:spPr>
          <a:xfrm>
            <a:off x="5531266" y="1289277"/>
            <a:ext cx="4043092" cy="3193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CC6CB7-3522-43F8-8A5A-3059B8EC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3535"/>
            <a:ext cx="12502661" cy="1325563"/>
          </a:xfrm>
        </p:spPr>
        <p:txBody>
          <a:bodyPr>
            <a:normAutofit/>
          </a:bodyPr>
          <a:lstStyle/>
          <a:p>
            <a:r>
              <a:rPr lang="en-US" dirty="0">
                <a:ln w="635">
                  <a:noFill/>
                </a:ln>
                <a:latin typeface="Myriad Pro" panose="020B0503030403020204" pitchFamily="34" charset="0"/>
                <a:ea typeface="MS PGothic" panose="020B0600070205080204" charset="-128"/>
              </a:rPr>
              <a:t>¿Por </a:t>
            </a:r>
            <a:r>
              <a:rPr lang="en-US" dirty="0" err="1">
                <a:ln w="635">
                  <a:noFill/>
                </a:ln>
                <a:latin typeface="Myriad Pro" panose="020B0503030403020204" pitchFamily="34" charset="0"/>
                <a:ea typeface="MS PGothic" panose="020B0600070205080204" charset="-128"/>
              </a:rPr>
              <a:t>dónde</a:t>
            </a:r>
            <a:r>
              <a:rPr lang="en-US" dirty="0">
                <a:ln w="635">
                  <a:noFill/>
                </a:ln>
                <a:latin typeface="Myriad Pro" panose="020B0503030403020204" pitchFamily="34" charset="0"/>
                <a:ea typeface="MS PGothic" panose="020B0600070205080204" charset="-128"/>
              </a:rPr>
              <a:t> </a:t>
            </a:r>
            <a:r>
              <a:rPr lang="en-US" dirty="0" err="1">
                <a:ln w="635">
                  <a:noFill/>
                </a:ln>
                <a:latin typeface="Myriad Pro" panose="020B0503030403020204" pitchFamily="34" charset="0"/>
                <a:ea typeface="MS PGothic" panose="020B0600070205080204" charset="-128"/>
              </a:rPr>
              <a:t>avanzar</a:t>
            </a:r>
            <a:r>
              <a:rPr lang="en-US" dirty="0">
                <a:ln w="635">
                  <a:noFill/>
                </a:ln>
                <a:latin typeface="Myriad Pro" panose="020B0503030403020204" pitchFamily="34" charset="0"/>
                <a:ea typeface="MS PGothic" panose="020B0600070205080204" charset="-128"/>
              </a:rPr>
              <a:t>?</a:t>
            </a:r>
            <a:br>
              <a:rPr lang="en-US" sz="6000" dirty="0">
                <a:ln w="635">
                  <a:noFill/>
                </a:ln>
                <a:latin typeface="Myriad Pro" panose="020B0503030403020204" pitchFamily="34" charset="0"/>
                <a:ea typeface="MS PGothic" panose="020B0600070205080204" charset="-128"/>
              </a:rPr>
            </a:br>
            <a:r>
              <a:rPr lang="en-US" sz="4400" dirty="0" err="1">
                <a:ln w="635">
                  <a:noFill/>
                </a:ln>
                <a:latin typeface="Myriad Pro" panose="020B0503030403020204" pitchFamily="34" charset="0"/>
                <a:ea typeface="MS PGothic" panose="020B0600070205080204" charset="-128"/>
              </a:rPr>
              <a:t>Proteger</a:t>
            </a:r>
            <a:r>
              <a:rPr lang="en-US" sz="3500" dirty="0">
                <a:ln w="635">
                  <a:noFill/>
                </a:ln>
                <a:latin typeface="Myriad Pro" panose="020B0503030403020204" pitchFamily="34" charset="0"/>
                <a:ea typeface="MS PGothic" panose="020B0600070205080204" charset="-128"/>
              </a:rPr>
              <a:t> los </a:t>
            </a:r>
            <a:r>
              <a:rPr lang="en-US" sz="3500" dirty="0" err="1">
                <a:ln w="635">
                  <a:noFill/>
                </a:ln>
                <a:latin typeface="Myriad Pro" panose="020B0503030403020204" pitchFamily="34" charset="0"/>
                <a:ea typeface="MS PGothic" panose="020B0600070205080204" charset="-128"/>
              </a:rPr>
              <a:t>recursos</a:t>
            </a:r>
            <a:r>
              <a:rPr lang="en-US" sz="3500" dirty="0">
                <a:ln w="635">
                  <a:noFill/>
                </a:ln>
                <a:latin typeface="Myriad Pro" panose="020B0503030403020204" pitchFamily="34" charset="0"/>
                <a:ea typeface="MS PGothic" panose="020B0600070205080204" charset="-128"/>
              </a:rPr>
              <a:t> naturales y sus </a:t>
            </a:r>
            <a:r>
              <a:rPr lang="en-US" sz="3500" dirty="0" err="1">
                <a:ln w="635">
                  <a:noFill/>
                </a:ln>
                <a:latin typeface="Myriad Pro" panose="020B0503030403020204" pitchFamily="34" charset="0"/>
                <a:ea typeface="MS PGothic" panose="020B0600070205080204" charset="-128"/>
              </a:rPr>
              <a:t>servicios</a:t>
            </a:r>
            <a:r>
              <a:rPr lang="en-US" sz="3500" dirty="0">
                <a:ln w="635">
                  <a:noFill/>
                </a:ln>
                <a:latin typeface="Myriad Pro" panose="020B0503030403020204" pitchFamily="34" charset="0"/>
                <a:ea typeface="MS PGothic" panose="020B0600070205080204" charset="-128"/>
              </a:rPr>
              <a:t>  </a:t>
            </a:r>
            <a:r>
              <a:rPr lang="en-US" sz="3500" dirty="0" err="1">
                <a:ln w="635">
                  <a:noFill/>
                </a:ln>
                <a:latin typeface="Myriad Pro" panose="020B0503030403020204" pitchFamily="34" charset="0"/>
                <a:ea typeface="MS PGothic" panose="020B0600070205080204" charset="-128"/>
              </a:rPr>
              <a:t>asociados</a:t>
            </a:r>
            <a:endParaRPr lang="es-DO" sz="3500" dirty="0">
              <a:ln w="635">
                <a:noFill/>
              </a:ln>
              <a:latin typeface="Myriad Pro" panose="020B0503030403020204" pitchFamily="34" charset="0"/>
              <a:ea typeface="MS PGothic" panose="020B0600070205080204" charset="-128"/>
            </a:endParaRPr>
          </a:p>
        </p:txBody>
      </p:sp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CB665112-E125-4D04-9D44-17498B26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2" y="1655037"/>
            <a:ext cx="3947885" cy="394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03C44C3-ED68-42C3-88AA-F79E6B545A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3" r="35349" b="8571"/>
          <a:stretch/>
        </p:blipFill>
        <p:spPr>
          <a:xfrm>
            <a:off x="2959754" y="2331083"/>
            <a:ext cx="2890827" cy="456892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117B62-121C-40EB-9A1D-76F2301C35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" t="16150" r="55743" b="22240"/>
          <a:stretch/>
        </p:blipFill>
        <p:spPr>
          <a:xfrm>
            <a:off x="5776684" y="4615544"/>
            <a:ext cx="2990231" cy="2190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99B6C9-7D37-4E3A-BFF6-0E2E9718F2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9095" y="3401105"/>
            <a:ext cx="3404734" cy="340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38460"/>
      </p:ext>
    </p:extLst>
  </p:cSld>
  <p:clrMapOvr>
    <a:masterClrMapping/>
  </p:clrMapOvr>
  <p:transition spd="med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50EF427-60B5-47DE-AD76-FC2A52E029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30"/>
          <a:stretch/>
        </p:blipFill>
        <p:spPr>
          <a:xfrm>
            <a:off x="3903248" y="3247002"/>
            <a:ext cx="3979782" cy="27624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A38D63-296A-483D-91FE-F57609815CF8}"/>
              </a:ext>
            </a:extLst>
          </p:cNvPr>
          <p:cNvSpPr/>
          <p:nvPr/>
        </p:nvSpPr>
        <p:spPr>
          <a:xfrm>
            <a:off x="415934" y="113429"/>
            <a:ext cx="11360132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DO" sz="5400" b="1" dirty="0">
                <a:ln w="635">
                  <a:noFill/>
                </a:ln>
                <a:solidFill>
                  <a:schemeClr val="accent1">
                    <a:lumMod val="50000"/>
                  </a:schemeClr>
                </a:solidFill>
                <a:ea typeface="MS PGothic" panose="020B0600070205080204" charset="-128"/>
                <a:cs typeface="+mj-cs"/>
              </a:rPr>
              <a:t>Reducir</a:t>
            </a:r>
            <a:r>
              <a:rPr lang="es-DO" sz="3500" b="1" dirty="0">
                <a:ln w="635">
                  <a:noFill/>
                </a:ln>
                <a:solidFill>
                  <a:schemeClr val="accent1">
                    <a:lumMod val="50000"/>
                  </a:schemeClr>
                </a:solidFill>
                <a:ea typeface="MS PGothic" panose="020B0600070205080204" charset="-128"/>
                <a:cs typeface="+mj-cs"/>
              </a:rPr>
              <a:t> la contaminación, la generación de residuos y las emisiones asociadas</a:t>
            </a:r>
            <a:endParaRPr lang="tr-TR" sz="3500" b="1" dirty="0">
              <a:ln w="635">
                <a:noFill/>
              </a:ln>
              <a:solidFill>
                <a:schemeClr val="accent1">
                  <a:lumMod val="50000"/>
                </a:schemeClr>
              </a:solidFill>
              <a:ea typeface="MS PGothic" panose="020B0600070205080204" charset="-128"/>
              <a:cs typeface="+mj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1248BAE-6270-4D9C-9EE4-EB56551CAF37}"/>
              </a:ext>
            </a:extLst>
          </p:cNvPr>
          <p:cNvSpPr txBox="1">
            <a:spLocks/>
          </p:cNvSpPr>
          <p:nvPr/>
        </p:nvSpPr>
        <p:spPr>
          <a:xfrm>
            <a:off x="415934" y="1658141"/>
            <a:ext cx="10515600" cy="4351338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u="sng" dirty="0" err="1">
                <a:latin typeface="Myriad Pro" panose="020B0503030403020204" pitchFamily="34" charset="0"/>
              </a:rPr>
              <a:t>Eliminación</a:t>
            </a:r>
            <a:r>
              <a:rPr lang="en-US" sz="2000" dirty="0">
                <a:latin typeface="Myriad Pro" panose="020B0503030403020204" pitchFamily="34" charset="0"/>
              </a:rPr>
              <a:t> de los </a:t>
            </a:r>
            <a:r>
              <a:rPr lang="en-US" sz="2000" dirty="0" err="1">
                <a:latin typeface="Myriad Pro" panose="020B0503030403020204" pitchFamily="34" charset="0"/>
              </a:rPr>
              <a:t>plásticos</a:t>
            </a:r>
            <a:r>
              <a:rPr lang="en-US" sz="2000" dirty="0">
                <a:latin typeface="Myriad Pro" panose="020B0503030403020204" pitchFamily="34" charset="0"/>
              </a:rPr>
              <a:t> de un solo </a:t>
            </a:r>
            <a:r>
              <a:rPr lang="en-US" sz="2000" dirty="0" err="1">
                <a:latin typeface="Myriad Pro" panose="020B0503030403020204" pitchFamily="34" charset="0"/>
              </a:rPr>
              <a:t>uso</a:t>
            </a:r>
            <a:endParaRPr lang="en-US" sz="2000" dirty="0">
              <a:latin typeface="Myriad Pro" panose="020B0503030403020204" pitchFamily="34" charset="0"/>
            </a:endParaRPr>
          </a:p>
          <a:p>
            <a:pPr marL="0" indent="0">
              <a:buNone/>
            </a:pPr>
            <a:r>
              <a:rPr lang="en-US" sz="2000" u="sng" dirty="0" err="1">
                <a:latin typeface="Myriad Pro" panose="020B0503030403020204" pitchFamily="34" charset="0"/>
              </a:rPr>
              <a:t>Disposición</a:t>
            </a:r>
            <a:r>
              <a:rPr lang="en-US" sz="2000" dirty="0">
                <a:latin typeface="Myriad Pro" panose="020B0503030403020204" pitchFamily="34" charset="0"/>
              </a:rPr>
              <a:t> </a:t>
            </a:r>
            <a:r>
              <a:rPr lang="en-US" sz="2000" dirty="0" err="1">
                <a:latin typeface="Myriad Pro" panose="020B0503030403020204" pitchFamily="34" charset="0"/>
              </a:rPr>
              <a:t>adecuada</a:t>
            </a:r>
            <a:r>
              <a:rPr lang="en-US" sz="2000" dirty="0">
                <a:latin typeface="Myriad Pro" panose="020B0503030403020204" pitchFamily="34" charset="0"/>
              </a:rPr>
              <a:t>  y </a:t>
            </a:r>
            <a:r>
              <a:rPr lang="en-US" sz="2000" dirty="0" err="1">
                <a:latin typeface="Myriad Pro" panose="020B0503030403020204" pitchFamily="34" charset="0"/>
              </a:rPr>
              <a:t>segura</a:t>
            </a:r>
            <a:r>
              <a:rPr lang="en-US" sz="2000" dirty="0">
                <a:latin typeface="Myriad Pro" panose="020B0503030403020204" pitchFamily="34" charset="0"/>
              </a:rPr>
              <a:t> de </a:t>
            </a:r>
            <a:r>
              <a:rPr lang="en-US" sz="2000" dirty="0" err="1">
                <a:latin typeface="Myriad Pro" panose="020B0503030403020204" pitchFamily="34" charset="0"/>
              </a:rPr>
              <a:t>residuos</a:t>
            </a:r>
            <a:endParaRPr lang="en-US" sz="2000" dirty="0">
              <a:latin typeface="Myriad Pro" panose="020B0503030403020204" pitchFamily="34" charset="0"/>
            </a:endParaRPr>
          </a:p>
          <a:p>
            <a:pPr lvl="1"/>
            <a:r>
              <a:rPr lang="es-DO" sz="2000" dirty="0">
                <a:latin typeface="Myriad Pro" panose="020B0503030403020204" pitchFamily="34" charset="0"/>
              </a:rPr>
              <a:t>pilas</a:t>
            </a:r>
          </a:p>
          <a:p>
            <a:pPr lvl="1"/>
            <a:r>
              <a:rPr lang="es-DO" sz="2000" dirty="0">
                <a:latin typeface="Myriad Pro" panose="020B0503030403020204" pitchFamily="34" charset="0"/>
              </a:rPr>
              <a:t>plásticos</a:t>
            </a:r>
          </a:p>
          <a:p>
            <a:pPr marL="0" lvl="1" indent="0">
              <a:buNone/>
            </a:pPr>
            <a:r>
              <a:rPr lang="es-DO" sz="2000" u="sng" dirty="0">
                <a:latin typeface="Myriad Pro" panose="020B0503030403020204" pitchFamily="34" charset="0"/>
              </a:rPr>
              <a:t>Aprovechar</a:t>
            </a:r>
            <a:r>
              <a:rPr lang="es-DO" sz="2000" dirty="0">
                <a:latin typeface="Myriad Pro" panose="020B0503030403020204" pitchFamily="34" charset="0"/>
              </a:rPr>
              <a:t> residuos</a:t>
            </a:r>
          </a:p>
          <a:p>
            <a:pPr marL="717550" lvl="1" indent="-266700"/>
            <a:r>
              <a:rPr lang="es-DO" sz="2000" dirty="0">
                <a:latin typeface="Myriad Pro" panose="020B0503030403020204" pitchFamily="34" charset="0"/>
              </a:rPr>
              <a:t>compost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88F7D1-27D2-47DD-8D4F-BB82CD16B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417" y="1325111"/>
            <a:ext cx="4178383" cy="4178383"/>
          </a:xfrm>
          <a:prstGeom prst="rect">
            <a:avLst/>
          </a:prstGeom>
        </p:spPr>
      </p:pic>
      <p:pic>
        <p:nvPicPr>
          <p:cNvPr id="9" name="Picture 8" descr="A close up of a device&#10;&#10;Description automatically generated">
            <a:extLst>
              <a:ext uri="{FF2B5EF4-FFF2-40B4-BE49-F238E27FC236}">
                <a16:creationId xmlns:a16="http://schemas.microsoft.com/office/drawing/2014/main" id="{79206758-DD39-4591-A92F-9009BC4645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08" y="4478026"/>
            <a:ext cx="3648553" cy="205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39166"/>
      </p:ext>
    </p:extLst>
  </p:cSld>
  <p:clrMapOvr>
    <a:masterClrMapping/>
  </p:clrMapOvr>
  <p:transition spd="med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F5DD868-3013-46CF-AB57-7DEFCE143B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2"/>
          <a:stretch/>
        </p:blipFill>
        <p:spPr>
          <a:xfrm>
            <a:off x="8986124" y="508107"/>
            <a:ext cx="2789942" cy="250306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BA8B62-2965-4F23-8D3B-1FEF8CEF72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Mejorar</a:t>
            </a:r>
            <a:r>
              <a:rPr lang="en-US" dirty="0"/>
              <a:t> la </a:t>
            </a:r>
            <a:r>
              <a:rPr lang="en-US" dirty="0" err="1"/>
              <a:t>eficiencia</a:t>
            </a:r>
            <a:r>
              <a:rPr lang="en-US" dirty="0"/>
              <a:t> </a:t>
            </a:r>
            <a:r>
              <a:rPr lang="en-US" dirty="0" err="1"/>
              <a:t>energética</a:t>
            </a:r>
            <a:r>
              <a:rPr lang="en-US" dirty="0"/>
              <a:t> -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¿</a:t>
            </a:r>
            <a:r>
              <a:rPr lang="en-US" dirty="0" err="1"/>
              <a:t>Energías</a:t>
            </a:r>
            <a:r>
              <a:rPr lang="en-US" dirty="0"/>
              <a:t> </a:t>
            </a:r>
            <a:r>
              <a:rPr lang="en-US" dirty="0" err="1"/>
              <a:t>renovables</a:t>
            </a:r>
            <a:r>
              <a:rPr lang="en-US" dirty="0"/>
              <a:t>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Reducir</a:t>
            </a:r>
            <a:r>
              <a:rPr lang="en-US" dirty="0"/>
              <a:t> el </a:t>
            </a:r>
            <a:r>
              <a:rPr lang="en-US" dirty="0" err="1"/>
              <a:t>desperdicio</a:t>
            </a:r>
            <a:r>
              <a:rPr lang="en-US" dirty="0"/>
              <a:t> de </a:t>
            </a:r>
            <a:r>
              <a:rPr lang="en-US" dirty="0" err="1"/>
              <a:t>alimentos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Compras</a:t>
            </a:r>
            <a:r>
              <a:rPr lang="en-US" dirty="0"/>
              <a:t> “</a:t>
            </a:r>
            <a:r>
              <a:rPr lang="en-US" dirty="0" err="1"/>
              <a:t>verdes</a:t>
            </a:r>
            <a:r>
              <a:rPr lang="en-US" dirty="0"/>
              <a:t>”…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¿ 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productos</a:t>
            </a:r>
            <a:r>
              <a:rPr lang="en-US" dirty="0"/>
              <a:t> </a:t>
            </a:r>
            <a:r>
              <a:rPr lang="en-US" dirty="0" err="1"/>
              <a:t>uso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mi </a:t>
            </a:r>
            <a:r>
              <a:rPr lang="en-US" dirty="0" err="1"/>
              <a:t>negocio</a:t>
            </a:r>
            <a:r>
              <a:rPr lang="en-US" dirty="0"/>
              <a:t>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Consumo</a:t>
            </a:r>
            <a:r>
              <a:rPr lang="en-US" dirty="0"/>
              <a:t> </a:t>
            </a:r>
            <a:r>
              <a:rPr lang="en-US" dirty="0" err="1"/>
              <a:t>responsable</a:t>
            </a:r>
            <a:r>
              <a:rPr lang="en-US" dirty="0"/>
              <a:t> de </a:t>
            </a:r>
            <a:r>
              <a:rPr lang="en-US" dirty="0" err="1"/>
              <a:t>agua</a:t>
            </a:r>
            <a:endParaRPr lang="es-DO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192CEB-35DD-4C1F-818F-7563E4DE98EB}"/>
              </a:ext>
            </a:extLst>
          </p:cNvPr>
          <p:cNvSpPr/>
          <p:nvPr/>
        </p:nvSpPr>
        <p:spPr>
          <a:xfrm>
            <a:off x="415934" y="508107"/>
            <a:ext cx="113601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DO" sz="3600" b="1" dirty="0">
                <a:ln w="635">
                  <a:noFill/>
                </a:ln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ea typeface="MS PGothic" panose="020B0600070205080204" charset="-128"/>
                <a:cs typeface="+mj-cs"/>
              </a:rPr>
              <a:t>Eficiencia</a:t>
            </a:r>
            <a:r>
              <a:rPr lang="es-DO" sz="3500" b="1" dirty="0">
                <a:ln w="635">
                  <a:noFill/>
                </a:ln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ea typeface="MS PGothic" panose="020B0600070205080204" charset="-128"/>
                <a:cs typeface="+mj-cs"/>
              </a:rPr>
              <a:t> en consumo</a:t>
            </a:r>
            <a:endParaRPr lang="tr-TR" sz="3500" b="1" dirty="0">
              <a:ln w="635">
                <a:noFill/>
              </a:ln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ea typeface="MS PGothic" panose="020B0600070205080204" charset="-128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0C6AC1-9E6E-4DD7-A724-619D7E463A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920"/>
          <a:stretch/>
        </p:blipFill>
        <p:spPr>
          <a:xfrm>
            <a:off x="9056913" y="3609811"/>
            <a:ext cx="2698003" cy="22684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B7AA2D-EF6E-419C-BA5C-130DA20057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465047"/>
            <a:ext cx="1927905" cy="1927905"/>
          </a:xfrm>
          <a:prstGeom prst="rect">
            <a:avLst/>
          </a:prstGeom>
        </p:spPr>
      </p:pic>
      <p:pic>
        <p:nvPicPr>
          <p:cNvPr id="3076" name="Picture 4" descr="Resultado de imagen para consumo responsable agua icon">
            <a:extLst>
              <a:ext uri="{FF2B5EF4-FFF2-40B4-BE49-F238E27FC236}">
                <a16:creationId xmlns:a16="http://schemas.microsoft.com/office/drawing/2014/main" id="{AF3A084B-D5F7-4AD1-A7BB-F816BC813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114" y="4800170"/>
            <a:ext cx="2057830" cy="205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102094"/>
      </p:ext>
    </p:extLst>
  </p:cSld>
  <p:clrMapOvr>
    <a:masterClrMapping/>
  </p:clrMapOvr>
  <p:transition spd="med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3DA03F-C0CA-4F82-892C-B01BA58C5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881" y="0"/>
            <a:ext cx="8427819" cy="67201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A697C3-87E6-4BAE-8512-F89875A60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77" y="1169693"/>
            <a:ext cx="815955" cy="815955"/>
          </a:xfrm>
          <a:prstGeom prst="rect">
            <a:avLst/>
          </a:prstGeom>
        </p:spPr>
      </p:pic>
      <p:pic>
        <p:nvPicPr>
          <p:cNvPr id="6" name="Picture 5" descr="Resultado de imagen para ods 13">
            <a:extLst>
              <a:ext uri="{FF2B5EF4-FFF2-40B4-BE49-F238E27FC236}">
                <a16:creationId xmlns:a16="http://schemas.microsoft.com/office/drawing/2014/main" id="{6B1FEF53-E998-40D6-900C-8D2547DD6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5" y="1169693"/>
            <a:ext cx="815955" cy="815955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esultado de imagen para ods 14">
            <a:extLst>
              <a:ext uri="{FF2B5EF4-FFF2-40B4-BE49-F238E27FC236}">
                <a16:creationId xmlns:a16="http://schemas.microsoft.com/office/drawing/2014/main" id="{5DB451E6-787C-4159-89AE-4B9458C46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511" y="1154867"/>
            <a:ext cx="826554" cy="826554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esultado de imagen para ods 15">
            <a:extLst>
              <a:ext uri="{FF2B5EF4-FFF2-40B4-BE49-F238E27FC236}">
                <a16:creationId xmlns:a16="http://schemas.microsoft.com/office/drawing/2014/main" id="{B53AA8BF-30A8-4019-97D4-989D10658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98" y="2097178"/>
            <a:ext cx="841068" cy="843609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CF80E2CB-DD71-4C68-A85A-63A1A775C7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6" b="5804"/>
          <a:stretch/>
        </p:blipFill>
        <p:spPr>
          <a:xfrm>
            <a:off x="2032966" y="219778"/>
            <a:ext cx="826555" cy="846618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7D9574CC-4987-4662-94A4-0AB9DAE679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5" y="224690"/>
            <a:ext cx="826555" cy="826555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F658CD06-89A4-49F5-8EA5-C007D391BD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90" y="239841"/>
            <a:ext cx="826555" cy="826555"/>
          </a:xfrm>
          <a:prstGeom prst="rect">
            <a:avLst/>
          </a:prstGeom>
        </p:spPr>
      </p:pic>
      <p:sp>
        <p:nvSpPr>
          <p:cNvPr id="15" name="Text Box 36">
            <a:extLst>
              <a:ext uri="{FF2B5EF4-FFF2-40B4-BE49-F238E27FC236}">
                <a16:creationId xmlns:a16="http://schemas.microsoft.com/office/drawing/2014/main" id="{9C89EB26-79ED-41CF-8D96-3C613BB2F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31" y="6426851"/>
            <a:ext cx="33286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R" altLang="es-AR" sz="1400" dirty="0">
                <a:latin typeface="+mj-lt"/>
              </a:rPr>
              <a:t>Fuente: ONU Ambiente, M. Ambiente 2019</a:t>
            </a:r>
            <a:endParaRPr lang="en-US" altLang="es-AR" sz="1400" dirty="0">
              <a:latin typeface="+mj-lt"/>
            </a:endParaRP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524CE542-9F8C-4D7A-9CC0-6174C77D08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6612" y="2077302"/>
            <a:ext cx="883360" cy="88336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74DC064-47CA-4C8E-823E-2C3330CBC924}"/>
              </a:ext>
            </a:extLst>
          </p:cNvPr>
          <p:cNvSpPr txBox="1">
            <a:spLocks/>
          </p:cNvSpPr>
          <p:nvPr/>
        </p:nvSpPr>
        <p:spPr>
          <a:xfrm>
            <a:off x="214257" y="3007478"/>
            <a:ext cx="2744709" cy="1981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err="1">
                <a:solidFill>
                  <a:schemeClr val="tx1"/>
                </a:solidFill>
                <a:latin typeface="Myriad Pro" panose="020B0503030403020204" pitchFamily="34" charset="0"/>
              </a:rPr>
              <a:t>Mejorar</a:t>
            </a:r>
            <a:r>
              <a:rPr lang="en-US" sz="1800" dirty="0">
                <a:solidFill>
                  <a:schemeClr val="tx1"/>
                </a:solidFill>
                <a:latin typeface="Myriad Pro" panose="020B0503030403020204" pitchFamily="34" charset="0"/>
              </a:rPr>
              <a:t> la </a:t>
            </a:r>
            <a:r>
              <a:rPr lang="en-US" sz="1800" dirty="0" err="1">
                <a:solidFill>
                  <a:schemeClr val="tx1"/>
                </a:solidFill>
                <a:latin typeface="Myriad Pro" panose="020B0503030403020204" pitchFamily="34" charset="0"/>
              </a:rPr>
              <a:t>sostenibilidad</a:t>
            </a:r>
            <a:r>
              <a:rPr lang="en-US" sz="1800" dirty="0">
                <a:solidFill>
                  <a:schemeClr val="tx1"/>
                </a:solidFill>
                <a:latin typeface="Myriad Pro" panose="020B0503030403020204" pitchFamily="34" charset="0"/>
              </a:rPr>
              <a:t> de la </a:t>
            </a:r>
            <a:r>
              <a:rPr lang="en-US" sz="1800" dirty="0" err="1">
                <a:solidFill>
                  <a:schemeClr val="tx1"/>
                </a:solidFill>
                <a:latin typeface="Myriad Pro" panose="020B0503030403020204" pitchFamily="34" charset="0"/>
              </a:rPr>
              <a:t>cadena</a:t>
            </a:r>
            <a:r>
              <a:rPr lang="en-US" sz="1800" dirty="0">
                <a:solidFill>
                  <a:schemeClr val="tx1"/>
                </a:solidFill>
                <a:latin typeface="Myriad Pro" panose="020B0503030403020204" pitchFamily="34" charset="0"/>
              </a:rPr>
              <a:t> de valor del turismo</a:t>
            </a:r>
            <a:endParaRPr lang="es-DO" sz="18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461692"/>
      </p:ext>
    </p:extLst>
  </p:cSld>
  <p:clrMapOvr>
    <a:masterClrMapping/>
  </p:clrMapOvr>
  <p:transition spd="med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33F36C-1EC1-45B3-AFB9-D6B1D374A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041" y="786294"/>
            <a:ext cx="5297104" cy="52854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040CCF-AF36-40A5-B074-AD2D217609E3}"/>
              </a:ext>
            </a:extLst>
          </p:cNvPr>
          <p:cNvSpPr txBox="1"/>
          <p:nvPr/>
        </p:nvSpPr>
        <p:spPr>
          <a:xfrm>
            <a:off x="7083706" y="2743200"/>
            <a:ext cx="4003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Inka Mattila</a:t>
            </a:r>
          </a:p>
          <a:p>
            <a:r>
              <a:rPr lang="en-US" i="1" dirty="0" err="1"/>
              <a:t>Representante</a:t>
            </a:r>
            <a:r>
              <a:rPr lang="en-US" i="1" dirty="0"/>
              <a:t> </a:t>
            </a:r>
            <a:r>
              <a:rPr lang="en-US" i="1" dirty="0" err="1"/>
              <a:t>Residente</a:t>
            </a:r>
            <a:r>
              <a:rPr lang="en-US" i="1" dirty="0"/>
              <a:t> del PNUD</a:t>
            </a:r>
          </a:p>
          <a:p>
            <a:r>
              <a:rPr lang="en-US" dirty="0">
                <a:hlinkClick r:id="rId3"/>
              </a:rPr>
              <a:t>Inka.mattila@undp.org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7514125"/>
      </p:ext>
    </p:extLst>
  </p:cSld>
  <p:clrMapOvr>
    <a:masterClrMapping/>
  </p:clrMapOvr>
  <p:transition spd="med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E39677-C5E7-4F5A-9CD7-B2F9A85D862B}"/>
              </a:ext>
            </a:extLst>
          </p:cNvPr>
          <p:cNvSpPr/>
          <p:nvPr/>
        </p:nvSpPr>
        <p:spPr>
          <a:xfrm>
            <a:off x="6077668" y="1758758"/>
            <a:ext cx="5529603" cy="3726729"/>
          </a:xfrm>
          <a:prstGeom prst="rect">
            <a:avLst/>
          </a:prstGeom>
        </p:spPr>
        <p:txBody>
          <a:bodyPr/>
          <a:lstStyle/>
          <a:p>
            <a:pPr marL="342891" indent="-342891">
              <a:lnSpc>
                <a:spcPct val="90000"/>
              </a:lnSpc>
              <a:spcBef>
                <a:spcPts val="1000"/>
              </a:spcBef>
              <a:buClr>
                <a:srgbClr val="00568F"/>
              </a:buClr>
              <a:buFont typeface="Courier New" panose="02070309020205020404" pitchFamily="49" charset="0"/>
              <a:buChar char="o"/>
            </a:pPr>
            <a:endParaRPr lang="es-CL" sz="1600" dirty="0">
              <a:solidFill>
                <a:schemeClr val="bg2">
                  <a:lumMod val="50000"/>
                </a:schemeClr>
              </a:solidFill>
              <a:latin typeface="AvenirNext LT Pro Regular" panose="020B05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568F"/>
              </a:buClr>
            </a:pPr>
            <a:r>
              <a:rPr lang="es-CL" sz="2000" b="1" dirty="0">
                <a:solidFill>
                  <a:schemeClr val="accent1">
                    <a:lumMod val="75000"/>
                  </a:schemeClr>
                </a:solidFill>
                <a:latin typeface="Myriad Pro" panose="020B0503030403020204" pitchFamily="34" charset="0"/>
              </a:rPr>
              <a:t>       </a:t>
            </a:r>
            <a:r>
              <a:rPr lang="es-CL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17 Objetivos,  169 Metas y 231 indicadores</a:t>
            </a:r>
          </a:p>
          <a:p>
            <a:pPr marL="800080" lvl="1" indent="-342891">
              <a:lnSpc>
                <a:spcPct val="90000"/>
              </a:lnSpc>
              <a:spcBef>
                <a:spcPts val="1000"/>
              </a:spcBef>
              <a:buClr>
                <a:srgbClr val="00568F"/>
              </a:buClr>
              <a:buFont typeface="Courier New" panose="02070309020205020404" pitchFamily="49" charset="0"/>
              <a:buChar char="o"/>
            </a:pPr>
            <a:r>
              <a:rPr lang="es-CL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</a:rPr>
              <a:t>Erradicar la pobreza en todas sus formas.</a:t>
            </a:r>
          </a:p>
          <a:p>
            <a:pPr marL="800080" lvl="1" indent="-342891">
              <a:lnSpc>
                <a:spcPct val="90000"/>
              </a:lnSpc>
              <a:spcBef>
                <a:spcPts val="1000"/>
              </a:spcBef>
              <a:buClr>
                <a:srgbClr val="00568F"/>
              </a:buClr>
              <a:buFont typeface="Courier New" panose="02070309020205020404" pitchFamily="49" charset="0"/>
              <a:buChar char="o"/>
            </a:pPr>
            <a:r>
              <a:rPr lang="es-CL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</a:rPr>
              <a:t>Reducir desigualdades y discriminaciones.</a:t>
            </a:r>
          </a:p>
          <a:p>
            <a:pPr marL="800080" lvl="1" indent="-342891">
              <a:lnSpc>
                <a:spcPct val="90000"/>
              </a:lnSpc>
              <a:spcBef>
                <a:spcPts val="1000"/>
              </a:spcBef>
              <a:buClr>
                <a:srgbClr val="00568F"/>
              </a:buClr>
              <a:buFont typeface="Courier New" panose="02070309020205020404" pitchFamily="49" charset="0"/>
              <a:buChar char="o"/>
            </a:pPr>
            <a:r>
              <a:rPr lang="es-CL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</a:rPr>
              <a:t>Luchar con un desarrollo que no comprometa al medioambiente.</a:t>
            </a:r>
          </a:p>
          <a:p>
            <a:pPr marL="800080" lvl="1" indent="-342891">
              <a:lnSpc>
                <a:spcPct val="90000"/>
              </a:lnSpc>
              <a:spcBef>
                <a:spcPts val="1000"/>
              </a:spcBef>
              <a:buClr>
                <a:srgbClr val="00568F"/>
              </a:buClr>
              <a:buFont typeface="Courier New" panose="02070309020205020404" pitchFamily="49" charset="0"/>
              <a:buChar char="o"/>
            </a:pPr>
            <a:r>
              <a:rPr lang="es-CL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</a:rPr>
              <a:t>Garantizar al mismo tiempo que nadie quede rezagado en cuanto a su desarrollo. </a:t>
            </a:r>
            <a:endParaRPr lang="en-US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3DCB9C-F85A-45F3-AA69-5692360E3B3E}"/>
              </a:ext>
            </a:extLst>
          </p:cNvPr>
          <p:cNvSpPr/>
          <p:nvPr/>
        </p:nvSpPr>
        <p:spPr>
          <a:xfrm>
            <a:off x="272692" y="554326"/>
            <a:ext cx="1080249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DO" sz="3500" b="1" dirty="0">
                <a:ln w="635">
                  <a:noFill/>
                </a:ln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ea typeface="MS PGothic" panose="020B0600070205080204" charset="-128"/>
                <a:cs typeface="+mj-cs"/>
              </a:rPr>
              <a:t>Nuestro marco: Agenda 2030 ¡una visión ambiciosa!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F11E67A-7F57-4C63-BA02-D5F98D346014}"/>
              </a:ext>
            </a:extLst>
          </p:cNvPr>
          <p:cNvGrpSpPr/>
          <p:nvPr/>
        </p:nvGrpSpPr>
        <p:grpSpPr>
          <a:xfrm>
            <a:off x="450428" y="1837792"/>
            <a:ext cx="5871939" cy="3182415"/>
            <a:chOff x="464404" y="2215058"/>
            <a:chExt cx="6775577" cy="36174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290923B-892B-4CB9-B997-B5B099815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404" y="2215058"/>
              <a:ext cx="931718" cy="93171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B0BF12B-6D2B-4D59-B773-438379821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15944" y="2215058"/>
              <a:ext cx="931718" cy="93171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E7EB4F9-2FC2-4795-BE49-812BDB848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30664" y="2226367"/>
              <a:ext cx="931718" cy="93171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E7D782C-66B6-4A0F-9187-AE404A2AA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82204" y="2226367"/>
              <a:ext cx="931718" cy="93171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06687C-E9BE-4DDA-8625-46C9BED6A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81279" y="2215058"/>
              <a:ext cx="931718" cy="93171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54DE6CA-0EBF-4AC8-9857-2A24BF3C2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80354" y="2215058"/>
              <a:ext cx="931718" cy="93171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6A0D55C-7B29-4414-AF44-821CF6A1B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4404" y="3557937"/>
              <a:ext cx="931718" cy="93171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87B5DA7-E0CD-47A1-98FB-7DE5DD01A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15944" y="3554161"/>
              <a:ext cx="931718" cy="93171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5414D90-D872-4EB8-B957-E62273885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30664" y="3517784"/>
              <a:ext cx="931718" cy="93171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8BD8F10-3F24-4CD8-97A0-C87D0F0C4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882473" y="3517784"/>
              <a:ext cx="931718" cy="93171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4374F8D-8ACB-466B-8407-91E840840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099842" y="3515680"/>
              <a:ext cx="931718" cy="93171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A180CC4-34F3-4A06-A747-DAB998D35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308263" y="3429000"/>
              <a:ext cx="931718" cy="93171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ACCA152-503E-4EA6-98C4-2E3849C74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64404" y="4900816"/>
              <a:ext cx="931718" cy="93171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FA4623F-0595-4340-ADF8-7FF717CA0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615944" y="4893264"/>
              <a:ext cx="931718" cy="93171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D3BFA95-617D-4911-AF28-8E9D19702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760441" y="4893264"/>
              <a:ext cx="931718" cy="93171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C6A14A1-43CE-4AA6-A69F-3AA2F3013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882204" y="4893264"/>
              <a:ext cx="931718" cy="93171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C59DFAD-53BE-4035-8592-A4A6EEAA8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112946" y="4900816"/>
              <a:ext cx="931718" cy="931718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219A47-785C-4845-9376-4662BC470A7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568" y="4140260"/>
            <a:ext cx="981685" cy="97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38535"/>
      </p:ext>
    </p:extLst>
  </p:cSld>
  <p:clrMapOvr>
    <a:masterClrMapping/>
  </p:clrMapOvr>
  <p:transition spd="med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23832C-8262-4F65-98C1-8A9156B16A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69" t="21038" r="27236" b="16467"/>
          <a:stretch/>
        </p:blipFill>
        <p:spPr>
          <a:xfrm>
            <a:off x="6248817" y="1987675"/>
            <a:ext cx="5221315" cy="4041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DA2A24-0D4D-4749-88AB-14473C72E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70" y="1744489"/>
            <a:ext cx="5221315" cy="43713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E6157D24-9A2A-A844-8B03-14F6C10A8338}"/>
              </a:ext>
            </a:extLst>
          </p:cNvPr>
          <p:cNvSpPr txBox="1"/>
          <p:nvPr/>
        </p:nvSpPr>
        <p:spPr>
          <a:xfrm>
            <a:off x="481008" y="234343"/>
            <a:ext cx="95762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635">
                  <a:noFill/>
                </a:ln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ea typeface="MS PGothic" panose="020B0600070205080204" charset="-128"/>
                <a:cs typeface="+mj-cs"/>
              </a:rPr>
              <a:t>¡No hay </a:t>
            </a:r>
            <a:r>
              <a:rPr lang="en-US" sz="3600" b="1" dirty="0" err="1">
                <a:ln w="635">
                  <a:noFill/>
                </a:ln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ea typeface="MS PGothic" panose="020B0600070205080204" charset="-128"/>
                <a:cs typeface="+mj-cs"/>
              </a:rPr>
              <a:t>planeta</a:t>
            </a:r>
            <a:r>
              <a:rPr lang="en-US" sz="3600" b="1" dirty="0">
                <a:ln w="635">
                  <a:noFill/>
                </a:ln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ea typeface="MS PGothic" panose="020B0600070205080204" charset="-128"/>
                <a:cs typeface="+mj-cs"/>
              </a:rPr>
              <a:t> 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ea typeface="+mj-ea"/>
                <a:cs typeface="+mj-cs"/>
              </a:rPr>
              <a:t>B!</a:t>
            </a:r>
            <a:endParaRPr lang="es-DO" sz="8000" b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03330014"/>
      </p:ext>
    </p:extLst>
  </p:cSld>
  <p:clrMapOvr>
    <a:masterClrMapping/>
  </p:clrMapOvr>
  <p:transition spd="med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17D89-E8C3-41C3-9210-042C03711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01" y="182581"/>
            <a:ext cx="10515600" cy="1325563"/>
          </a:xfrm>
        </p:spPr>
        <p:txBody>
          <a:bodyPr>
            <a:normAutofit/>
          </a:bodyPr>
          <a:lstStyle/>
          <a:p>
            <a:r>
              <a:rPr lang="es-DO" dirty="0">
                <a:ln w="635">
                  <a:noFill/>
                </a:ln>
                <a:latin typeface="Myriad Pro" panose="020B0503030403020204" pitchFamily="34" charset="0"/>
                <a:ea typeface="MS PGothic" panose="020B0600070205080204" charset="-128"/>
              </a:rPr>
              <a:t>Estado de los océanos en República Dominicana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959D5D-8E31-F349-8D21-08443C9F7B8F}"/>
              </a:ext>
            </a:extLst>
          </p:cNvPr>
          <p:cNvSpPr txBox="1"/>
          <p:nvPr/>
        </p:nvSpPr>
        <p:spPr>
          <a:xfrm>
            <a:off x="7509396" y="6502904"/>
            <a:ext cx="4382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https://www.un.org/sustainabledevelopment/es/oceans/</a:t>
            </a:r>
            <a:endParaRPr lang="es-ES_tradnl" sz="1400" dirty="0"/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4769EA-A4B6-1143-9F47-D2F2286E4E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5" t="66190" r="7513" b="8657"/>
          <a:stretch/>
        </p:blipFill>
        <p:spPr>
          <a:xfrm>
            <a:off x="6130244" y="1575566"/>
            <a:ext cx="5644156" cy="3040602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05DC11CA-D098-B143-B3C2-EAA0099264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5" t="27721" r="7513" b="33218"/>
          <a:stretch/>
        </p:blipFill>
        <p:spPr>
          <a:xfrm>
            <a:off x="211501" y="1572344"/>
            <a:ext cx="5648896" cy="47258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1B5B4F-EBC7-D246-91F5-4B90379800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88" b="38041"/>
          <a:stretch/>
        </p:blipFill>
        <p:spPr>
          <a:xfrm>
            <a:off x="6262638" y="4645320"/>
            <a:ext cx="5511762" cy="187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93641"/>
      </p:ext>
    </p:extLst>
  </p:cSld>
  <p:clrMapOvr>
    <a:masterClrMapping/>
  </p:clrMapOvr>
  <p:transition spd="med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0204C8E2-6458-4C1A-A7B0-8CE77472B9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287" y="1118425"/>
            <a:ext cx="9592183" cy="5894551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C7ADA7E-B208-4C46-A33A-44BC017DB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064" y="146461"/>
            <a:ext cx="10515600" cy="1325563"/>
          </a:xfrm>
        </p:spPr>
        <p:txBody>
          <a:bodyPr>
            <a:normAutofit/>
          </a:bodyPr>
          <a:lstStyle/>
          <a:p>
            <a:r>
              <a:rPr lang="es-DO" dirty="0">
                <a:ln w="635">
                  <a:noFill/>
                </a:ln>
                <a:latin typeface="Myriad Pro" panose="020B0503030403020204" pitchFamily="34" charset="0"/>
                <a:ea typeface="MS PGothic" panose="020B0600070205080204" charset="-128"/>
              </a:rPr>
              <a:t>El turismo y su importancia a nivel global </a:t>
            </a:r>
          </a:p>
        </p:txBody>
      </p:sp>
    </p:spTree>
    <p:extLst>
      <p:ext uri="{BB962C8B-B14F-4D97-AF65-F5344CB8AC3E}">
        <p14:creationId xmlns:p14="http://schemas.microsoft.com/office/powerpoint/2010/main" val="2479312583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>
          <a:xfrm flipH="1">
            <a:off x="10476891" y="3637033"/>
            <a:ext cx="15180" cy="1338451"/>
          </a:xfrm>
          <a:prstGeom prst="line">
            <a:avLst/>
          </a:prstGeom>
          <a:ln w="76200">
            <a:solidFill>
              <a:srgbClr val="179F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668019" y="3637033"/>
            <a:ext cx="15180" cy="1338451"/>
          </a:xfrm>
          <a:prstGeom prst="line">
            <a:avLst/>
          </a:prstGeom>
          <a:ln w="76200">
            <a:solidFill>
              <a:srgbClr val="0081C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83724" y="3729531"/>
            <a:ext cx="0" cy="1598167"/>
          </a:xfrm>
          <a:prstGeom prst="line">
            <a:avLst/>
          </a:prstGeom>
          <a:ln w="76200">
            <a:solidFill>
              <a:srgbClr val="0BA2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518881" y="3594575"/>
            <a:ext cx="15180" cy="1338451"/>
          </a:xfrm>
          <a:prstGeom prst="line">
            <a:avLst/>
          </a:prstGeom>
          <a:ln w="76200">
            <a:solidFill>
              <a:srgbClr val="5AD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8844705" y="2271425"/>
            <a:ext cx="3183847" cy="1386403"/>
          </a:xfrm>
          <a:prstGeom prst="roundRect">
            <a:avLst/>
          </a:prstGeom>
          <a:solidFill>
            <a:srgbClr val="179FE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07580" y="4727534"/>
            <a:ext cx="2676160" cy="1200329"/>
          </a:xfrm>
          <a:prstGeom prst="roundRect">
            <a:avLst/>
          </a:prstGeom>
          <a:solidFill>
            <a:srgbClr val="5AD3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" name="Rounded Rectangle 3"/>
          <p:cNvSpPr/>
          <p:nvPr/>
        </p:nvSpPr>
        <p:spPr>
          <a:xfrm>
            <a:off x="648966" y="4904415"/>
            <a:ext cx="2068469" cy="923331"/>
          </a:xfrm>
          <a:prstGeom prst="roundRect">
            <a:avLst/>
          </a:prstGeom>
          <a:solidFill>
            <a:srgbClr val="0081C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TextBox 2"/>
          <p:cNvSpPr txBox="1"/>
          <p:nvPr/>
        </p:nvSpPr>
        <p:spPr>
          <a:xfrm>
            <a:off x="764438" y="4996750"/>
            <a:ext cx="1807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78,599 hab. </a:t>
            </a:r>
          </a:p>
          <a:p>
            <a:pPr algn="ctr"/>
            <a:r>
              <a:rPr lang="es-ES_tradnl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 dic. 2018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33018" y="4727534"/>
            <a:ext cx="22252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355,000</a:t>
            </a:r>
          </a:p>
          <a:p>
            <a:pPr algn="ctr"/>
            <a:r>
              <a:rPr lang="es-ES_tradnl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Empleos Directos</a:t>
            </a:r>
          </a:p>
          <a:p>
            <a:pPr algn="ctr"/>
            <a:r>
              <a:rPr lang="es-ES_tradnl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Dic. 2018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03010" y="2438441"/>
            <a:ext cx="3347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US$600 Millones de Inv. Extranjera</a:t>
            </a:r>
          </a:p>
          <a:p>
            <a:pPr algn="ctr"/>
            <a:endParaRPr lang="es-ES_tradnl" sz="24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365" y="1994629"/>
            <a:ext cx="1663671" cy="16636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2124" y="5096263"/>
            <a:ext cx="1663200" cy="1663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5292" y="4904415"/>
            <a:ext cx="1663200" cy="1663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4060" y="1994627"/>
            <a:ext cx="1663200" cy="16632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3245644" y="2832080"/>
            <a:ext cx="2676160" cy="923331"/>
          </a:xfrm>
          <a:prstGeom prst="roundRect">
            <a:avLst/>
          </a:prstGeom>
          <a:solidFill>
            <a:srgbClr val="0BA2C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7" name="TextBox 6"/>
          <p:cNvSpPr txBox="1"/>
          <p:nvPr/>
        </p:nvSpPr>
        <p:spPr>
          <a:xfrm>
            <a:off x="3360460" y="2832685"/>
            <a:ext cx="2457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Directa e Indirecta</a:t>
            </a:r>
          </a:p>
          <a:p>
            <a:pPr algn="ctr"/>
            <a:r>
              <a:rPr lang="es-ES_tradnl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22.5%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3C12EBF-ED35-4D40-BF93-D5F71ECE1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58" y="38290"/>
            <a:ext cx="11222651" cy="211859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DO" dirty="0">
                <a:ln w="635">
                  <a:noFill/>
                </a:ln>
                <a:ea typeface="MS PGothic" panose="020B0600070205080204" charset="-128"/>
              </a:rPr>
              <a:t>El turismo como pilar económico de república dominicana</a:t>
            </a:r>
          </a:p>
        </p:txBody>
      </p:sp>
    </p:spTree>
    <p:extLst>
      <p:ext uri="{BB962C8B-B14F-4D97-AF65-F5344CB8AC3E}">
        <p14:creationId xmlns:p14="http://schemas.microsoft.com/office/powerpoint/2010/main" val="4069173998"/>
      </p:ext>
    </p:extLst>
  </p:cSld>
  <p:clrMapOvr>
    <a:masterClrMapping/>
  </p:clrMapOvr>
  <p:transition spd="med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151908" y="1375109"/>
            <a:ext cx="2882443" cy="5482891"/>
          </a:xfrm>
          <a:prstGeom prst="rect">
            <a:avLst/>
          </a:prstGeom>
          <a:solidFill>
            <a:srgbClr val="2C8E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Año </a:t>
            </a:r>
            <a:r>
              <a:rPr lang="es-ES_tradnl" sz="4000" b="1" dirty="0">
                <a:solidFill>
                  <a:srgbClr val="FFFF00"/>
                </a:solidFill>
                <a:latin typeface="Avenir Book" charset="0"/>
                <a:ea typeface="Avenir Book" charset="0"/>
                <a:cs typeface="Avenir Book" charset="0"/>
              </a:rPr>
              <a:t>2,024</a:t>
            </a:r>
          </a:p>
          <a:p>
            <a:pPr algn="ctr"/>
            <a:endParaRPr lang="es-ES_tradnl" sz="40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s-ES_tradnl" sz="32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Si se mantiene un crecimiento promedio de </a:t>
            </a:r>
            <a:r>
              <a:rPr lang="es-ES_tradnl" sz="6000" b="1" dirty="0">
                <a:solidFill>
                  <a:srgbClr val="FFFF00"/>
                </a:solidFill>
                <a:latin typeface="Avenir Book" charset="0"/>
                <a:ea typeface="Avenir Book" charset="0"/>
                <a:cs typeface="Avenir Book" charset="0"/>
              </a:rPr>
              <a:t>7%.</a:t>
            </a:r>
            <a:endParaRPr lang="es-ES_tradnl" sz="4000" b="1" dirty="0">
              <a:solidFill>
                <a:srgbClr val="FFFF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0553091" y="3637033"/>
            <a:ext cx="15180" cy="1338451"/>
          </a:xfrm>
          <a:prstGeom prst="line">
            <a:avLst/>
          </a:prstGeom>
          <a:ln w="76200">
            <a:solidFill>
              <a:srgbClr val="179F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668019" y="3637033"/>
            <a:ext cx="15180" cy="1338451"/>
          </a:xfrm>
          <a:prstGeom prst="line">
            <a:avLst/>
          </a:prstGeom>
          <a:ln w="76200">
            <a:solidFill>
              <a:srgbClr val="0081C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83724" y="3729531"/>
            <a:ext cx="0" cy="1598167"/>
          </a:xfrm>
          <a:prstGeom prst="line">
            <a:avLst/>
          </a:prstGeom>
          <a:ln w="76200">
            <a:solidFill>
              <a:srgbClr val="0BA2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9110551" y="2271425"/>
            <a:ext cx="2994200" cy="1386403"/>
          </a:xfrm>
          <a:prstGeom prst="roundRect">
            <a:avLst/>
          </a:prstGeom>
          <a:solidFill>
            <a:srgbClr val="179FE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48966" y="4904415"/>
            <a:ext cx="2068469" cy="923331"/>
          </a:xfrm>
          <a:prstGeom prst="roundRect">
            <a:avLst/>
          </a:prstGeom>
          <a:solidFill>
            <a:srgbClr val="0081C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TextBox 20"/>
          <p:cNvSpPr txBox="1"/>
          <p:nvPr/>
        </p:nvSpPr>
        <p:spPr>
          <a:xfrm>
            <a:off x="755678" y="5098349"/>
            <a:ext cx="1977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4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120,000 </a:t>
            </a:r>
            <a:r>
              <a:rPr lang="es-ES_tradnl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hab</a:t>
            </a:r>
            <a:r>
              <a:rPr lang="es-ES_tradnl" sz="24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. </a:t>
            </a:r>
            <a:endParaRPr lang="es-ES_tradnl" sz="24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003790" y="2457497"/>
            <a:ext cx="3113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US$12,000</a:t>
            </a:r>
          </a:p>
          <a:p>
            <a:pPr algn="ctr"/>
            <a:r>
              <a:rPr lang="es-ES_tradnl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Millones generados</a:t>
            </a:r>
          </a:p>
          <a:p>
            <a:pPr algn="ctr"/>
            <a:endParaRPr lang="es-ES_tradnl" sz="24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365" y="1994629"/>
            <a:ext cx="1663671" cy="16636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2124" y="5096263"/>
            <a:ext cx="1663200" cy="16632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1492" y="4904415"/>
            <a:ext cx="1663200" cy="1663200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3245644" y="2832080"/>
            <a:ext cx="2676160" cy="923331"/>
          </a:xfrm>
          <a:prstGeom prst="roundRect">
            <a:avLst/>
          </a:prstGeom>
          <a:solidFill>
            <a:srgbClr val="0BA2C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9" name="TextBox 28"/>
          <p:cNvSpPr txBox="1"/>
          <p:nvPr/>
        </p:nvSpPr>
        <p:spPr>
          <a:xfrm>
            <a:off x="3354862" y="2940931"/>
            <a:ext cx="2457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Directa e Indirecta</a:t>
            </a:r>
          </a:p>
          <a:p>
            <a:pPr algn="ctr"/>
            <a:r>
              <a:rPr lang="es-ES_tradnl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30%</a:t>
            </a:r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0BB4687B-B668-584C-A707-672D5D25E32B}"/>
              </a:ext>
            </a:extLst>
          </p:cNvPr>
          <p:cNvSpPr/>
          <p:nvPr/>
        </p:nvSpPr>
        <p:spPr>
          <a:xfrm>
            <a:off x="449451" y="1813302"/>
            <a:ext cx="2486253" cy="4231039"/>
          </a:xfrm>
          <a:prstGeom prst="frame">
            <a:avLst>
              <a:gd name="adj1" fmla="val 2574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049FB18E-384A-DB4B-B7E1-1D5FB2609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76181"/>
            <a:ext cx="11693769" cy="149855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DO" dirty="0">
                <a:ln w="635">
                  <a:noFill/>
                </a:ln>
                <a:latin typeface="Myriad Pro" panose="020B0503030403020204" pitchFamily="34" charset="0"/>
                <a:ea typeface="MS PGothic" panose="020B0600070205080204" charset="-128"/>
              </a:rPr>
              <a:t>Para llegar a </a:t>
            </a:r>
            <a:r>
              <a:rPr lang="es-DO" dirty="0">
                <a:ln w="635">
                  <a:noFill/>
                </a:ln>
                <a:solidFill>
                  <a:srgbClr val="3366FF"/>
                </a:solidFill>
                <a:latin typeface="Myriad Pro" panose="020B0503030403020204" pitchFamily="34" charset="0"/>
                <a:ea typeface="MS PGothic" panose="020B0600070205080204" charset="-128"/>
              </a:rPr>
              <a:t>10,000,000</a:t>
            </a:r>
            <a:r>
              <a:rPr lang="es-DO" dirty="0">
                <a:ln w="635">
                  <a:noFill/>
                </a:ln>
                <a:latin typeface="Myriad Pro" panose="020B0503030403020204" pitchFamily="34" charset="0"/>
                <a:ea typeface="MS PGothic" panose="020B0600070205080204" charset="-128"/>
              </a:rPr>
              <a:t> de turistas…</a:t>
            </a:r>
          </a:p>
        </p:txBody>
      </p:sp>
    </p:spTree>
    <p:extLst>
      <p:ext uri="{BB962C8B-B14F-4D97-AF65-F5344CB8AC3E}">
        <p14:creationId xmlns:p14="http://schemas.microsoft.com/office/powerpoint/2010/main" val="932268202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3">
            <a:extLst>
              <a:ext uri="{FF2B5EF4-FFF2-40B4-BE49-F238E27FC236}">
                <a16:creationId xmlns:a16="http://schemas.microsoft.com/office/drawing/2014/main" id="{F187E62E-538A-44E5-B351-897366E57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255" y="1514528"/>
            <a:ext cx="4840903" cy="482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769306F-9A05-4C9E-905A-45E1DC46BB81}"/>
              </a:ext>
            </a:extLst>
          </p:cNvPr>
          <p:cNvSpPr/>
          <p:nvPr/>
        </p:nvSpPr>
        <p:spPr>
          <a:xfrm>
            <a:off x="404621" y="1321686"/>
            <a:ext cx="569137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defRPr/>
            </a:pPr>
            <a:endParaRPr lang="es-ES_tradnl" altLang="es-AR" sz="2400" kern="0" dirty="0">
              <a:latin typeface="+mj-lt"/>
              <a:ea typeface="Arial"/>
              <a:cs typeface="Arial"/>
              <a:sym typeface="Arial"/>
            </a:endParaRPr>
          </a:p>
          <a:p>
            <a:pPr algn="just">
              <a:buClr>
                <a:srgbClr val="000000"/>
              </a:buClr>
              <a:defRPr/>
            </a:pPr>
            <a:endParaRPr lang="es-AR" altLang="es-AR" sz="2400" kern="0" dirty="0">
              <a:latin typeface="+mj-lt"/>
              <a:ea typeface="Arial"/>
              <a:cs typeface="Arial"/>
              <a:sym typeface="Arial"/>
            </a:endParaRPr>
          </a:p>
          <a:p>
            <a:pPr algn="just">
              <a:buClr>
                <a:srgbClr val="000000"/>
              </a:buClr>
              <a:defRPr/>
            </a:pPr>
            <a:endParaRPr lang="es-AR" altLang="es-AR" sz="2400" kern="0" dirty="0">
              <a:latin typeface="+mj-lt"/>
              <a:ea typeface="Arial"/>
              <a:cs typeface="Arial"/>
              <a:sym typeface="Arial"/>
            </a:endParaRPr>
          </a:p>
          <a:p>
            <a:pPr algn="just">
              <a:buClr>
                <a:srgbClr val="000000"/>
              </a:buClr>
              <a:defRPr/>
            </a:pPr>
            <a:r>
              <a:rPr lang="es-AR" altLang="es-AR" sz="2400" kern="0" dirty="0">
                <a:latin typeface="Myriad Pro" panose="020B0503030403020204" pitchFamily="34" charset="0"/>
                <a:ea typeface="Arial"/>
                <a:cs typeface="Arial"/>
                <a:sym typeface="Arial"/>
              </a:rPr>
              <a:t>El </a:t>
            </a:r>
            <a:r>
              <a:rPr lang="es-AR" altLang="es-AR" sz="2400" b="1" kern="0" dirty="0">
                <a:solidFill>
                  <a:srgbClr val="002060"/>
                </a:solidFill>
                <a:latin typeface="Myriad Pro" panose="020B0503030403020204" pitchFamily="34" charset="0"/>
                <a:ea typeface="Arial"/>
                <a:cs typeface="Arial"/>
                <a:sym typeface="Arial"/>
              </a:rPr>
              <a:t>turismo sostenible</a:t>
            </a:r>
            <a:r>
              <a:rPr lang="es-AR" altLang="es-AR" sz="2400" b="1" kern="0" dirty="0">
                <a:solidFill>
                  <a:srgbClr val="0070C0"/>
                </a:solidFill>
                <a:latin typeface="Myriad Pro" panose="020B0503030403020204" pitchFamily="34" charset="0"/>
                <a:ea typeface="Arial"/>
                <a:cs typeface="Arial"/>
                <a:sym typeface="Arial"/>
              </a:rPr>
              <a:t> </a:t>
            </a:r>
            <a:r>
              <a:rPr lang="es-AR" altLang="es-AR" sz="2400" kern="0" dirty="0">
                <a:latin typeface="Myriad Pro" panose="020B0503030403020204" pitchFamily="34" charset="0"/>
                <a:ea typeface="Arial"/>
                <a:cs typeface="Arial"/>
                <a:sym typeface="Arial"/>
              </a:rPr>
              <a:t>tiene plenamente en cuenta las </a:t>
            </a:r>
            <a:r>
              <a:rPr lang="es-AR" altLang="es-AR" sz="2400" kern="0" dirty="0">
                <a:solidFill>
                  <a:srgbClr val="002060"/>
                </a:solidFill>
                <a:latin typeface="Myriad Pro" panose="020B0503030403020204" pitchFamily="34" charset="0"/>
                <a:ea typeface="Arial"/>
                <a:cs typeface="Arial"/>
                <a:sym typeface="Arial"/>
              </a:rPr>
              <a:t>repercusiones actuales y futuras, económicas, sociales y medioambientales </a:t>
            </a:r>
            <a:r>
              <a:rPr lang="es-AR" altLang="es-AR" sz="2400" kern="0" dirty="0">
                <a:latin typeface="Myriad Pro" panose="020B0503030403020204" pitchFamily="34" charset="0"/>
                <a:ea typeface="Arial"/>
                <a:cs typeface="Arial"/>
                <a:sym typeface="Arial"/>
              </a:rPr>
              <a:t>para satisfacer las </a:t>
            </a:r>
            <a:r>
              <a:rPr lang="es-AR" altLang="es-AR" sz="2400" kern="0" dirty="0">
                <a:solidFill>
                  <a:srgbClr val="002060"/>
                </a:solidFill>
                <a:latin typeface="Myriad Pro" panose="020B0503030403020204" pitchFamily="34" charset="0"/>
                <a:ea typeface="Arial"/>
                <a:cs typeface="Arial"/>
                <a:sym typeface="Arial"/>
              </a:rPr>
              <a:t>necesidades de los visitantes, de la industria, del entorno y de las comunidades anfitrionas</a:t>
            </a:r>
            <a:r>
              <a:rPr lang="es-AR" altLang="es-AR" sz="2400" kern="0" dirty="0">
                <a:solidFill>
                  <a:srgbClr val="0070C0"/>
                </a:solidFill>
                <a:latin typeface="Myriad Pro" panose="020B0503030403020204" pitchFamily="34" charset="0"/>
                <a:ea typeface="Arial"/>
                <a:cs typeface="Arial"/>
                <a:sym typeface="Arial"/>
              </a:rPr>
              <a:t> </a:t>
            </a:r>
            <a:r>
              <a:rPr lang="es-AR" altLang="es-AR" sz="2400" kern="0" dirty="0">
                <a:latin typeface="Myriad Pro" panose="020B0503030403020204" pitchFamily="34" charset="0"/>
                <a:ea typeface="Arial"/>
                <a:cs typeface="Arial"/>
                <a:sym typeface="Arial"/>
              </a:rPr>
              <a:t>(OMT).</a:t>
            </a:r>
            <a:endParaRPr lang="es-ES_tradnl" altLang="es-AR" sz="2400" kern="0" dirty="0"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8" name="CuadroTexto 8">
            <a:extLst>
              <a:ext uri="{FF2B5EF4-FFF2-40B4-BE49-F238E27FC236}">
                <a16:creationId xmlns:a16="http://schemas.microsoft.com/office/drawing/2014/main" id="{1579C15A-EEEC-43E1-B60A-540DF3D77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2334" y="6348282"/>
            <a:ext cx="32400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es-AR" altLang="es-AR" sz="1200" dirty="0">
                <a:latin typeface="+mj-lt"/>
              </a:rPr>
              <a:t>PNUMA &amp; OMT (2006)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A9A4A1ED-E218-402B-97D2-179B86688E60}"/>
              </a:ext>
            </a:extLst>
          </p:cNvPr>
          <p:cNvSpPr txBox="1">
            <a:spLocks/>
          </p:cNvSpPr>
          <p:nvPr/>
        </p:nvSpPr>
        <p:spPr>
          <a:xfrm>
            <a:off x="639573" y="664130"/>
            <a:ext cx="9794697" cy="990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altLang="es-AR" sz="3400" b="1" dirty="0">
              <a:ln w="635">
                <a:noFill/>
              </a:ln>
              <a:solidFill>
                <a:schemeClr val="accent1">
                  <a:lumMod val="50000"/>
                </a:schemeClr>
              </a:solidFill>
              <a:latin typeface="+mn-lt"/>
              <a:ea typeface="MS PGothic" panose="020B0600070205080204" charset="-12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BA2AC4-D44D-4532-AE23-12E4D774941F}"/>
              </a:ext>
            </a:extLst>
          </p:cNvPr>
          <p:cNvSpPr/>
          <p:nvPr/>
        </p:nvSpPr>
        <p:spPr>
          <a:xfrm>
            <a:off x="367318" y="514004"/>
            <a:ext cx="106552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¿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Hacia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dónde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debe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evolucionar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el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turismo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en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la RD?</a:t>
            </a:r>
          </a:p>
        </p:txBody>
      </p:sp>
    </p:spTree>
    <p:extLst>
      <p:ext uri="{BB962C8B-B14F-4D97-AF65-F5344CB8AC3E}">
        <p14:creationId xmlns:p14="http://schemas.microsoft.com/office/powerpoint/2010/main" val="2428872027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3">
            <a:extLst>
              <a:ext uri="{FF2B5EF4-FFF2-40B4-BE49-F238E27FC236}">
                <a16:creationId xmlns:a16="http://schemas.microsoft.com/office/drawing/2014/main" id="{14765860-5B4B-4548-BDCF-787D086E5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06" y="71198"/>
            <a:ext cx="9794697" cy="990600"/>
          </a:xfrm>
        </p:spPr>
        <p:txBody>
          <a:bodyPr>
            <a:noAutofit/>
          </a:bodyPr>
          <a:lstStyle/>
          <a:p>
            <a:r>
              <a:rPr lang="es-AR" dirty="0">
                <a:ln w="635">
                  <a:noFill/>
                </a:ln>
                <a:latin typeface="Myriad Pro" panose="020B0503030403020204" pitchFamily="34" charset="0"/>
                <a:ea typeface="MS PGothic" panose="020B0600070205080204" charset="-128"/>
              </a:rPr>
              <a:t>Tendencias en la demanda</a:t>
            </a:r>
            <a:endParaRPr lang="en-US" sz="4000" dirty="0">
              <a:latin typeface="Myriad Pro" panose="020B0503030403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21AE06B7-7DAA-4913-97B7-0297D352C543}"/>
              </a:ext>
            </a:extLst>
          </p:cNvPr>
          <p:cNvSpPr txBox="1">
            <a:spLocks/>
          </p:cNvSpPr>
          <p:nvPr/>
        </p:nvSpPr>
        <p:spPr>
          <a:xfrm>
            <a:off x="656163" y="1825861"/>
            <a:ext cx="9794697" cy="990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altLang="es-AR" sz="3600" dirty="0">
              <a:solidFill>
                <a:srgbClr val="00206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5B8E794-229B-4E4D-B877-356F0F39CA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5"/>
          <a:stretch/>
        </p:blipFill>
        <p:spPr bwMode="auto">
          <a:xfrm>
            <a:off x="178906" y="1102399"/>
            <a:ext cx="6636858" cy="518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3ADABBA-3FE7-4382-8534-16E1CBC93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" t="94059" r="53637" b="567"/>
          <a:stretch/>
        </p:blipFill>
        <p:spPr bwMode="auto">
          <a:xfrm>
            <a:off x="178906" y="6146142"/>
            <a:ext cx="5760020" cy="57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5188BD-09B0-4FF4-8DB2-ADFF58950F82}"/>
              </a:ext>
            </a:extLst>
          </p:cNvPr>
          <p:cNvSpPr/>
          <p:nvPr/>
        </p:nvSpPr>
        <p:spPr>
          <a:xfrm>
            <a:off x="6611816" y="3459351"/>
            <a:ext cx="54012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s-AR" sz="2400" dirty="0">
                <a:solidFill>
                  <a:srgbClr val="7030A0"/>
                </a:solidFill>
                <a:latin typeface="Myriad Pro" panose="020B0503030403020204" pitchFamily="34" charset="0"/>
                <a:ea typeface="ＭＳ Ｐゴシック" panose="020B0600070205080204" pitchFamily="34" charset="-128"/>
              </a:rPr>
              <a:t>¿</a:t>
            </a:r>
            <a:r>
              <a:rPr lang="en-US" altLang="es-AR" sz="2400" dirty="0" err="1">
                <a:solidFill>
                  <a:srgbClr val="7030A0"/>
                </a:solidFill>
                <a:latin typeface="Myriad Pro" panose="020B0503030403020204" pitchFamily="34" charset="0"/>
                <a:ea typeface="ＭＳ Ｐゴシック" panose="020B0600070205080204" pitchFamily="34" charset="-128"/>
              </a:rPr>
              <a:t>Cuál</a:t>
            </a:r>
            <a:r>
              <a:rPr lang="en-US" altLang="es-AR" sz="2400" dirty="0">
                <a:solidFill>
                  <a:srgbClr val="7030A0"/>
                </a:solidFill>
                <a:latin typeface="Myriad Pro" panose="020B0503030403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s-AR" sz="2400" dirty="0" err="1">
                <a:solidFill>
                  <a:srgbClr val="7030A0"/>
                </a:solidFill>
                <a:latin typeface="Myriad Pro" panose="020B0503030403020204" pitchFamily="34" charset="0"/>
                <a:ea typeface="ＭＳ Ｐゴシック" panose="020B0600070205080204" pitchFamily="34" charset="-128"/>
              </a:rPr>
              <a:t>es</a:t>
            </a:r>
            <a:r>
              <a:rPr lang="en-US" altLang="es-AR" sz="2400" dirty="0">
                <a:solidFill>
                  <a:srgbClr val="7030A0"/>
                </a:solidFill>
                <a:latin typeface="Myriad Pro" panose="020B0503030403020204" pitchFamily="34" charset="0"/>
                <a:ea typeface="ＭＳ Ｐゴシック" panose="020B0600070205080204" pitchFamily="34" charset="-128"/>
              </a:rPr>
              <a:t> el </a:t>
            </a:r>
            <a:r>
              <a:rPr lang="en-US" altLang="es-AR" sz="2400" dirty="0" err="1">
                <a:solidFill>
                  <a:srgbClr val="7030A0"/>
                </a:solidFill>
                <a:latin typeface="Myriad Pro" panose="020B0503030403020204" pitchFamily="34" charset="0"/>
                <a:ea typeface="ＭＳ Ｐゴシック" panose="020B0600070205080204" pitchFamily="34" charset="-128"/>
              </a:rPr>
              <a:t>mercado</a:t>
            </a:r>
            <a:r>
              <a:rPr lang="en-US" altLang="es-AR" sz="2400" dirty="0">
                <a:solidFill>
                  <a:srgbClr val="7030A0"/>
                </a:solidFill>
                <a:latin typeface="Myriad Pro" panose="020B0503030403020204" pitchFamily="34" charset="0"/>
                <a:ea typeface="ＭＳ Ｐゴシック" panose="020B0600070205080204" pitchFamily="34" charset="-128"/>
              </a:rPr>
              <a:t> de </a:t>
            </a:r>
            <a:r>
              <a:rPr lang="en-US" altLang="es-AR" sz="2400" dirty="0" err="1">
                <a:solidFill>
                  <a:srgbClr val="7030A0"/>
                </a:solidFill>
                <a:latin typeface="Myriad Pro" panose="020B0503030403020204" pitchFamily="34" charset="0"/>
                <a:ea typeface="ＭＳ Ｐゴシック" panose="020B0600070205080204" pitchFamily="34" charset="-128"/>
              </a:rPr>
              <a:t>turismo</a:t>
            </a:r>
            <a:r>
              <a:rPr lang="en-US" altLang="es-AR" sz="2400" dirty="0">
                <a:solidFill>
                  <a:srgbClr val="7030A0"/>
                </a:solidFill>
                <a:latin typeface="Myriad Pro" panose="020B0503030403020204" pitchFamily="34" charset="0"/>
                <a:ea typeface="ＭＳ Ｐゴシック" panose="020B0600070205080204" pitchFamily="34" charset="-128"/>
              </a:rPr>
              <a:t> RESPONSABLE?</a:t>
            </a:r>
            <a:br>
              <a:rPr lang="en-US" altLang="es-AR" sz="2400" dirty="0">
                <a:solidFill>
                  <a:srgbClr val="7030A0"/>
                </a:solidFill>
                <a:latin typeface="Myriad Pro" panose="020B0503030403020204" pitchFamily="34" charset="0"/>
                <a:ea typeface="ＭＳ Ｐゴシック" panose="020B0600070205080204" pitchFamily="34" charset="-128"/>
              </a:rPr>
            </a:br>
            <a:endParaRPr lang="es-DO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848522"/>
      </p:ext>
    </p:extLst>
  </p:cSld>
  <p:clrMapOvr>
    <a:masterClrMapping/>
  </p:clrMapOvr>
  <p:transition spd="med">
    <p:cut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683F30B-D956-5849-A9D8-F888C0A75624}">
  <we:reference id="wa104178141" version="3.10.0.124" store="en-US" storeType="OMEX"/>
  <we:alternateReferences>
    <we:reference id="wa104178141" version="3.10.0.124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1482</TotalTime>
  <Words>1989</Words>
  <Application>Microsoft Office PowerPoint</Application>
  <PresentationFormat>Widescreen</PresentationFormat>
  <Paragraphs>182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MS PGothic</vt:lpstr>
      <vt:lpstr>MS PGothic</vt:lpstr>
      <vt:lpstr>Aharoni</vt:lpstr>
      <vt:lpstr>Arial</vt:lpstr>
      <vt:lpstr>Avenir Book</vt:lpstr>
      <vt:lpstr>AvenirNext LT Pro Regular</vt:lpstr>
      <vt:lpstr>Calibri</vt:lpstr>
      <vt:lpstr>Courier New</vt:lpstr>
      <vt:lpstr>Ebrima</vt:lpstr>
      <vt:lpstr>Helvetica</vt:lpstr>
      <vt:lpstr>Myriad Pro</vt:lpstr>
      <vt:lpstr>Office Theme</vt:lpstr>
      <vt:lpstr>PowerPoint Presentation</vt:lpstr>
      <vt:lpstr>PowerPoint Presentation</vt:lpstr>
      <vt:lpstr>PowerPoint Presentation</vt:lpstr>
      <vt:lpstr>Estado de los océanos en República Dominicana</vt:lpstr>
      <vt:lpstr>El turismo y su importancia a nivel global </vt:lpstr>
      <vt:lpstr>El turismo como pilar económico de república dominicana</vt:lpstr>
      <vt:lpstr>Para llegar a 10,000,000 de turistas…</vt:lpstr>
      <vt:lpstr>PowerPoint Presentation</vt:lpstr>
      <vt:lpstr>Tendencias en la demanda</vt:lpstr>
      <vt:lpstr>PowerPoint Presentation</vt:lpstr>
      <vt:lpstr>PowerPoint Presentation</vt:lpstr>
      <vt:lpstr>PowerPoint Presentation</vt:lpstr>
      <vt:lpstr>¿ Qué es una buena práctica en turismo sostenible?</vt:lpstr>
      <vt:lpstr>¿Por dónde avanzar? Proteger los recursos naturales y sus servicios  asociados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Eugenia Morales</dc:creator>
  <cp:lastModifiedBy>Xiomara Carolina Acuna</cp:lastModifiedBy>
  <cp:revision>76</cp:revision>
  <dcterms:created xsi:type="dcterms:W3CDTF">2019-06-03T12:35:15Z</dcterms:created>
  <dcterms:modified xsi:type="dcterms:W3CDTF">2019-06-06T22:19:34Z</dcterms:modified>
</cp:coreProperties>
</file>