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59" r:id="rId8"/>
    <p:sldId id="266" r:id="rId9"/>
    <p:sldId id="262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79F20-3854-43F3-8D6F-772DBFF02895}" v="9" dt="2021-02-01T21:16:35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3EA1B-20CC-4915-8DEA-F379BD567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172B86-19DC-4CE6-A9F0-13BA5F7C0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4F780C-A143-490C-A09A-245AE5A9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3A959-F7D0-46EF-A35F-58A55AF2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030E0-2128-4B69-A4B0-4F1751CC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606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D0E6C-CA95-47C3-98D3-ECBC2736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54702-58B1-40EC-BE35-E9FA185E7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278C4E-7679-45BE-B8F8-DF212B45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AFE2E9-90B8-4DC3-BD30-AD75FBAA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616B74-046C-45EA-86AA-05383F53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317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20AFE2-663B-44AF-8895-F82A513F4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D37D5C-21E5-44F6-931C-86C05BFD6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7E3570-94FD-4198-988B-3A14FA11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888C3C-8AF2-4D24-9624-4887A0A1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7AAF98-653A-4088-9858-AFA4F4DB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566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01793-6DFA-4479-92EB-BD3023ED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4A0BB6-7A60-4DCF-929A-8705EB1D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F87DEE-47F1-4CFC-8C13-63BCAB1B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0D9813-5F30-45A5-B11B-CC2FD570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A238BB-D640-4C9A-BCF5-AE880003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481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8013A-7C1E-4705-9259-BA3CB0AEC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9C2283-6509-478D-96FC-478B3FE74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52A59-61EE-48A7-A18F-9F5B8F67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4E71C-9E4F-42C2-B066-19E14F72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EE665-6FD9-4CAB-9B0F-6A6EEEC1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254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AD89F-B8DE-4BF7-B756-5007E48B5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610373-34A1-4C5C-ACF3-0872CAD48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C77AA1-8C8F-4E89-8679-B6870E0A9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6980F7-5C2F-4F7F-996B-0596CE41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261559-DDD9-4E51-9D1B-BD7167C5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18990E-6B05-4F32-997F-90835D41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8985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B532A-4095-4E5E-ADF5-D8CCC5359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DD825E-2519-4D75-A49B-96372851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987CD3-70DE-4DA5-85C6-55B2A6B8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734E15-492D-48DA-AD49-E39CD0273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22EDC7-391C-4FBE-9564-DD2006678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FE0950-817D-480B-84EA-DCB47D7C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C4CB2B-7AFD-41CB-A864-68F37B3DD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31BCE6-274D-4E61-A52F-DDA397A6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056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90D1F-A2C6-44AB-AB30-13591AD3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DEF41B-79A2-4A99-A224-274187989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8028D0-1C99-42E6-A88A-7F87E1C6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718E58-791F-4106-8692-4C7B3DAC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53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858B169-D206-41EF-B6F6-72EF4CEA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1F2543-440F-443D-A03C-C4CF8568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9D7C05-1337-4A79-9F0D-EBE7C0DE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569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5314F-061D-4C34-B440-F67B4653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D7F725-4DAF-4DC2-B762-2F7025E11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6F56AE-A3AF-47E7-AC29-371846029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791325-F21B-4CBF-AC93-CD204C44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C5C5B3-C4AC-4CF4-83C8-4B1A076C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12846A-ECD3-44A7-A693-0518B23C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421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7C494-D1DE-4254-A89A-E0211618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5BF5EB-2DCD-46E6-B75F-3B169D4C0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DF7547-5513-4EDA-BE38-A6730C676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293E57-CDF4-4C36-9EBF-060C58F4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52F817-B1F4-49DF-8CA9-1D4FB309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1D310F-7AED-40B8-B986-8905B357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2474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F81F91-EEF4-4794-B18C-8783AA08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C98DC-F896-49B2-83FB-FB810686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601E4-0BB0-44D2-B04B-8F7C0F4A9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5DD1D-6748-4391-B7D5-5AFF0A7E974E}" type="datetimeFigureOut">
              <a:rPr lang="es-EC" smtClean="0"/>
              <a:t>5/3/2021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1C800-5645-4B29-B2C3-699D057C7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3BA0F0-EED4-4EDF-B6DD-87BF39BF8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E3CB-2E31-4BE0-B6D8-A773789339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175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9CB92-FEF1-4449-8541-54CAFA17C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b="1" dirty="0"/>
              <a:t>Modelo de gestión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FD0B84-C24C-473A-A98F-F0C9356C87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C" b="1" dirty="0"/>
              <a:t>Líderes provinciales</a:t>
            </a:r>
          </a:p>
        </p:txBody>
      </p:sp>
    </p:spTree>
    <p:extLst>
      <p:ext uri="{BB962C8B-B14F-4D97-AF65-F5344CB8AC3E}">
        <p14:creationId xmlns:p14="http://schemas.microsoft.com/office/powerpoint/2010/main" val="222731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7015A-BFA3-4A94-80DA-8A7197C1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TDR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260364-BE44-4C50-AD70-A0A312EC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2769704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es-EC" sz="2000" dirty="0"/>
              <a:t>Fomentar el involucramiento de actores locales.</a:t>
            </a:r>
            <a:endParaRPr lang="es-ES"/>
          </a:p>
          <a:p>
            <a:pPr algn="just"/>
            <a:r>
              <a:rPr lang="es-EC" sz="2000" dirty="0"/>
              <a:t>Gestionar e implementar acciones para posicionamiento local.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Descentralización de acciones del programa en coordinación con MAAE y MAG.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Dirección general y liderazgo territorial.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Estrecha colaboración entre actores.</a:t>
            </a:r>
            <a:endParaRPr lang="es-EC" sz="2000" dirty="0">
              <a:cs typeface="Calibri" panose="020F0502020204030204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ADB85DD-D68B-458E-B8B7-1991A671919B}"/>
              </a:ext>
            </a:extLst>
          </p:cNvPr>
          <p:cNvSpPr txBox="1">
            <a:spLocks/>
          </p:cNvSpPr>
          <p:nvPr/>
        </p:nvSpPr>
        <p:spPr>
          <a:xfrm>
            <a:off x="3717235" y="461762"/>
            <a:ext cx="8309111" cy="62073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sz="2000" b="1" dirty="0"/>
              <a:t>ASPECTOS TÉCNICOS</a:t>
            </a:r>
          </a:p>
          <a:p>
            <a:pPr marL="0" indent="0">
              <a:buNone/>
            </a:pPr>
            <a:endParaRPr lang="es-EC" sz="2000" dirty="0"/>
          </a:p>
          <a:p>
            <a:pPr algn="just"/>
            <a:r>
              <a:rPr lang="es-EC" sz="2000" dirty="0"/>
              <a:t>Conocimiento profundo de las estrategias provinciales.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Planificación anual de actividades (tomando en cuenta plan/componente).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Coordinar acciones de componentes en territorio. 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Reuniones periódicas para articulación con los 4 componentes.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Arreglos institucionales, coordinado con la Gerencia.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Articulación entre niveles de gobierno en plataformas provinciales/regional. Fomentar la participación de actores en planificación e implementación (usando estas plataformas).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Articular acciones con la ST CTEA (convenio).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Participar en eventos locales en representación del Programa, </a:t>
            </a:r>
            <a:r>
              <a:rPr lang="es-EC" sz="2000" dirty="0">
                <a:solidFill>
                  <a:srgbClr val="FF0000"/>
                </a:solidFill>
              </a:rPr>
              <a:t>en coordinación con las autoridades locales de MAAE/MAG.</a:t>
            </a:r>
            <a:endParaRPr lang="es-EC" sz="2000" dirty="0">
              <a:solidFill>
                <a:srgbClr val="FF0000"/>
              </a:solidFill>
              <a:cs typeface="Calibri" panose="020F0502020204030204"/>
            </a:endParaRPr>
          </a:p>
          <a:p>
            <a:pPr algn="just"/>
            <a:r>
              <a:rPr lang="es-EC" sz="2000" dirty="0"/>
              <a:t>Socialización del programa en las provincias.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Monitoreo y avance de actividades con el equipo local.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>
                <a:ea typeface="+mn-lt"/>
                <a:cs typeface="+mn-lt"/>
              </a:rPr>
              <a:t>Apoyo a la generación de nuevos convenios y fortalecer los ya existentes. (sinergias, cofinanciamientos, etc.).</a:t>
            </a:r>
            <a:endParaRPr lang="es-EC" sz="2000" dirty="0"/>
          </a:p>
          <a:p>
            <a:pPr algn="just"/>
            <a:r>
              <a:rPr lang="es-EC" sz="2000" dirty="0"/>
              <a:t>C1. Asegurar la integración de enfoques en PDOT y </a:t>
            </a:r>
            <a:r>
              <a:rPr lang="es-EC" sz="2000" dirty="0" err="1"/>
              <a:t>PdV</a:t>
            </a:r>
            <a:r>
              <a:rPr lang="es-EC" sz="2000" dirty="0"/>
              <a:t>. Monitorear Sistemas SIL. Asistencia técnica en formulación de ordenanzas.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C2. Monitorear acciones. Plataformas territoriales: brindar insumos y monitoreo de funcionamiento. ECAS.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C3. Monitorear acciones, correcta ejecución de convenios y herramientas programáticas. 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C4. </a:t>
            </a:r>
            <a:r>
              <a:rPr lang="es-EC" sz="2000" dirty="0">
                <a:solidFill>
                  <a:srgbClr val="FF0000"/>
                </a:solidFill>
              </a:rPr>
              <a:t>Asegurar la implementación de elementos operativos transversales y articulación de</a:t>
            </a:r>
            <a:r>
              <a:rPr lang="es-EC" sz="2000" dirty="0"/>
              <a:t> acciones con socios del programa.</a:t>
            </a:r>
            <a:endParaRPr lang="es-EC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778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7015A-BFA3-4A94-80DA-8A7197C1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TDR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260364-BE44-4C50-AD70-A0A312EC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2769704" cy="26271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C" sz="2000" dirty="0"/>
              <a:t>Supervisión:</a:t>
            </a:r>
            <a:endParaRPr lang="es-ES"/>
          </a:p>
          <a:p>
            <a:pPr marL="0" indent="0" algn="just">
              <a:buNone/>
            </a:pPr>
            <a:r>
              <a:rPr lang="es-EC" sz="2000" dirty="0"/>
              <a:t>GERENTE y COORDINACIONES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Coordinación:</a:t>
            </a:r>
            <a:endParaRPr lang="es-EC" sz="2000" dirty="0">
              <a:cs typeface="Calibri" panose="020F0502020204030204"/>
            </a:endParaRPr>
          </a:p>
          <a:p>
            <a:pPr marL="0" indent="0" algn="just">
              <a:buNone/>
            </a:pPr>
            <a:r>
              <a:rPr lang="es-EC" sz="2000" dirty="0"/>
              <a:t>Con administraciones zonales.</a:t>
            </a:r>
            <a:endParaRPr lang="es-EC" sz="2000" dirty="0">
              <a:cs typeface="Calibri" panose="020F0502020204030204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ADB85DD-D68B-458E-B8B7-1991A671919B}"/>
              </a:ext>
            </a:extLst>
          </p:cNvPr>
          <p:cNvSpPr txBox="1">
            <a:spLocks/>
          </p:cNvSpPr>
          <p:nvPr/>
        </p:nvSpPr>
        <p:spPr>
          <a:xfrm>
            <a:off x="4177747" y="1155563"/>
            <a:ext cx="7176052" cy="47184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sz="2000" b="1" dirty="0"/>
              <a:t>ASPECTOS ADMINISTRATIVOS</a:t>
            </a:r>
          </a:p>
          <a:p>
            <a:pPr marL="0" indent="0" algn="just">
              <a:buNone/>
            </a:pP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Asegurar el uso eficiente de los recursos en las provincias de acuerdo al POA, y según las normas PNUD.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Informes mensuales de avance de metas (información concreta, de acuerdo al POA y a los indicadores del programa) se requiere articulación entre componentes). </a:t>
            </a:r>
            <a:endParaRPr lang="es-EC" sz="200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r>
              <a:rPr lang="es-EC" sz="1600" b="1" dirty="0">
                <a:solidFill>
                  <a:srgbClr val="FF0000"/>
                </a:solidFill>
              </a:rPr>
              <a:t>(PENDIENTE DEFINIR FORMATO DE REPORTES Y METAS POR PROVINCIAS)</a:t>
            </a:r>
            <a:endParaRPr lang="es-EC" sz="1600" b="1" dirty="0">
              <a:solidFill>
                <a:srgbClr val="FF0000"/>
              </a:solidFill>
              <a:cs typeface="Calibri" panose="020F0502020204030204"/>
            </a:endParaRPr>
          </a:p>
          <a:p>
            <a:pPr algn="just"/>
            <a:r>
              <a:rPr lang="es-EC" sz="2000" dirty="0"/>
              <a:t>Informes anuales de su gestión.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Brindar insumos para las evaluaciones del equipo local.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Asegurar el correcto uso de la imagen institucional.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Verificar y dar seguimiento a las consultorías del programa que se ejecuten en las provincias.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Mantener información técnica y administrativa de las provincias (ordenada, </a:t>
            </a:r>
            <a:r>
              <a:rPr lang="es-EC" sz="2000" dirty="0">
                <a:solidFill>
                  <a:srgbClr val="000000"/>
                </a:solidFill>
              </a:rPr>
              <a:t>y siguiendo los </a:t>
            </a:r>
            <a:r>
              <a:rPr lang="es-EC" sz="2000" b="1" dirty="0">
                <a:solidFill>
                  <a:srgbClr val="FF0000"/>
                </a:solidFill>
              </a:rPr>
              <a:t>lineamientos de manejo de archivos</a:t>
            </a:r>
            <a:r>
              <a:rPr lang="es-EC" sz="2000" dirty="0"/>
              <a:t>).</a:t>
            </a:r>
            <a:endParaRPr lang="es-EC" sz="2000" dirty="0">
              <a:cs typeface="Calibri" panose="020F0502020204030204"/>
            </a:endParaRPr>
          </a:p>
          <a:p>
            <a:pPr algn="just"/>
            <a:r>
              <a:rPr lang="es-EC" sz="2000" dirty="0"/>
              <a:t>Elaborar ayudas memorias, actas, oficios y otros documentos necesarios en coordinación con el equipo técnico.</a:t>
            </a:r>
            <a:endParaRPr lang="es-EC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587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704ABE9-D613-4901-B1C8-32F8F6AA2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" y="474453"/>
            <a:ext cx="12192000" cy="6798123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AD546998-D275-44F3-8819-4D9B17ECF804}"/>
              </a:ext>
            </a:extLst>
          </p:cNvPr>
          <p:cNvSpPr txBox="1">
            <a:spLocks/>
          </p:cNvSpPr>
          <p:nvPr/>
        </p:nvSpPr>
        <p:spPr>
          <a:xfrm>
            <a:off x="947468" y="-60"/>
            <a:ext cx="10515600" cy="50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b="1" dirty="0">
                <a:cs typeface="Calibri"/>
              </a:rPr>
              <a:t>Flujograma elaborado para los </a:t>
            </a:r>
            <a:r>
              <a:rPr lang="es-EC" b="1" dirty="0" err="1">
                <a:cs typeface="Calibri"/>
              </a:rPr>
              <a:t>TdR</a:t>
            </a:r>
            <a:r>
              <a:rPr lang="es-EC" b="1" dirty="0">
                <a:cs typeface="Calibri"/>
              </a:rPr>
              <a:t> de los líderes zonales (2020)</a:t>
            </a:r>
          </a:p>
        </p:txBody>
      </p:sp>
    </p:spTree>
    <p:extLst>
      <p:ext uri="{BB962C8B-B14F-4D97-AF65-F5344CB8AC3E}">
        <p14:creationId xmlns:p14="http://schemas.microsoft.com/office/powerpoint/2010/main" val="209150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1613C-780C-43D8-ABD4-87AFC446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pPr algn="ctr"/>
            <a:r>
              <a:rPr lang="es-EC" b="1" dirty="0"/>
              <a:t>Modelo de gestión (propuesta)</a:t>
            </a:r>
            <a:endParaRPr lang="es-EC" b="1" dirty="0">
              <a:cs typeface="Calibri Ligh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959B22-0AF3-45EE-877C-322B17A2D2A7}"/>
              </a:ext>
            </a:extLst>
          </p:cNvPr>
          <p:cNvSpPr txBox="1"/>
          <p:nvPr/>
        </p:nvSpPr>
        <p:spPr>
          <a:xfrm>
            <a:off x="2928296" y="1551638"/>
            <a:ext cx="102162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Gerencia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C2B109-8DFE-4F19-9F4A-17E10B7E3C3D}"/>
              </a:ext>
            </a:extLst>
          </p:cNvPr>
          <p:cNvSpPr txBox="1"/>
          <p:nvPr/>
        </p:nvSpPr>
        <p:spPr>
          <a:xfrm>
            <a:off x="2152275" y="2578044"/>
            <a:ext cx="25640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dirty="0"/>
              <a:t>Coordinación 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9B0D84D-0023-4F38-97AA-21D43E38C8A4}"/>
              </a:ext>
            </a:extLst>
          </p:cNvPr>
          <p:cNvSpPr txBox="1"/>
          <p:nvPr/>
        </p:nvSpPr>
        <p:spPr>
          <a:xfrm>
            <a:off x="892732" y="5029338"/>
            <a:ext cx="16001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Coordinación 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EFF58E8-801D-43C8-8F25-56137716F264}"/>
              </a:ext>
            </a:extLst>
          </p:cNvPr>
          <p:cNvSpPr txBox="1"/>
          <p:nvPr/>
        </p:nvSpPr>
        <p:spPr>
          <a:xfrm>
            <a:off x="1079243" y="4318259"/>
            <a:ext cx="16001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Coordinación 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E2F78BD-DB7A-4148-AB34-6100371480C9}"/>
              </a:ext>
            </a:extLst>
          </p:cNvPr>
          <p:cNvSpPr txBox="1"/>
          <p:nvPr/>
        </p:nvSpPr>
        <p:spPr>
          <a:xfrm>
            <a:off x="1277125" y="3658056"/>
            <a:ext cx="16001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Coordinación 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4785505-7029-4832-A356-E981395D3AAA}"/>
              </a:ext>
            </a:extLst>
          </p:cNvPr>
          <p:cNvSpPr txBox="1"/>
          <p:nvPr/>
        </p:nvSpPr>
        <p:spPr>
          <a:xfrm>
            <a:off x="5418120" y="3415923"/>
            <a:ext cx="85491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Líderes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0EEDDA-3402-48F7-8E1C-5DB58D99F81F}"/>
              </a:ext>
            </a:extLst>
          </p:cNvPr>
          <p:cNvSpPr txBox="1"/>
          <p:nvPr/>
        </p:nvSpPr>
        <p:spPr>
          <a:xfrm>
            <a:off x="5531125" y="4616656"/>
            <a:ext cx="65909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MAG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0257A14-B753-4A81-B5F9-E587FE6653B5}"/>
              </a:ext>
            </a:extLst>
          </p:cNvPr>
          <p:cNvSpPr txBox="1"/>
          <p:nvPr/>
        </p:nvSpPr>
        <p:spPr>
          <a:xfrm>
            <a:off x="2170435" y="5945342"/>
            <a:ext cx="24543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Equipo Técnico Nacional</a:t>
            </a: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33CCEB6E-0748-4560-BF78-C37B38A24907}"/>
              </a:ext>
            </a:extLst>
          </p:cNvPr>
          <p:cNvCxnSpPr>
            <a:cxnSpLocks/>
            <a:stCxn id="8" idx="1"/>
            <a:endCxn id="5" idx="1"/>
          </p:cNvCxnSpPr>
          <p:nvPr/>
        </p:nvCxnSpPr>
        <p:spPr>
          <a:xfrm rot="10800000" flipH="1">
            <a:off x="1277125" y="2762710"/>
            <a:ext cx="875150" cy="1080012"/>
          </a:xfrm>
          <a:prstGeom prst="bentConnector3">
            <a:avLst>
              <a:gd name="adj1" fmla="val -261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FB6854C0-49A5-488B-86FF-A6CA8CCA7020}"/>
              </a:ext>
            </a:extLst>
          </p:cNvPr>
          <p:cNvCxnSpPr>
            <a:cxnSpLocks/>
            <a:stCxn id="7" idx="1"/>
            <a:endCxn id="5" idx="1"/>
          </p:cNvCxnSpPr>
          <p:nvPr/>
        </p:nvCxnSpPr>
        <p:spPr>
          <a:xfrm rot="10800000" flipH="1">
            <a:off x="1079243" y="2762711"/>
            <a:ext cx="1073032" cy="1740215"/>
          </a:xfrm>
          <a:prstGeom prst="bentConnector3">
            <a:avLst>
              <a:gd name="adj1" fmla="val -213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57930CA3-C7DF-435D-A791-4132FA68FF60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 flipH="1">
            <a:off x="892731" y="2762710"/>
            <a:ext cx="1259543" cy="2451294"/>
          </a:xfrm>
          <a:prstGeom prst="bentConnector3">
            <a:avLst>
              <a:gd name="adj1" fmla="val -181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DF59E956-CB93-4E06-9122-4F41318CF675}"/>
              </a:ext>
            </a:extLst>
          </p:cNvPr>
          <p:cNvCxnSpPr>
            <a:cxnSpLocks/>
            <a:endCxn id="4" idx="1"/>
          </p:cNvCxnSpPr>
          <p:nvPr/>
        </p:nvCxnSpPr>
        <p:spPr>
          <a:xfrm rot="5400000" flipH="1" flipV="1">
            <a:off x="2343397" y="1934850"/>
            <a:ext cx="783444" cy="3863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2075FC11-E8CB-4D99-A912-C5B599AD5360}"/>
              </a:ext>
            </a:extLst>
          </p:cNvPr>
          <p:cNvCxnSpPr>
            <a:cxnSpLocks/>
            <a:stCxn id="5" idx="3"/>
            <a:endCxn id="9" idx="0"/>
          </p:cNvCxnSpPr>
          <p:nvPr/>
        </p:nvCxnSpPr>
        <p:spPr>
          <a:xfrm>
            <a:off x="4716327" y="2762710"/>
            <a:ext cx="1129250" cy="6532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id="{A392AABC-EB64-4C97-8703-4C5B0A894F17}"/>
              </a:ext>
            </a:extLst>
          </p:cNvPr>
          <p:cNvCxnSpPr>
            <a:cxnSpLocks/>
            <a:stCxn id="11" idx="0"/>
            <a:endCxn id="8" idx="3"/>
          </p:cNvCxnSpPr>
          <p:nvPr/>
        </p:nvCxnSpPr>
        <p:spPr>
          <a:xfrm rot="16200000" flipV="1">
            <a:off x="2086143" y="4633886"/>
            <a:ext cx="2102620" cy="5202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5C9766C4-A179-4A4B-B055-9990ADF2593E}"/>
              </a:ext>
            </a:extLst>
          </p:cNvPr>
          <p:cNvCxnSpPr>
            <a:cxnSpLocks/>
            <a:stCxn id="11" idx="0"/>
            <a:endCxn id="7" idx="3"/>
          </p:cNvCxnSpPr>
          <p:nvPr/>
        </p:nvCxnSpPr>
        <p:spPr>
          <a:xfrm rot="16200000" flipV="1">
            <a:off x="2317304" y="4865047"/>
            <a:ext cx="1442417" cy="7181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: angular 34">
            <a:extLst>
              <a:ext uri="{FF2B5EF4-FFF2-40B4-BE49-F238E27FC236}">
                <a16:creationId xmlns:a16="http://schemas.microsoft.com/office/drawing/2014/main" id="{D8B912C0-ACAB-4E34-921F-E58CB32A9F45}"/>
              </a:ext>
            </a:extLst>
          </p:cNvPr>
          <p:cNvCxnSpPr>
            <a:cxnSpLocks/>
            <a:stCxn id="11" idx="0"/>
            <a:endCxn id="6" idx="3"/>
          </p:cNvCxnSpPr>
          <p:nvPr/>
        </p:nvCxnSpPr>
        <p:spPr>
          <a:xfrm rot="16200000" flipV="1">
            <a:off x="2579587" y="5127331"/>
            <a:ext cx="731338" cy="9046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AF0921C8-DF4C-4406-9613-1EC4B8EC8088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3434301" y="1920970"/>
            <a:ext cx="4808" cy="6570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2F6DC97A-22AF-4298-8BD2-F42FD70446B9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5845577" y="3785255"/>
            <a:ext cx="15094" cy="831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2EA42AD0-92FE-41D4-AA57-5094BAC0505A}"/>
              </a:ext>
            </a:extLst>
          </p:cNvPr>
          <p:cNvSpPr txBox="1"/>
          <p:nvPr/>
        </p:nvSpPr>
        <p:spPr>
          <a:xfrm>
            <a:off x="10037268" y="1718003"/>
            <a:ext cx="188948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EC" sz="1600" b="1" dirty="0"/>
              <a:t>NOTA:</a:t>
            </a:r>
          </a:p>
          <a:p>
            <a:pPr algn="just"/>
            <a:r>
              <a:rPr lang="es-EC" sz="1600" dirty="0">
                <a:cs typeface="Calibri"/>
              </a:rPr>
              <a:t>Cada coordinación debe establecer las metas por provincia para una gestión por resultados.</a:t>
            </a: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818E63C8-84AF-42D4-B865-348890207696}"/>
              </a:ext>
            </a:extLst>
          </p:cNvPr>
          <p:cNvSpPr txBox="1"/>
          <p:nvPr/>
        </p:nvSpPr>
        <p:spPr>
          <a:xfrm>
            <a:off x="10267306" y="5481921"/>
            <a:ext cx="160441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EC" dirty="0">
                <a:solidFill>
                  <a:srgbClr val="7030A0"/>
                </a:solidFill>
              </a:rPr>
              <a:t>* Instrumentos</a:t>
            </a:r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53000C7F-C64E-43FF-92E0-017E52F717B7}"/>
              </a:ext>
            </a:extLst>
          </p:cNvPr>
          <p:cNvSpPr txBox="1"/>
          <p:nvPr/>
        </p:nvSpPr>
        <p:spPr>
          <a:xfrm>
            <a:off x="5188945" y="3839837"/>
            <a:ext cx="1492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>
                <a:solidFill>
                  <a:srgbClr val="7030A0"/>
                </a:solidFill>
              </a:rPr>
              <a:t>Planificación provincial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34EB68A4-3336-4F15-A959-ADF28216C300}"/>
              </a:ext>
            </a:extLst>
          </p:cNvPr>
          <p:cNvSpPr txBox="1"/>
          <p:nvPr/>
        </p:nvSpPr>
        <p:spPr>
          <a:xfrm>
            <a:off x="10267306" y="5845243"/>
            <a:ext cx="85318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EC" dirty="0">
                <a:solidFill>
                  <a:schemeClr val="accent6">
                    <a:lumMod val="75000"/>
                  </a:schemeClr>
                </a:solidFill>
              </a:rPr>
              <a:t>* Roles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20F7C601-5457-4057-A573-D96A72AF83E4}"/>
              </a:ext>
            </a:extLst>
          </p:cNvPr>
          <p:cNvSpPr txBox="1"/>
          <p:nvPr/>
        </p:nvSpPr>
        <p:spPr>
          <a:xfrm>
            <a:off x="1862028" y="3032006"/>
            <a:ext cx="30874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C" sz="1200" dirty="0">
                <a:solidFill>
                  <a:schemeClr val="accent6">
                    <a:lumMod val="75000"/>
                  </a:schemeClr>
                </a:solidFill>
              </a:rPr>
              <a:t>Canalización de primeros requerimientos, coordinación con los demás Componentes, supervisión de la planificación por zonas 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BEFE38A4-4E11-46D3-A803-DC82DB048BDD}"/>
              </a:ext>
            </a:extLst>
          </p:cNvPr>
          <p:cNvSpPr txBox="1"/>
          <p:nvPr/>
        </p:nvSpPr>
        <p:spPr>
          <a:xfrm>
            <a:off x="4345615" y="4030464"/>
            <a:ext cx="315356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C" sz="1200" dirty="0">
                <a:solidFill>
                  <a:schemeClr val="accent6">
                    <a:lumMod val="75000"/>
                  </a:schemeClr>
                </a:solidFill>
              </a:rPr>
              <a:t>Implementación y monitoreo de la planificación</a:t>
            </a:r>
            <a:endParaRPr lang="es-EC" dirty="0">
              <a:solidFill>
                <a:schemeClr val="accent6">
                  <a:lumMod val="75000"/>
                </a:schemeClr>
              </a:solidFill>
              <a:cs typeface="Calibri"/>
            </a:endParaRPr>
          </a:p>
        </p:txBody>
      </p:sp>
      <p:cxnSp>
        <p:nvCxnSpPr>
          <p:cNvPr id="159" name="Conector: angular 158">
            <a:extLst>
              <a:ext uri="{FF2B5EF4-FFF2-40B4-BE49-F238E27FC236}">
                <a16:creationId xmlns:a16="http://schemas.microsoft.com/office/drawing/2014/main" id="{CD8FC092-661E-4C38-B6B9-218314290A62}"/>
              </a:ext>
            </a:extLst>
          </p:cNvPr>
          <p:cNvCxnSpPr>
            <a:stCxn id="11" idx="0"/>
          </p:cNvCxnSpPr>
          <p:nvPr/>
        </p:nvCxnSpPr>
        <p:spPr>
          <a:xfrm rot="5400000" flipH="1" flipV="1">
            <a:off x="1901059" y="4448803"/>
            <a:ext cx="2993079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CuadroTexto 166">
            <a:extLst>
              <a:ext uri="{FF2B5EF4-FFF2-40B4-BE49-F238E27FC236}">
                <a16:creationId xmlns:a16="http://schemas.microsoft.com/office/drawing/2014/main" id="{5B468BF1-77C2-4EC1-AA07-A4D2631F58B8}"/>
              </a:ext>
            </a:extLst>
          </p:cNvPr>
          <p:cNvSpPr txBox="1"/>
          <p:nvPr/>
        </p:nvSpPr>
        <p:spPr>
          <a:xfrm>
            <a:off x="10267306" y="6177151"/>
            <a:ext cx="114967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EC" dirty="0">
                <a:solidFill>
                  <a:schemeClr val="accent2"/>
                </a:solidFill>
              </a:rPr>
              <a:t>* Espacios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DB370A7D-FAF4-43A9-8408-FDE69D832F3D}"/>
              </a:ext>
            </a:extLst>
          </p:cNvPr>
          <p:cNvSpPr txBox="1"/>
          <p:nvPr/>
        </p:nvSpPr>
        <p:spPr>
          <a:xfrm>
            <a:off x="4634853" y="4508461"/>
            <a:ext cx="97422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C" sz="1200" dirty="0">
                <a:solidFill>
                  <a:schemeClr val="accent2"/>
                </a:solidFill>
              </a:rPr>
              <a:t>Comités técnicos locales </a:t>
            </a:r>
            <a:r>
              <a:rPr lang="es-EC" sz="1200" dirty="0">
                <a:solidFill>
                  <a:srgbClr val="FF0000"/>
                </a:solidFill>
              </a:rPr>
              <a:t>(mensuales)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D7D15D5E-BD52-4946-B6E7-E91A4042D0C4}"/>
              </a:ext>
            </a:extLst>
          </p:cNvPr>
          <p:cNvSpPr txBox="1"/>
          <p:nvPr/>
        </p:nvSpPr>
        <p:spPr>
          <a:xfrm>
            <a:off x="5164642" y="2374101"/>
            <a:ext cx="1541319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EC" sz="1200" dirty="0">
                <a:solidFill>
                  <a:schemeClr val="accent2"/>
                </a:solidFill>
              </a:rPr>
              <a:t>Reuniones </a:t>
            </a:r>
            <a:r>
              <a:rPr lang="es-EC" sz="1200" dirty="0">
                <a:solidFill>
                  <a:srgbClr val="FF0000"/>
                </a:solidFill>
              </a:rPr>
              <a:t>mensuales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E207DF2A-89F3-48E9-AD75-CAC4E88ED28D}"/>
              </a:ext>
            </a:extLst>
          </p:cNvPr>
          <p:cNvSpPr txBox="1"/>
          <p:nvPr/>
        </p:nvSpPr>
        <p:spPr>
          <a:xfrm>
            <a:off x="6517637" y="4616656"/>
            <a:ext cx="20708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Equipo Técnico local</a:t>
            </a:r>
          </a:p>
        </p:txBody>
      </p:sp>
      <p:sp>
        <p:nvSpPr>
          <p:cNvPr id="171" name="CuadroTexto 170">
            <a:extLst>
              <a:ext uri="{FF2B5EF4-FFF2-40B4-BE49-F238E27FC236}">
                <a16:creationId xmlns:a16="http://schemas.microsoft.com/office/drawing/2014/main" id="{C1DFA373-4A99-4AE1-B88F-D81B3A7C4E06}"/>
              </a:ext>
            </a:extLst>
          </p:cNvPr>
          <p:cNvSpPr txBox="1"/>
          <p:nvPr/>
        </p:nvSpPr>
        <p:spPr>
          <a:xfrm>
            <a:off x="3936407" y="4619775"/>
            <a:ext cx="7601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MAAE</a:t>
            </a:r>
          </a:p>
        </p:txBody>
      </p:sp>
      <p:cxnSp>
        <p:nvCxnSpPr>
          <p:cNvPr id="172" name="Conector: angular 171">
            <a:extLst>
              <a:ext uri="{FF2B5EF4-FFF2-40B4-BE49-F238E27FC236}">
                <a16:creationId xmlns:a16="http://schemas.microsoft.com/office/drawing/2014/main" id="{7213E204-C24F-43B4-A8EE-A87A12F297E4}"/>
              </a:ext>
            </a:extLst>
          </p:cNvPr>
          <p:cNvCxnSpPr>
            <a:cxnSpLocks/>
            <a:stCxn id="9" idx="3"/>
            <a:endCxn id="170" idx="0"/>
          </p:cNvCxnSpPr>
          <p:nvPr/>
        </p:nvCxnSpPr>
        <p:spPr>
          <a:xfrm>
            <a:off x="6273034" y="3600589"/>
            <a:ext cx="1280047" cy="10160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5" name="Conector: angular 174">
            <a:extLst>
              <a:ext uri="{FF2B5EF4-FFF2-40B4-BE49-F238E27FC236}">
                <a16:creationId xmlns:a16="http://schemas.microsoft.com/office/drawing/2014/main" id="{DBE9FDC1-5AF9-4B81-BCAD-B03EC14B2088}"/>
              </a:ext>
            </a:extLst>
          </p:cNvPr>
          <p:cNvCxnSpPr>
            <a:cxnSpLocks/>
            <a:stCxn id="9" idx="1"/>
            <a:endCxn id="171" idx="0"/>
          </p:cNvCxnSpPr>
          <p:nvPr/>
        </p:nvCxnSpPr>
        <p:spPr>
          <a:xfrm rot="10800000" flipV="1">
            <a:off x="4316480" y="3600589"/>
            <a:ext cx="1101641" cy="10191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48799BBE-8B82-4F4A-B11B-004051E4B34D}"/>
              </a:ext>
            </a:extLst>
          </p:cNvPr>
          <p:cNvSpPr txBox="1"/>
          <p:nvPr/>
        </p:nvSpPr>
        <p:spPr>
          <a:xfrm>
            <a:off x="7668100" y="4104205"/>
            <a:ext cx="155748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C" sz="1200" dirty="0">
                <a:solidFill>
                  <a:schemeClr val="accent2"/>
                </a:solidFill>
              </a:rPr>
              <a:t>Reuniones de equipo </a:t>
            </a:r>
            <a:r>
              <a:rPr lang="es-EC" sz="1200" dirty="0">
                <a:solidFill>
                  <a:srgbClr val="FF0000"/>
                </a:solidFill>
              </a:rPr>
              <a:t>(quincenal</a:t>
            </a:r>
            <a:r>
              <a:rPr lang="es-EC" sz="12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752EC9E0-2EB5-4C4B-98D2-05FD53770463}"/>
              </a:ext>
            </a:extLst>
          </p:cNvPr>
          <p:cNvSpPr txBox="1"/>
          <p:nvPr/>
        </p:nvSpPr>
        <p:spPr>
          <a:xfrm>
            <a:off x="5122674" y="2819531"/>
            <a:ext cx="2201244" cy="43088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EC" sz="1100" dirty="0">
                <a:solidFill>
                  <a:srgbClr val="7030A0"/>
                </a:solidFill>
              </a:rPr>
              <a:t>Plan Operativo Anual</a:t>
            </a:r>
          </a:p>
          <a:p>
            <a:r>
              <a:rPr lang="es-EC" sz="1100" dirty="0">
                <a:solidFill>
                  <a:srgbClr val="7030A0"/>
                </a:solidFill>
                <a:cs typeface="Calibri"/>
              </a:rPr>
              <a:t>Indicadores y metas por provincias </a:t>
            </a:r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F4686619-09DD-4424-94C7-531FBED6DFE0}"/>
              </a:ext>
            </a:extLst>
          </p:cNvPr>
          <p:cNvSpPr txBox="1"/>
          <p:nvPr/>
        </p:nvSpPr>
        <p:spPr>
          <a:xfrm>
            <a:off x="6350244" y="5023373"/>
            <a:ext cx="2961604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C" sz="1100" dirty="0">
                <a:solidFill>
                  <a:schemeClr val="accent6">
                    <a:lumMod val="75000"/>
                  </a:schemeClr>
                </a:solidFill>
              </a:rPr>
              <a:t>Asignar mensualmente un responsable por provincia de hacer seguimiento la planificación</a:t>
            </a: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F275FE64-0764-47E0-B47A-3081B12B5BCE}"/>
              </a:ext>
            </a:extLst>
          </p:cNvPr>
          <p:cNvSpPr txBox="1"/>
          <p:nvPr/>
        </p:nvSpPr>
        <p:spPr>
          <a:xfrm>
            <a:off x="6916485" y="5454260"/>
            <a:ext cx="167103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C" sz="1100" dirty="0">
                <a:solidFill>
                  <a:srgbClr val="7030A0"/>
                </a:solidFill>
              </a:rPr>
              <a:t>Mecanismo de seguimiento en base al POA y metas de las provincias</a:t>
            </a:r>
          </a:p>
        </p:txBody>
      </p:sp>
      <p:cxnSp>
        <p:nvCxnSpPr>
          <p:cNvPr id="197" name="Conector: angular 196">
            <a:extLst>
              <a:ext uri="{FF2B5EF4-FFF2-40B4-BE49-F238E27FC236}">
                <a16:creationId xmlns:a16="http://schemas.microsoft.com/office/drawing/2014/main" id="{C0F3C10F-6104-49F7-A9D9-8E1941C4A879}"/>
              </a:ext>
            </a:extLst>
          </p:cNvPr>
          <p:cNvCxnSpPr>
            <a:cxnSpLocks/>
            <a:stCxn id="4" idx="3"/>
            <a:endCxn id="9" idx="0"/>
          </p:cNvCxnSpPr>
          <p:nvPr/>
        </p:nvCxnSpPr>
        <p:spPr>
          <a:xfrm>
            <a:off x="3949922" y="1736304"/>
            <a:ext cx="1895655" cy="1679619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C1BDCFCC-E5D0-493A-AA46-36766EB0A6AB}"/>
              </a:ext>
            </a:extLst>
          </p:cNvPr>
          <p:cNvSpPr txBox="1"/>
          <p:nvPr/>
        </p:nvSpPr>
        <p:spPr>
          <a:xfrm>
            <a:off x="2598612" y="1935375"/>
            <a:ext cx="1751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1200" dirty="0">
                <a:solidFill>
                  <a:schemeClr val="accent6">
                    <a:lumMod val="75000"/>
                  </a:schemeClr>
                </a:solidFill>
              </a:rPr>
              <a:t>Supervisión y aprobación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6276DCF-9510-411B-AB61-174FD5184238}"/>
              </a:ext>
            </a:extLst>
          </p:cNvPr>
          <p:cNvSpPr txBox="1"/>
          <p:nvPr/>
        </p:nvSpPr>
        <p:spPr>
          <a:xfrm>
            <a:off x="508175" y="2292657"/>
            <a:ext cx="155748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C" sz="1200" dirty="0">
                <a:solidFill>
                  <a:schemeClr val="accent2"/>
                </a:solidFill>
              </a:rPr>
              <a:t>Reuniones equipo gerencial </a:t>
            </a:r>
            <a:r>
              <a:rPr lang="es-EC" sz="1200" dirty="0">
                <a:solidFill>
                  <a:srgbClr val="FF0000"/>
                </a:solidFill>
              </a:rPr>
              <a:t>(quincenal</a:t>
            </a:r>
            <a:r>
              <a:rPr lang="es-EC" sz="1200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912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216C4DC-3F11-489C-8F66-CD149147CCCA}"/>
              </a:ext>
            </a:extLst>
          </p:cNvPr>
          <p:cNvSpPr/>
          <p:nvPr/>
        </p:nvSpPr>
        <p:spPr>
          <a:xfrm>
            <a:off x="4514078" y="583535"/>
            <a:ext cx="3497278" cy="1998989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C403C5E-A087-44D7-851C-E80AF6193BA4}"/>
              </a:ext>
            </a:extLst>
          </p:cNvPr>
          <p:cNvSpPr/>
          <p:nvPr/>
        </p:nvSpPr>
        <p:spPr>
          <a:xfrm>
            <a:off x="4514077" y="2576848"/>
            <a:ext cx="5471880" cy="1847880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CEF6D-9FF1-44B4-A87B-6B08CDFA3138}"/>
              </a:ext>
            </a:extLst>
          </p:cNvPr>
          <p:cNvSpPr/>
          <p:nvPr/>
        </p:nvSpPr>
        <p:spPr>
          <a:xfrm>
            <a:off x="1943068" y="586517"/>
            <a:ext cx="2571009" cy="19989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3B25D62-9B96-4E25-B98F-116778B09A6A}"/>
              </a:ext>
            </a:extLst>
          </p:cNvPr>
          <p:cNvSpPr/>
          <p:nvPr/>
        </p:nvSpPr>
        <p:spPr>
          <a:xfrm>
            <a:off x="5656086" y="119399"/>
            <a:ext cx="1634836" cy="484909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/>
              <a:t>Gerencia</a:t>
            </a:r>
            <a:endParaRPr lang="es-EC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087DB81D-1330-4040-BAA7-18359A49C3A1}"/>
              </a:ext>
            </a:extLst>
          </p:cNvPr>
          <p:cNvSpPr/>
          <p:nvPr/>
        </p:nvSpPr>
        <p:spPr>
          <a:xfrm>
            <a:off x="2344849" y="744564"/>
            <a:ext cx="1634836" cy="33944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Componente 1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AD74673-79A2-40FE-BFBB-5EDF7310BA3A}"/>
              </a:ext>
            </a:extLst>
          </p:cNvPr>
          <p:cNvSpPr/>
          <p:nvPr/>
        </p:nvSpPr>
        <p:spPr>
          <a:xfrm>
            <a:off x="2344849" y="1165405"/>
            <a:ext cx="1634836" cy="33944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Componente 2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F08D76B-7A0C-4236-AC02-1AC57F78BCAA}"/>
              </a:ext>
            </a:extLst>
          </p:cNvPr>
          <p:cNvSpPr/>
          <p:nvPr/>
        </p:nvSpPr>
        <p:spPr>
          <a:xfrm>
            <a:off x="2344849" y="1587994"/>
            <a:ext cx="1634836" cy="33944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Componente 3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9E7C42B3-4461-431B-B504-06E605992C79}"/>
              </a:ext>
            </a:extLst>
          </p:cNvPr>
          <p:cNvCxnSpPr>
            <a:cxnSpLocks/>
            <a:stCxn id="8" idx="2"/>
            <a:endCxn id="55" idx="0"/>
          </p:cNvCxnSpPr>
          <p:nvPr/>
        </p:nvCxnSpPr>
        <p:spPr>
          <a:xfrm>
            <a:off x="6473504" y="604308"/>
            <a:ext cx="0" cy="529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CF25F486-D01F-4B06-930F-63FFD7231239}"/>
              </a:ext>
            </a:extLst>
          </p:cNvPr>
          <p:cNvCxnSpPr>
            <a:cxnSpLocks/>
          </p:cNvCxnSpPr>
          <p:nvPr/>
        </p:nvCxnSpPr>
        <p:spPr>
          <a:xfrm flipV="1">
            <a:off x="6542778" y="586517"/>
            <a:ext cx="0" cy="807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3AF15CC2-639F-4E8D-BD60-CB1DC17C7ADB}"/>
              </a:ext>
            </a:extLst>
          </p:cNvPr>
          <p:cNvCxnSpPr>
            <a:cxnSpLocks/>
            <a:stCxn id="9" idx="3"/>
            <a:endCxn id="55" idx="1"/>
          </p:cNvCxnSpPr>
          <p:nvPr/>
        </p:nvCxnSpPr>
        <p:spPr>
          <a:xfrm>
            <a:off x="3979685" y="914285"/>
            <a:ext cx="1676401" cy="519576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CD07E499-DBAC-46BD-AD3C-B6D9FD264BEF}"/>
              </a:ext>
            </a:extLst>
          </p:cNvPr>
          <p:cNvCxnSpPr>
            <a:cxnSpLocks/>
            <a:stCxn id="10" idx="3"/>
            <a:endCxn id="55" idx="1"/>
          </p:cNvCxnSpPr>
          <p:nvPr/>
        </p:nvCxnSpPr>
        <p:spPr>
          <a:xfrm>
            <a:off x="3979685" y="1335126"/>
            <a:ext cx="1676401" cy="98735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E526706E-2413-493B-9CDC-2282F83A57AF}"/>
              </a:ext>
            </a:extLst>
          </p:cNvPr>
          <p:cNvCxnSpPr>
            <a:cxnSpLocks/>
            <a:stCxn id="11" idx="3"/>
            <a:endCxn id="55" idx="1"/>
          </p:cNvCxnSpPr>
          <p:nvPr/>
        </p:nvCxnSpPr>
        <p:spPr>
          <a:xfrm flipV="1">
            <a:off x="3979685" y="1433861"/>
            <a:ext cx="1676401" cy="323854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E6435E3-916D-4B36-973C-40BBAEF3F0FF}"/>
              </a:ext>
            </a:extLst>
          </p:cNvPr>
          <p:cNvSpPr/>
          <p:nvPr/>
        </p:nvSpPr>
        <p:spPr>
          <a:xfrm>
            <a:off x="5656086" y="2779471"/>
            <a:ext cx="1634836" cy="4849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/>
              <a:t>Líderes provinciales (3)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0F4EBCA6-9972-40A6-B17F-DEE1B0E3B53C}"/>
              </a:ext>
            </a:extLst>
          </p:cNvPr>
          <p:cNvCxnSpPr>
            <a:cxnSpLocks/>
            <a:stCxn id="55" idx="2"/>
            <a:endCxn id="17" idx="0"/>
          </p:cNvCxnSpPr>
          <p:nvPr/>
        </p:nvCxnSpPr>
        <p:spPr>
          <a:xfrm>
            <a:off x="6473504" y="1733459"/>
            <a:ext cx="0" cy="1046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3E69F23-879E-4603-81F3-0E46DE0C71CF}"/>
              </a:ext>
            </a:extLst>
          </p:cNvPr>
          <p:cNvSpPr/>
          <p:nvPr/>
        </p:nvSpPr>
        <p:spPr>
          <a:xfrm>
            <a:off x="4935649" y="3860134"/>
            <a:ext cx="1427019" cy="4849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Equipo provincial 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6735F08-303E-4ED0-9A87-9A95CF6BF5DB}"/>
              </a:ext>
            </a:extLst>
          </p:cNvPr>
          <p:cNvSpPr/>
          <p:nvPr/>
        </p:nvSpPr>
        <p:spPr>
          <a:xfrm>
            <a:off x="6584342" y="3860134"/>
            <a:ext cx="1427019" cy="4849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Equipo provincial 2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3D035A3A-F74D-4028-8231-C56F484CA3BD}"/>
              </a:ext>
            </a:extLst>
          </p:cNvPr>
          <p:cNvCxnSpPr>
            <a:cxnSpLocks/>
          </p:cNvCxnSpPr>
          <p:nvPr/>
        </p:nvCxnSpPr>
        <p:spPr>
          <a:xfrm flipV="1">
            <a:off x="6556635" y="1747299"/>
            <a:ext cx="0" cy="1032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A354B408-4B7E-4EDC-BC73-C2709C07124B}"/>
              </a:ext>
            </a:extLst>
          </p:cNvPr>
          <p:cNvCxnSpPr>
            <a:cxnSpLocks/>
            <a:stCxn id="17" idx="1"/>
            <a:endCxn id="9" idx="1"/>
          </p:cNvCxnSpPr>
          <p:nvPr/>
        </p:nvCxnSpPr>
        <p:spPr>
          <a:xfrm rot="10800000">
            <a:off x="2344850" y="914286"/>
            <a:ext cx="3311237" cy="2107641"/>
          </a:xfrm>
          <a:prstGeom prst="bentConnector3">
            <a:avLst>
              <a:gd name="adj1" fmla="val 106904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817FA75A-1AEA-4BB2-8FB8-CDDED38B1D8D}"/>
              </a:ext>
            </a:extLst>
          </p:cNvPr>
          <p:cNvCxnSpPr>
            <a:cxnSpLocks/>
            <a:stCxn id="17" idx="1"/>
            <a:endCxn id="10" idx="1"/>
          </p:cNvCxnSpPr>
          <p:nvPr/>
        </p:nvCxnSpPr>
        <p:spPr>
          <a:xfrm rot="10800000">
            <a:off x="2344850" y="1335126"/>
            <a:ext cx="3311237" cy="1686800"/>
          </a:xfrm>
          <a:prstGeom prst="bentConnector3">
            <a:avLst>
              <a:gd name="adj1" fmla="val 106904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E7E73925-1B5E-4014-AD09-69642389D4DF}"/>
              </a:ext>
            </a:extLst>
          </p:cNvPr>
          <p:cNvCxnSpPr>
            <a:cxnSpLocks/>
            <a:stCxn id="17" idx="1"/>
            <a:endCxn id="11" idx="1"/>
          </p:cNvCxnSpPr>
          <p:nvPr/>
        </p:nvCxnSpPr>
        <p:spPr>
          <a:xfrm rot="10800000">
            <a:off x="2344850" y="1757716"/>
            <a:ext cx="3311237" cy="1264211"/>
          </a:xfrm>
          <a:prstGeom prst="bentConnector3">
            <a:avLst>
              <a:gd name="adj1" fmla="val 106904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B30BDCB6-772C-4942-8A0A-AB60B0975479}"/>
              </a:ext>
            </a:extLst>
          </p:cNvPr>
          <p:cNvSpPr/>
          <p:nvPr/>
        </p:nvSpPr>
        <p:spPr>
          <a:xfrm>
            <a:off x="8454693" y="2647870"/>
            <a:ext cx="1427005" cy="22167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MAAE – Distrital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72A28543-B35F-4006-A82E-B4429251C914}"/>
              </a:ext>
            </a:extLst>
          </p:cNvPr>
          <p:cNvSpPr/>
          <p:nvPr/>
        </p:nvSpPr>
        <p:spPr>
          <a:xfrm>
            <a:off x="8454693" y="2911097"/>
            <a:ext cx="1427005" cy="22167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MAG - Distrital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C3F6F90C-CECE-4479-957D-AEB4514108B8}"/>
              </a:ext>
            </a:extLst>
          </p:cNvPr>
          <p:cNvSpPr/>
          <p:nvPr/>
        </p:nvSpPr>
        <p:spPr>
          <a:xfrm>
            <a:off x="8454692" y="3174324"/>
            <a:ext cx="1427005" cy="22167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Instituciones locales</a:t>
            </a:r>
          </a:p>
        </p:txBody>
      </p:sp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id="{6F7A28EC-3E55-471E-BB5A-1D452B8C15A6}"/>
              </a:ext>
            </a:extLst>
          </p:cNvPr>
          <p:cNvCxnSpPr>
            <a:cxnSpLocks/>
            <a:stCxn id="25" idx="1"/>
            <a:endCxn id="17" idx="3"/>
          </p:cNvCxnSpPr>
          <p:nvPr/>
        </p:nvCxnSpPr>
        <p:spPr>
          <a:xfrm rot="10800000" flipV="1">
            <a:off x="7290923" y="2758706"/>
            <a:ext cx="1163771" cy="263219"/>
          </a:xfrm>
          <a:prstGeom prst="bentConnector3">
            <a:avLst>
              <a:gd name="adj1" fmla="val 50000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9E9C269D-AFBE-4C85-A2F4-FED3EE5CE9D1}"/>
              </a:ext>
            </a:extLst>
          </p:cNvPr>
          <p:cNvCxnSpPr>
            <a:cxnSpLocks/>
            <a:stCxn id="26" idx="1"/>
            <a:endCxn id="17" idx="3"/>
          </p:cNvCxnSpPr>
          <p:nvPr/>
        </p:nvCxnSpPr>
        <p:spPr>
          <a:xfrm rot="10800000">
            <a:off x="7290923" y="3021926"/>
            <a:ext cx="1163771" cy="8"/>
          </a:xfrm>
          <a:prstGeom prst="bentConnector3">
            <a:avLst>
              <a:gd name="adj1" fmla="val 50000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id="{4AF01599-9A8E-4258-9EF6-DF25C60FC1C4}"/>
              </a:ext>
            </a:extLst>
          </p:cNvPr>
          <p:cNvCxnSpPr>
            <a:cxnSpLocks/>
            <a:stCxn id="27" idx="1"/>
            <a:endCxn id="17" idx="3"/>
          </p:cNvCxnSpPr>
          <p:nvPr/>
        </p:nvCxnSpPr>
        <p:spPr>
          <a:xfrm rot="10800000">
            <a:off x="7290922" y="3021927"/>
            <a:ext cx="1163770" cy="263235"/>
          </a:xfrm>
          <a:prstGeom prst="bentConnector3">
            <a:avLst>
              <a:gd name="adj1" fmla="val 50000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6605860-EECD-4EFB-86F2-313F5EB29C8D}"/>
              </a:ext>
            </a:extLst>
          </p:cNvPr>
          <p:cNvSpPr/>
          <p:nvPr/>
        </p:nvSpPr>
        <p:spPr>
          <a:xfrm>
            <a:off x="4935649" y="4469724"/>
            <a:ext cx="3075712" cy="969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1AA9251-8A83-4064-A0AA-AE81928F2D47}"/>
              </a:ext>
            </a:extLst>
          </p:cNvPr>
          <p:cNvGrpSpPr/>
          <p:nvPr/>
        </p:nvGrpSpPr>
        <p:grpSpPr>
          <a:xfrm>
            <a:off x="5243912" y="4691394"/>
            <a:ext cx="2459183" cy="235521"/>
            <a:chOff x="4793673" y="4946086"/>
            <a:chExt cx="2459183" cy="235521"/>
          </a:xfrm>
          <a:solidFill>
            <a:srgbClr val="92D050"/>
          </a:solidFill>
        </p:grpSpPr>
        <p:sp>
          <p:nvSpPr>
            <p:cNvPr id="33" name="Flecha: hacia abajo 32">
              <a:extLst>
                <a:ext uri="{FF2B5EF4-FFF2-40B4-BE49-F238E27FC236}">
                  <a16:creationId xmlns:a16="http://schemas.microsoft.com/office/drawing/2014/main" id="{60D5466B-F918-4B9D-B518-15583B9F1248}"/>
                </a:ext>
              </a:extLst>
            </p:cNvPr>
            <p:cNvSpPr/>
            <p:nvPr/>
          </p:nvSpPr>
          <p:spPr>
            <a:xfrm>
              <a:off x="4793673" y="4946087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4" name="Flecha: hacia abajo 33">
              <a:extLst>
                <a:ext uri="{FF2B5EF4-FFF2-40B4-BE49-F238E27FC236}">
                  <a16:creationId xmlns:a16="http://schemas.microsoft.com/office/drawing/2014/main" id="{BF9A62FE-33BD-4013-AFAB-73D9AD4CAB8C}"/>
                </a:ext>
              </a:extLst>
            </p:cNvPr>
            <p:cNvSpPr/>
            <p:nvPr/>
          </p:nvSpPr>
          <p:spPr>
            <a:xfrm>
              <a:off x="5174673" y="4946087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5" name="Flecha: hacia abajo 34">
              <a:extLst>
                <a:ext uri="{FF2B5EF4-FFF2-40B4-BE49-F238E27FC236}">
                  <a16:creationId xmlns:a16="http://schemas.microsoft.com/office/drawing/2014/main" id="{BD653532-FE56-4117-B247-7EFCEC2EA9ED}"/>
                </a:ext>
              </a:extLst>
            </p:cNvPr>
            <p:cNvSpPr/>
            <p:nvPr/>
          </p:nvSpPr>
          <p:spPr>
            <a:xfrm>
              <a:off x="5555673" y="4946087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6" name="Flecha: hacia abajo 35">
              <a:extLst>
                <a:ext uri="{FF2B5EF4-FFF2-40B4-BE49-F238E27FC236}">
                  <a16:creationId xmlns:a16="http://schemas.microsoft.com/office/drawing/2014/main" id="{74288AB2-2CBF-4AD0-8D5B-FB39CBF19EF0}"/>
                </a:ext>
              </a:extLst>
            </p:cNvPr>
            <p:cNvSpPr/>
            <p:nvPr/>
          </p:nvSpPr>
          <p:spPr>
            <a:xfrm>
              <a:off x="5936673" y="4946087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7" name="Flecha: hacia abajo 36">
              <a:extLst>
                <a:ext uri="{FF2B5EF4-FFF2-40B4-BE49-F238E27FC236}">
                  <a16:creationId xmlns:a16="http://schemas.microsoft.com/office/drawing/2014/main" id="{B561E2B7-E2FB-40AB-9C96-FE2B0DBF8FAD}"/>
                </a:ext>
              </a:extLst>
            </p:cNvPr>
            <p:cNvSpPr/>
            <p:nvPr/>
          </p:nvSpPr>
          <p:spPr>
            <a:xfrm>
              <a:off x="6317673" y="4946087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8" name="Flecha: hacia abajo 37">
              <a:extLst>
                <a:ext uri="{FF2B5EF4-FFF2-40B4-BE49-F238E27FC236}">
                  <a16:creationId xmlns:a16="http://schemas.microsoft.com/office/drawing/2014/main" id="{CA6727BC-3D10-4639-A355-2893C8C80155}"/>
                </a:ext>
              </a:extLst>
            </p:cNvPr>
            <p:cNvSpPr/>
            <p:nvPr/>
          </p:nvSpPr>
          <p:spPr>
            <a:xfrm>
              <a:off x="6698673" y="4946086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9" name="Flecha: hacia abajo 38">
              <a:extLst>
                <a:ext uri="{FF2B5EF4-FFF2-40B4-BE49-F238E27FC236}">
                  <a16:creationId xmlns:a16="http://schemas.microsoft.com/office/drawing/2014/main" id="{B661C18F-B28D-4CB5-B6AA-C24C8F935AA1}"/>
                </a:ext>
              </a:extLst>
            </p:cNvPr>
            <p:cNvSpPr/>
            <p:nvPr/>
          </p:nvSpPr>
          <p:spPr>
            <a:xfrm>
              <a:off x="7045038" y="4946086"/>
              <a:ext cx="207818" cy="2355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07456B87-6BC3-4758-ABF2-2001BD3A84D6}"/>
              </a:ext>
            </a:extLst>
          </p:cNvPr>
          <p:cNvSpPr/>
          <p:nvPr/>
        </p:nvSpPr>
        <p:spPr>
          <a:xfrm>
            <a:off x="5115758" y="5051595"/>
            <a:ext cx="2362203" cy="2216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Escuelas de Campo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4512EEB6-370A-4F4B-8E7B-E0BA104A82EF}"/>
              </a:ext>
            </a:extLst>
          </p:cNvPr>
          <p:cNvSpPr/>
          <p:nvPr/>
        </p:nvSpPr>
        <p:spPr>
          <a:xfrm>
            <a:off x="5115757" y="5356399"/>
            <a:ext cx="2362203" cy="2216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Bio-emprendimientos</a:t>
            </a:r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CA1D3249-3F27-40A2-8031-DFB6941B4811}"/>
              </a:ext>
            </a:extLst>
          </p:cNvPr>
          <p:cNvSpPr/>
          <p:nvPr/>
        </p:nvSpPr>
        <p:spPr>
          <a:xfrm>
            <a:off x="5115757" y="5661203"/>
            <a:ext cx="2362203" cy="2216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Manejo forestal sostenible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6019F729-441C-4A75-A769-1663E3E14513}"/>
              </a:ext>
            </a:extLst>
          </p:cNvPr>
          <p:cNvSpPr/>
          <p:nvPr/>
        </p:nvSpPr>
        <p:spPr>
          <a:xfrm>
            <a:off x="5133074" y="5966007"/>
            <a:ext cx="2362203" cy="2216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Conservación y restauración</a:t>
            </a: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4156A0BE-A677-4DE5-ACF4-1AA44B1A0036}"/>
              </a:ext>
            </a:extLst>
          </p:cNvPr>
          <p:cNvSpPr/>
          <p:nvPr/>
        </p:nvSpPr>
        <p:spPr>
          <a:xfrm>
            <a:off x="5133074" y="6270808"/>
            <a:ext cx="2362203" cy="2216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Procesos de planificación territorial</a:t>
            </a: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5EE99525-5384-4A5C-8666-0567C674E112}"/>
              </a:ext>
            </a:extLst>
          </p:cNvPr>
          <p:cNvCxnSpPr>
            <a:stCxn id="17" idx="2"/>
            <a:endCxn id="19" idx="0"/>
          </p:cNvCxnSpPr>
          <p:nvPr/>
        </p:nvCxnSpPr>
        <p:spPr>
          <a:xfrm rot="5400000">
            <a:off x="5763455" y="3150085"/>
            <a:ext cx="595754" cy="82434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id="{3C1EB3C1-C5DC-451D-80E0-8C714718E1AE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>
          <a:xfrm rot="16200000" flipH="1">
            <a:off x="6587801" y="3150083"/>
            <a:ext cx="595754" cy="82434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>
            <a:extLst>
              <a:ext uri="{FF2B5EF4-FFF2-40B4-BE49-F238E27FC236}">
                <a16:creationId xmlns:a16="http://schemas.microsoft.com/office/drawing/2014/main" id="{4E73546A-BB3F-447D-A915-BCC8744BA340}"/>
              </a:ext>
            </a:extLst>
          </p:cNvPr>
          <p:cNvSpPr/>
          <p:nvPr/>
        </p:nvSpPr>
        <p:spPr>
          <a:xfrm>
            <a:off x="282839" y="3209828"/>
            <a:ext cx="3117272" cy="109682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Planificación:</a:t>
            </a:r>
            <a:r>
              <a:rPr lang="es-EC" sz="1200" dirty="0">
                <a:solidFill>
                  <a:schemeClr val="tx1"/>
                </a:solidFill>
              </a:rPr>
              <a:t> metas provinciales POA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Implementación:</a:t>
            </a:r>
            <a:r>
              <a:rPr lang="es-EC" sz="1200" dirty="0">
                <a:solidFill>
                  <a:schemeClr val="tx1"/>
                </a:solidFill>
              </a:rPr>
              <a:t> emisión de directrices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Seguimiento:</a:t>
            </a:r>
            <a:r>
              <a:rPr lang="es-EC" sz="1200" dirty="0">
                <a:solidFill>
                  <a:schemeClr val="tx1"/>
                </a:solidFill>
              </a:rPr>
              <a:t> acompañamiento en campo y soporte técnico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B09AC6E-2039-48C9-8F1B-2C59E3DDE35F}"/>
              </a:ext>
            </a:extLst>
          </p:cNvPr>
          <p:cNvSpPr/>
          <p:nvPr/>
        </p:nvSpPr>
        <p:spPr>
          <a:xfrm>
            <a:off x="282839" y="5714719"/>
            <a:ext cx="3117272" cy="942120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Planificación:</a:t>
            </a:r>
            <a:r>
              <a:rPr lang="es-EC" sz="1200" dirty="0">
                <a:solidFill>
                  <a:schemeClr val="tx1"/>
                </a:solidFill>
              </a:rPr>
              <a:t> estrategias provinciales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Implementación:</a:t>
            </a:r>
            <a:r>
              <a:rPr lang="es-EC" sz="1200" dirty="0">
                <a:solidFill>
                  <a:schemeClr val="tx1"/>
                </a:solidFill>
              </a:rPr>
              <a:t> acciones en campo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Seguimiento:</a:t>
            </a:r>
            <a:r>
              <a:rPr lang="es-EC" sz="1200" dirty="0">
                <a:solidFill>
                  <a:schemeClr val="tx1"/>
                </a:solidFill>
              </a:rPr>
              <a:t> actividades semanales</a:t>
            </a:r>
          </a:p>
          <a:p>
            <a:pPr algn="ctr"/>
            <a:r>
              <a:rPr lang="es-EC" sz="1200" b="1" dirty="0">
                <a:solidFill>
                  <a:schemeClr val="tx1"/>
                </a:solidFill>
              </a:rPr>
              <a:t>Articulación interinstitucional</a:t>
            </a:r>
          </a:p>
          <a:p>
            <a:pPr algn="ctr"/>
            <a:r>
              <a:rPr lang="es-EC" sz="1200" b="1" dirty="0">
                <a:solidFill>
                  <a:schemeClr val="tx1"/>
                </a:solidFill>
              </a:rPr>
              <a:t>Representación PROAmazonía en campo</a:t>
            </a:r>
          </a:p>
        </p:txBody>
      </p:sp>
      <p:sp>
        <p:nvSpPr>
          <p:cNvPr id="49" name="Flecha: a la izquierda y derecha 48">
            <a:extLst>
              <a:ext uri="{FF2B5EF4-FFF2-40B4-BE49-F238E27FC236}">
                <a16:creationId xmlns:a16="http://schemas.microsoft.com/office/drawing/2014/main" id="{2052438E-48E7-4EB4-B62C-47FE0BAE26F7}"/>
              </a:ext>
            </a:extLst>
          </p:cNvPr>
          <p:cNvSpPr/>
          <p:nvPr/>
        </p:nvSpPr>
        <p:spPr>
          <a:xfrm rot="5400000">
            <a:off x="8246716" y="3198567"/>
            <a:ext cx="5908962" cy="678899"/>
          </a:xfrm>
          <a:prstGeom prst="left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C" dirty="0"/>
              <a:t>SEGUIMIENTO POA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654049D8-DF4B-4839-9372-A8582DCA1129}"/>
              </a:ext>
            </a:extLst>
          </p:cNvPr>
          <p:cNvSpPr/>
          <p:nvPr/>
        </p:nvSpPr>
        <p:spPr>
          <a:xfrm>
            <a:off x="282839" y="4445189"/>
            <a:ext cx="3117272" cy="1096823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Planificación:</a:t>
            </a:r>
            <a:r>
              <a:rPr lang="es-EC" sz="1200" dirty="0">
                <a:solidFill>
                  <a:schemeClr val="tx1"/>
                </a:solidFill>
              </a:rPr>
              <a:t> acompañamiento y consolidación estrategias provinciales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Implementación:</a:t>
            </a:r>
            <a:r>
              <a:rPr lang="es-EC" sz="1200" dirty="0">
                <a:solidFill>
                  <a:schemeClr val="tx1"/>
                </a:solidFill>
              </a:rPr>
              <a:t> canalización de directrices de operación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b="1" dirty="0">
                <a:solidFill>
                  <a:schemeClr val="tx1"/>
                </a:solidFill>
              </a:rPr>
              <a:t>Seguimiento:</a:t>
            </a:r>
            <a:r>
              <a:rPr lang="es-EC" sz="1200" dirty="0">
                <a:solidFill>
                  <a:schemeClr val="tx1"/>
                </a:solidFill>
              </a:rPr>
              <a:t> estrategia provincial (alertas)</a:t>
            </a:r>
          </a:p>
        </p:txBody>
      </p: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A8A5AE12-AC56-45B2-8DF3-9170A3A5BAFC}"/>
              </a:ext>
            </a:extLst>
          </p:cNvPr>
          <p:cNvCxnSpPr>
            <a:cxnSpLocks/>
            <a:stCxn id="17" idx="1"/>
            <a:endCxn id="8" idx="1"/>
          </p:cNvCxnSpPr>
          <p:nvPr/>
        </p:nvCxnSpPr>
        <p:spPr>
          <a:xfrm rot="10800000">
            <a:off x="5656086" y="361854"/>
            <a:ext cx="12700" cy="2660072"/>
          </a:xfrm>
          <a:prstGeom prst="bentConnector3">
            <a:avLst>
              <a:gd name="adj1" fmla="val 1800000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: esquinas redondeadas 51">
            <a:extLst>
              <a:ext uri="{FF2B5EF4-FFF2-40B4-BE49-F238E27FC236}">
                <a16:creationId xmlns:a16="http://schemas.microsoft.com/office/drawing/2014/main" id="{13182ABF-FEB1-4843-8320-264ECA615549}"/>
              </a:ext>
            </a:extLst>
          </p:cNvPr>
          <p:cNvSpPr/>
          <p:nvPr/>
        </p:nvSpPr>
        <p:spPr>
          <a:xfrm>
            <a:off x="2344849" y="2017505"/>
            <a:ext cx="1634836" cy="33944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Componente 4</a:t>
            </a:r>
          </a:p>
        </p:txBody>
      </p:sp>
      <p:cxnSp>
        <p:nvCxnSpPr>
          <p:cNvPr id="53" name="Conector: angular 52">
            <a:extLst>
              <a:ext uri="{FF2B5EF4-FFF2-40B4-BE49-F238E27FC236}">
                <a16:creationId xmlns:a16="http://schemas.microsoft.com/office/drawing/2014/main" id="{E31A0635-1110-4B52-AFD5-E97F07B5858D}"/>
              </a:ext>
            </a:extLst>
          </p:cNvPr>
          <p:cNvCxnSpPr>
            <a:cxnSpLocks/>
            <a:stCxn id="52" idx="3"/>
            <a:endCxn id="55" idx="1"/>
          </p:cNvCxnSpPr>
          <p:nvPr/>
        </p:nvCxnSpPr>
        <p:spPr>
          <a:xfrm flipV="1">
            <a:off x="3979685" y="1433861"/>
            <a:ext cx="1676401" cy="753365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E90AE27D-B6DD-4AA4-B42C-EC024D9940E8}"/>
              </a:ext>
            </a:extLst>
          </p:cNvPr>
          <p:cNvCxnSpPr>
            <a:cxnSpLocks/>
            <a:stCxn id="17" idx="1"/>
            <a:endCxn id="52" idx="1"/>
          </p:cNvCxnSpPr>
          <p:nvPr/>
        </p:nvCxnSpPr>
        <p:spPr>
          <a:xfrm rot="10800000">
            <a:off x="2344850" y="2187226"/>
            <a:ext cx="3311237" cy="834700"/>
          </a:xfrm>
          <a:prstGeom prst="bentConnector3">
            <a:avLst>
              <a:gd name="adj1" fmla="val 106904"/>
            </a:avLst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id="{3ADBF620-6C48-4056-A5BD-548C28CC2B4C}"/>
              </a:ext>
            </a:extLst>
          </p:cNvPr>
          <p:cNvSpPr/>
          <p:nvPr/>
        </p:nvSpPr>
        <p:spPr>
          <a:xfrm>
            <a:off x="5656086" y="1134263"/>
            <a:ext cx="1634836" cy="599196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Monitoreo y seguimiento</a:t>
            </a:r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id="{AF657BFA-A74D-4EA8-8FEC-C3D9B9631E81}"/>
              </a:ext>
            </a:extLst>
          </p:cNvPr>
          <p:cNvSpPr/>
          <p:nvPr/>
        </p:nvSpPr>
        <p:spPr>
          <a:xfrm rot="5400000">
            <a:off x="6993809" y="5603104"/>
            <a:ext cx="1440902" cy="3378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Planes de gestión social y ambiental</a:t>
            </a:r>
          </a:p>
        </p:txBody>
      </p:sp>
    </p:spTree>
    <p:extLst>
      <p:ext uri="{BB962C8B-B14F-4D97-AF65-F5344CB8AC3E}">
        <p14:creationId xmlns:p14="http://schemas.microsoft.com/office/powerpoint/2010/main" val="310138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0BF00-FCA8-4D78-A5A7-58052539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Directrices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9619B5-EC1A-46DA-AF60-2C1D0EA2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s-ES" dirty="0"/>
              <a:t>Autonomía (de disposición de recursos humanos  y capacidad de decisión);</a:t>
            </a:r>
          </a:p>
          <a:p>
            <a:pPr marL="514350" indent="-514350">
              <a:buAutoNum type="arabicPeriod"/>
            </a:pPr>
            <a:r>
              <a:rPr lang="es-ES" dirty="0"/>
              <a:t>Entrega de competencias (respecto a la planificación en territorio)</a:t>
            </a:r>
          </a:p>
          <a:p>
            <a:pPr marL="514350" indent="-514350">
              <a:buAutoNum type="arabicPeriod"/>
            </a:pPr>
            <a:r>
              <a:rPr lang="es-ES" dirty="0" err="1"/>
              <a:t>Accountability</a:t>
            </a:r>
            <a:r>
              <a:rPr lang="es-ES" dirty="0"/>
              <a:t>: Responsabilidad y Rendición de Cuentas ante PNUD, MAAE, MAG, Gerencia , Coordinaciones y donantes.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5185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0BF00-FCA8-4D78-A5A7-58052539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Directrices generales</a:t>
            </a:r>
            <a:endParaRPr lang="es-ES" b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9619B5-EC1A-46DA-AF60-2C1D0EA2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EC" dirty="0"/>
              <a:t>Planificación provincial e interprovincial por resultados: </a:t>
            </a:r>
          </a:p>
          <a:p>
            <a:pPr marL="971550" lvl="1" indent="-514350">
              <a:buAutoNum type="arabicPeriod"/>
            </a:pPr>
            <a:r>
              <a:rPr lang="es-EC" dirty="0"/>
              <a:t>Asignar metas de acuerdo al POA, indicadores del programa y planes de gestión social y ambiental (C4).</a:t>
            </a:r>
            <a:endParaRPr lang="es-EC" dirty="0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s-EC" dirty="0"/>
              <a:t>Asignar actividades, cronograma y responsables.</a:t>
            </a:r>
          </a:p>
          <a:p>
            <a:pPr marL="971550" lvl="1" indent="-514350">
              <a:buAutoNum type="arabicPeriod"/>
            </a:pPr>
            <a:r>
              <a:rPr lang="es-EC" dirty="0"/>
              <a:t>Conocer y completar la matriz de eventos mensuales.</a:t>
            </a:r>
            <a:endParaRPr lang="es-EC" dirty="0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s-EC" dirty="0"/>
              <a:t>Formato de informe mensual que deberán llenar.</a:t>
            </a:r>
            <a:endParaRPr lang="es-EC" dirty="0">
              <a:cs typeface="Calibri" panose="020F0502020204030204"/>
            </a:endParaRPr>
          </a:p>
          <a:p>
            <a:pPr marL="971550" lvl="1" indent="-514350">
              <a:buAutoNum type="arabicPeriod"/>
            </a:pPr>
            <a:r>
              <a:rPr lang="es-EC" dirty="0">
                <a:cs typeface="Calibri" panose="020F0502020204030204"/>
              </a:rPr>
              <a:t>Reunión con el equipo gerencial / equipo local quincenal.</a:t>
            </a:r>
            <a:endParaRPr lang="es-EC" dirty="0"/>
          </a:p>
          <a:p>
            <a:pPr marL="514350" indent="-514350">
              <a:buAutoNum type="arabicPeriod"/>
            </a:pPr>
            <a:r>
              <a:rPr lang="es-EC" dirty="0"/>
              <a:t>Taller por zona para validación de planificación: </a:t>
            </a:r>
          </a:p>
          <a:p>
            <a:pPr marL="971550" lvl="1" indent="-514350">
              <a:buAutoNum type="arabicPeriod"/>
            </a:pPr>
            <a:r>
              <a:rPr lang="es-EC" dirty="0"/>
              <a:t>Presentarse y conocer al equipo.</a:t>
            </a:r>
            <a:endParaRPr lang="es-EC" dirty="0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s-EC" dirty="0"/>
              <a:t>Revisar y validar las metas provinciales.</a:t>
            </a:r>
            <a:endParaRPr lang="es-EC" dirty="0">
              <a:cs typeface="Calibri" panose="020F0502020204030204"/>
            </a:endParaRPr>
          </a:p>
          <a:p>
            <a:pPr marL="971550" lvl="1" indent="-514350">
              <a:buAutoNum type="arabicPeriod"/>
            </a:pPr>
            <a:r>
              <a:rPr lang="es-EC" dirty="0"/>
              <a:t>Distribuir las actividades, cronograma y responsables.</a:t>
            </a:r>
            <a:endParaRPr lang="es-EC" dirty="0">
              <a:cs typeface="Calibri" panose="020F0502020204030204"/>
            </a:endParaRPr>
          </a:p>
          <a:p>
            <a:pPr marL="971550" lvl="1" indent="-514350">
              <a:buAutoNum type="arabicPeriod"/>
            </a:pPr>
            <a:r>
              <a:rPr lang="es-EC" dirty="0"/>
              <a:t>Participantes: equipo local.</a:t>
            </a:r>
            <a:endParaRPr lang="es-EC" dirty="0">
              <a:cs typeface="Calibri" panose="020F0502020204030204"/>
            </a:endParaRPr>
          </a:p>
          <a:p>
            <a:pPr marL="971550" lvl="1" indent="-514350">
              <a:buAutoNum type="arabicPeriod"/>
            </a:pPr>
            <a:r>
              <a:rPr lang="es-EC" dirty="0"/>
              <a:t>Socializar la planificación a los puntos focales de MAAE y MAG.</a:t>
            </a:r>
            <a:endParaRPr lang="es-EC" dirty="0">
              <a:cs typeface="Calibri" panose="020F0502020204030204"/>
            </a:endParaRPr>
          </a:p>
          <a:p>
            <a:pPr marL="971550" lvl="1" indent="-514350">
              <a:buAutoNum type="arabicPeriod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2643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74877-28B3-4D5D-8D70-F1DB497B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Acciones inmediatas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8F380-BB44-4BC3-9D8B-49797307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83"/>
            <a:ext cx="10733314" cy="498291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s-EC" dirty="0">
                <a:cs typeface="Calibri"/>
              </a:rPr>
              <a:t>Entregar el modelo de gestión a los líderes zonales y reunión para su explicación. (1ra semana febrero)</a:t>
            </a:r>
            <a:endParaRPr lang="es-ES" dirty="0">
              <a:cs typeface="Calibri" panose="020F0502020204030204"/>
            </a:endParaRPr>
          </a:p>
          <a:p>
            <a:r>
              <a:rPr lang="es-EC" dirty="0">
                <a:ea typeface="+mn-lt"/>
                <a:cs typeface="+mn-lt"/>
              </a:rPr>
              <a:t>Presentación oficial de los líderes zonales a las autoridades locales mediante oficio. (1ra semana febrero)</a:t>
            </a:r>
          </a:p>
          <a:p>
            <a:r>
              <a:rPr lang="es-EC" dirty="0">
                <a:ea typeface="+mn-lt"/>
                <a:cs typeface="+mn-lt"/>
              </a:rPr>
              <a:t>3 Reuniones de socialización de modelo de gestión con líderes zonales al equipo técnico local (1era semana de febrero), una por zona.</a:t>
            </a:r>
          </a:p>
          <a:p>
            <a:r>
              <a:rPr lang="es-EC" dirty="0">
                <a:ea typeface="+mn-lt"/>
                <a:cs typeface="+mn-lt"/>
              </a:rPr>
              <a:t>Reunión con cada Coordinación para definir las metas provinciales, en base al POA e indicadores del programa. (1ra y 2da semana febrero)</a:t>
            </a:r>
            <a:endParaRPr lang="es-EC" dirty="0">
              <a:solidFill>
                <a:schemeClr val="accent2"/>
              </a:solidFill>
              <a:cs typeface="Calibri"/>
            </a:endParaRPr>
          </a:p>
          <a:p>
            <a:r>
              <a:rPr lang="es-EC" dirty="0"/>
              <a:t>Revisión de las estrategias provinciales con el C4 y actualización de la planificación provincial. (2da semana febrero)</a:t>
            </a:r>
            <a:endParaRPr lang="es-EC" dirty="0">
              <a:solidFill>
                <a:srgbClr val="ED7D31"/>
              </a:solidFill>
              <a:cs typeface="Calibri"/>
            </a:endParaRPr>
          </a:p>
          <a:p>
            <a:r>
              <a:rPr lang="es-EC" dirty="0">
                <a:cs typeface="Calibri"/>
              </a:rPr>
              <a:t>Taller por zonas para validar la planificación con el equipo local. (3ra semana febrero)</a:t>
            </a:r>
          </a:p>
          <a:p>
            <a:r>
              <a:rPr lang="es-EC" dirty="0">
                <a:cs typeface="Calibri"/>
              </a:rPr>
              <a:t>Socialización de la planificación a puntos focales MAAE y MAG. (4ta semana febrero)</a:t>
            </a:r>
          </a:p>
        </p:txBody>
      </p:sp>
    </p:spTree>
    <p:extLst>
      <p:ext uri="{BB962C8B-B14F-4D97-AF65-F5344CB8AC3E}">
        <p14:creationId xmlns:p14="http://schemas.microsoft.com/office/powerpoint/2010/main" val="2763073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817</Words>
  <Application>Microsoft Office PowerPoint</Application>
  <PresentationFormat>Panorámica</PresentationFormat>
  <Paragraphs>125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Modelo de gestión</vt:lpstr>
      <vt:lpstr>TDR</vt:lpstr>
      <vt:lpstr>TDR</vt:lpstr>
      <vt:lpstr>Presentación de PowerPoint</vt:lpstr>
      <vt:lpstr>Modelo de gestión (propuesta)</vt:lpstr>
      <vt:lpstr>Presentación de PowerPoint</vt:lpstr>
      <vt:lpstr>Directrices</vt:lpstr>
      <vt:lpstr>Directrices generales</vt:lpstr>
      <vt:lpstr>Acciones inmediatas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gestión</dc:title>
  <dc:creator>Juan Carlos Oleas Gachet</dc:creator>
  <cp:lastModifiedBy>Natalia Garcia</cp:lastModifiedBy>
  <cp:revision>7</cp:revision>
  <dcterms:created xsi:type="dcterms:W3CDTF">2021-02-01T21:14:49Z</dcterms:created>
  <dcterms:modified xsi:type="dcterms:W3CDTF">2021-03-05T20:09:20Z</dcterms:modified>
</cp:coreProperties>
</file>