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8" r:id="rId2"/>
    <p:sldId id="256" r:id="rId3"/>
    <p:sldId id="341" r:id="rId4"/>
    <p:sldId id="342" r:id="rId5"/>
    <p:sldId id="345" r:id="rId6"/>
    <p:sldId id="346"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6D8D991-6E71-4B35-8D39-5B6D1E21EBC4}">
          <p14:sldIdLst>
            <p14:sldId id="348"/>
            <p14:sldId id="256"/>
            <p14:sldId id="341"/>
            <p14:sldId id="342"/>
            <p14:sldId id="345"/>
            <p14:sldId id="346"/>
          </p14:sldIdLst>
        </p14:section>
        <p14:section name="Section sans titre" id="{A343B29F-1747-4E33-9137-DFE18277BBD2}">
          <p14:sldIdLst/>
        </p14:section>
        <p14:section name="Section sans titre" id="{C4A57F22-2C2B-4942-B57D-63E40D422BD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4145"/>
    <a:srgbClr val="F46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64"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48E51-922C-4D09-A023-FFDBBB23E5AC}" type="datetimeFigureOut">
              <a:rPr lang="fr-FR" smtClean="0"/>
              <a:pPr/>
              <a:t>15/09/2021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6223B-0056-48F7-8817-2E66F722D127}" type="slidenum">
              <a:rPr lang="fr-FR" smtClean="0"/>
              <a:pPr/>
              <a:t>‹N°›</a:t>
            </a:fld>
            <a:endParaRPr lang="fr-FR"/>
          </a:p>
        </p:txBody>
      </p:sp>
    </p:spTree>
    <p:extLst>
      <p:ext uri="{BB962C8B-B14F-4D97-AF65-F5344CB8AC3E}">
        <p14:creationId xmlns:p14="http://schemas.microsoft.com/office/powerpoint/2010/main" val="19597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66223B-0056-48F7-8817-2E66F722D127}" type="slidenum">
              <a:rPr lang="fr-FR" smtClean="0"/>
              <a:pPr/>
              <a:t>2</a:t>
            </a:fld>
            <a:endParaRPr lang="fr-FR"/>
          </a:p>
        </p:txBody>
      </p:sp>
    </p:spTree>
    <p:extLst>
      <p:ext uri="{BB962C8B-B14F-4D97-AF65-F5344CB8AC3E}">
        <p14:creationId xmlns:p14="http://schemas.microsoft.com/office/powerpoint/2010/main" val="112646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2"/>
          <p:cNvSpPr>
            <a:spLocks noGrp="1"/>
          </p:cNvSpPr>
          <p:nvPr>
            <p:ph type="body"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524CAC-4148-4982-A67D-AC72DC350CE2}" type="datetimeFigureOut">
              <a:rPr lang="fr-FR" smtClean="0"/>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928BD-6DEC-4B63-AA57-695E6CF4DA8B}" type="slidenum">
              <a:rPr lang="fr-FR" smtClean="0"/>
              <a:t>‹N°›</a:t>
            </a:fld>
            <a:endParaRPr lang="fr-FR"/>
          </a:p>
        </p:txBody>
      </p:sp>
    </p:spTree>
    <p:extLst>
      <p:ext uri="{BB962C8B-B14F-4D97-AF65-F5344CB8AC3E}">
        <p14:creationId xmlns:p14="http://schemas.microsoft.com/office/powerpoint/2010/main" val="321677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AA594A-9204-4ED6-8ECA-49D9F8FF4D02}" type="datetimeFigureOut">
              <a:rPr lang="fr-FR" smtClean="0"/>
              <a:pPr/>
              <a:t>15/09/2021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18A772-6B6A-4F59-9156-6F2C1C628FC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rgbClr val="FFC000"/>
            </a:gs>
            <a:gs pos="100000">
              <a:srgbClr val="F14145"/>
            </a:gs>
          </a:gsLst>
          <a:lin ang="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A594A-9204-4ED6-8ECA-49D9F8FF4D02}" type="datetimeFigureOut">
              <a:rPr lang="fr-FR" smtClean="0"/>
              <a:pPr/>
              <a:t>15/09/2021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8A772-6B6A-4F59-9156-6F2C1C628FC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619672" y="1268760"/>
            <a:ext cx="6192688" cy="648072"/>
          </a:xfrm>
          <a:solidFill>
            <a:schemeClr val="bg2">
              <a:lumMod val="50000"/>
            </a:schemeClr>
          </a:solidFill>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algn="ctr"/>
            <a:endParaRPr lang="fr-FR" b="1" dirty="0">
              <a:latin typeface="Wide Latin"/>
            </a:endParaRPr>
          </a:p>
          <a:p>
            <a:pPr marL="0" indent="0" algn="ctr">
              <a:buNone/>
            </a:pPr>
            <a:r>
              <a:rPr lang="fr-FR" sz="11200" b="1" dirty="0">
                <a:latin typeface="+mj-lt"/>
              </a:rPr>
              <a:t>PROGRAMME DE FORMATION</a:t>
            </a:r>
            <a:endParaRPr lang="fr-FR" dirty="0"/>
          </a:p>
        </p:txBody>
      </p:sp>
      <p:sp>
        <p:nvSpPr>
          <p:cNvPr id="4" name="Parchemin horizontal 3"/>
          <p:cNvSpPr/>
          <p:nvPr/>
        </p:nvSpPr>
        <p:spPr>
          <a:xfrm>
            <a:off x="701570" y="2996952"/>
            <a:ext cx="7740860" cy="3281857"/>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400" b="1" dirty="0">
                <a:latin typeface="Lucida Calligraphy" panose="03010101010101010101" pitchFamily="66" charset="0"/>
              </a:rPr>
              <a:t>GESTION D’INCIDENTS ET DE CRISES EN MILIEU CARCERAL </a:t>
            </a:r>
            <a:endParaRPr lang="fr-FR" sz="2400" dirty="0">
              <a:latin typeface="Lucida Calligraphy" panose="03010101010101010101" pitchFamily="66" charset="0"/>
            </a:endParaRPr>
          </a:p>
        </p:txBody>
      </p:sp>
      <p:sp>
        <p:nvSpPr>
          <p:cNvPr id="5" name="Rectangle avec flèche vers le bas 4"/>
          <p:cNvSpPr/>
          <p:nvPr/>
        </p:nvSpPr>
        <p:spPr>
          <a:xfrm>
            <a:off x="2411760" y="2102345"/>
            <a:ext cx="4320480" cy="894607"/>
          </a:xfrm>
          <a:prstGeom prst="downArrowCallout">
            <a:avLst/>
          </a:prstGeom>
          <a:solidFill>
            <a:schemeClr val="bg2">
              <a:lumMod val="5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400" b="1" dirty="0">
                <a:latin typeface="+mj-lt"/>
              </a:rPr>
              <a:t>THEME:</a:t>
            </a:r>
          </a:p>
        </p:txBody>
      </p:sp>
      <p:pic>
        <p:nvPicPr>
          <p:cNvPr id="6" name="Image 5" descr="F:\DCIM\Camera\IMG_20170913_093212.jpg"/>
          <p:cNvPicPr/>
          <p:nvPr/>
        </p:nvPicPr>
        <p:blipFill rotWithShape="1">
          <a:blip r:embed="rId2">
            <a:extLst>
              <a:ext uri="{28A0092B-C50C-407E-A947-70E740481C1C}">
                <a14:useLocalDpi xmlns:a14="http://schemas.microsoft.com/office/drawing/2010/main" val="0"/>
              </a:ext>
            </a:extLst>
          </a:blip>
          <a:srcRect l="-6" t="923" b="923"/>
          <a:stretch/>
        </p:blipFill>
        <p:spPr bwMode="auto">
          <a:xfrm>
            <a:off x="4103948" y="61212"/>
            <a:ext cx="936104" cy="980728"/>
          </a:xfrm>
          <a:prstGeom prst="rect">
            <a:avLst/>
          </a:prstGeom>
          <a:noFill/>
          <a:ln>
            <a:noFill/>
          </a:ln>
          <a:extLst>
            <a:ext uri="{53640926-AAD7-44D8-BBD7-CCE9431645EC}">
              <a14:shadowObscured xmlns:a14="http://schemas.microsoft.com/office/drawing/2010/main"/>
            </a:ext>
          </a:extLst>
        </p:spPr>
      </p:pic>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52536" y="43774"/>
            <a:ext cx="2664296" cy="110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382604" y="-25914"/>
            <a:ext cx="1761396"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83600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wipe(down)">
                                      <p:cBhvr>
                                        <p:cTn id="24" dur="580">
                                          <p:stCondLst>
                                            <p:cond delay="0"/>
                                          </p:stCondLst>
                                        </p:cTn>
                                        <p:tgtEl>
                                          <p:spTgt spid="1026"/>
                                        </p:tgtEl>
                                      </p:cBhvr>
                                    </p:animEffect>
                                    <p:anim calcmode="lin" valueType="num">
                                      <p:cBhvr>
                                        <p:cTn id="2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0" dur="26">
                                          <p:stCondLst>
                                            <p:cond delay="650"/>
                                          </p:stCondLst>
                                        </p:cTn>
                                        <p:tgtEl>
                                          <p:spTgt spid="1026"/>
                                        </p:tgtEl>
                                      </p:cBhvr>
                                      <p:to x="100000" y="60000"/>
                                    </p:animScale>
                                    <p:animScale>
                                      <p:cBhvr>
                                        <p:cTn id="31" dur="166" decel="50000">
                                          <p:stCondLst>
                                            <p:cond delay="676"/>
                                          </p:stCondLst>
                                        </p:cTn>
                                        <p:tgtEl>
                                          <p:spTgt spid="1026"/>
                                        </p:tgtEl>
                                      </p:cBhvr>
                                      <p:to x="100000" y="100000"/>
                                    </p:animScale>
                                    <p:animScale>
                                      <p:cBhvr>
                                        <p:cTn id="32" dur="26">
                                          <p:stCondLst>
                                            <p:cond delay="1312"/>
                                          </p:stCondLst>
                                        </p:cTn>
                                        <p:tgtEl>
                                          <p:spTgt spid="1026"/>
                                        </p:tgtEl>
                                      </p:cBhvr>
                                      <p:to x="100000" y="80000"/>
                                    </p:animScale>
                                    <p:animScale>
                                      <p:cBhvr>
                                        <p:cTn id="33" dur="166" decel="50000">
                                          <p:stCondLst>
                                            <p:cond delay="1338"/>
                                          </p:stCondLst>
                                        </p:cTn>
                                        <p:tgtEl>
                                          <p:spTgt spid="1026"/>
                                        </p:tgtEl>
                                      </p:cBhvr>
                                      <p:to x="100000" y="100000"/>
                                    </p:animScale>
                                    <p:animScale>
                                      <p:cBhvr>
                                        <p:cTn id="34" dur="26">
                                          <p:stCondLst>
                                            <p:cond delay="1642"/>
                                          </p:stCondLst>
                                        </p:cTn>
                                        <p:tgtEl>
                                          <p:spTgt spid="1026"/>
                                        </p:tgtEl>
                                      </p:cBhvr>
                                      <p:to x="100000" y="90000"/>
                                    </p:animScale>
                                    <p:animScale>
                                      <p:cBhvr>
                                        <p:cTn id="35" dur="166" decel="50000">
                                          <p:stCondLst>
                                            <p:cond delay="1668"/>
                                          </p:stCondLst>
                                        </p:cTn>
                                        <p:tgtEl>
                                          <p:spTgt spid="1026"/>
                                        </p:tgtEl>
                                      </p:cBhvr>
                                      <p:to x="100000" y="100000"/>
                                    </p:animScale>
                                    <p:animScale>
                                      <p:cBhvr>
                                        <p:cTn id="36" dur="26">
                                          <p:stCondLst>
                                            <p:cond delay="1808"/>
                                          </p:stCondLst>
                                        </p:cTn>
                                        <p:tgtEl>
                                          <p:spTgt spid="1026"/>
                                        </p:tgtEl>
                                      </p:cBhvr>
                                      <p:to x="100000" y="95000"/>
                                    </p:animScale>
                                    <p:animScale>
                                      <p:cBhvr>
                                        <p:cTn id="37" dur="166" decel="50000">
                                          <p:stCondLst>
                                            <p:cond delay="1834"/>
                                          </p:stCondLst>
                                        </p:cTn>
                                        <p:tgtEl>
                                          <p:spTgt spid="1026"/>
                                        </p:tgtEl>
                                      </p:cBhvr>
                                      <p:to x="100000" y="100000"/>
                                    </p:animScale>
                                  </p:childTnLst>
                                </p:cTn>
                              </p:par>
                              <p:par>
                                <p:cTn id="38" presetID="26" presetClass="entr" presetSubtype="0" fill="hold" nodeType="withEffect">
                                  <p:stCondLst>
                                    <p:cond delay="0"/>
                                  </p:stCondLst>
                                  <p:childTnLst>
                                    <p:set>
                                      <p:cBhvr>
                                        <p:cTn id="39" dur="1" fill="hold">
                                          <p:stCondLst>
                                            <p:cond delay="0"/>
                                          </p:stCondLst>
                                        </p:cTn>
                                        <p:tgtEl>
                                          <p:spTgt spid="1027"/>
                                        </p:tgtEl>
                                        <p:attrNameLst>
                                          <p:attrName>style.visibility</p:attrName>
                                        </p:attrNameLst>
                                      </p:cBhvr>
                                      <p:to>
                                        <p:strVal val="visible"/>
                                      </p:to>
                                    </p:set>
                                    <p:animEffect transition="in" filter="wipe(down)">
                                      <p:cBhvr>
                                        <p:cTn id="40" dur="580">
                                          <p:stCondLst>
                                            <p:cond delay="0"/>
                                          </p:stCondLst>
                                        </p:cTn>
                                        <p:tgtEl>
                                          <p:spTgt spid="1027"/>
                                        </p:tgtEl>
                                      </p:cBhvr>
                                    </p:animEffect>
                                    <p:anim calcmode="lin" valueType="num">
                                      <p:cBhvr>
                                        <p:cTn id="41"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46" dur="26">
                                          <p:stCondLst>
                                            <p:cond delay="650"/>
                                          </p:stCondLst>
                                        </p:cTn>
                                        <p:tgtEl>
                                          <p:spTgt spid="1027"/>
                                        </p:tgtEl>
                                      </p:cBhvr>
                                      <p:to x="100000" y="60000"/>
                                    </p:animScale>
                                    <p:animScale>
                                      <p:cBhvr>
                                        <p:cTn id="47" dur="166" decel="50000">
                                          <p:stCondLst>
                                            <p:cond delay="676"/>
                                          </p:stCondLst>
                                        </p:cTn>
                                        <p:tgtEl>
                                          <p:spTgt spid="1027"/>
                                        </p:tgtEl>
                                      </p:cBhvr>
                                      <p:to x="100000" y="100000"/>
                                    </p:animScale>
                                    <p:animScale>
                                      <p:cBhvr>
                                        <p:cTn id="48" dur="26">
                                          <p:stCondLst>
                                            <p:cond delay="1312"/>
                                          </p:stCondLst>
                                        </p:cTn>
                                        <p:tgtEl>
                                          <p:spTgt spid="1027"/>
                                        </p:tgtEl>
                                      </p:cBhvr>
                                      <p:to x="100000" y="80000"/>
                                    </p:animScale>
                                    <p:animScale>
                                      <p:cBhvr>
                                        <p:cTn id="49" dur="166" decel="50000">
                                          <p:stCondLst>
                                            <p:cond delay="1338"/>
                                          </p:stCondLst>
                                        </p:cTn>
                                        <p:tgtEl>
                                          <p:spTgt spid="1027"/>
                                        </p:tgtEl>
                                      </p:cBhvr>
                                      <p:to x="100000" y="100000"/>
                                    </p:animScale>
                                    <p:animScale>
                                      <p:cBhvr>
                                        <p:cTn id="50" dur="26">
                                          <p:stCondLst>
                                            <p:cond delay="1642"/>
                                          </p:stCondLst>
                                        </p:cTn>
                                        <p:tgtEl>
                                          <p:spTgt spid="1027"/>
                                        </p:tgtEl>
                                      </p:cBhvr>
                                      <p:to x="100000" y="90000"/>
                                    </p:animScale>
                                    <p:animScale>
                                      <p:cBhvr>
                                        <p:cTn id="51" dur="166" decel="50000">
                                          <p:stCondLst>
                                            <p:cond delay="1668"/>
                                          </p:stCondLst>
                                        </p:cTn>
                                        <p:tgtEl>
                                          <p:spTgt spid="1027"/>
                                        </p:tgtEl>
                                      </p:cBhvr>
                                      <p:to x="100000" y="100000"/>
                                    </p:animScale>
                                    <p:animScale>
                                      <p:cBhvr>
                                        <p:cTn id="52" dur="26">
                                          <p:stCondLst>
                                            <p:cond delay="1808"/>
                                          </p:stCondLst>
                                        </p:cTn>
                                        <p:tgtEl>
                                          <p:spTgt spid="1027"/>
                                        </p:tgtEl>
                                      </p:cBhvr>
                                      <p:to x="100000" y="95000"/>
                                    </p:animScale>
                                    <p:animScale>
                                      <p:cBhvr>
                                        <p:cTn id="53" dur="166" decel="50000">
                                          <p:stCondLst>
                                            <p:cond delay="1834"/>
                                          </p:stCondLst>
                                        </p:cTn>
                                        <p:tgtEl>
                                          <p:spTgt spid="1027"/>
                                        </p:tgtEl>
                                      </p:cBhvr>
                                      <p:to x="100000" y="100000"/>
                                    </p:animScale>
                                  </p:childTnLst>
                                </p:cTn>
                              </p:par>
                            </p:childTnLst>
                          </p:cTn>
                        </p:par>
                        <p:par>
                          <p:cTn id="54" fill="hold">
                            <p:stCondLst>
                              <p:cond delay="4000"/>
                            </p:stCondLst>
                            <p:childTnLst>
                              <p:par>
                                <p:cTn id="55" presetID="2" presetClass="entr" presetSubtype="4" fill="hold" grpId="0" nodeType="afterEffect">
                                  <p:stCondLst>
                                    <p:cond delay="0"/>
                                  </p:stCondLst>
                                  <p:childTnLst>
                                    <p:set>
                                      <p:cBhvr>
                                        <p:cTn id="56" dur="1" fill="hold">
                                          <p:stCondLst>
                                            <p:cond delay="0"/>
                                          </p:stCondLst>
                                        </p:cTn>
                                        <p:tgtEl>
                                          <p:spTgt spid="3">
                                            <p:bg/>
                                          </p:spTgt>
                                        </p:tgtEl>
                                        <p:attrNameLst>
                                          <p:attrName>style.visibility</p:attrName>
                                        </p:attrNameLst>
                                      </p:cBhvr>
                                      <p:to>
                                        <p:strVal val="visible"/>
                                      </p:to>
                                    </p:set>
                                    <p:anim calcmode="lin" valueType="num">
                                      <p:cBhvr additive="base">
                                        <p:cTn id="5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2" presetClass="entr" presetSubtype="4" fill="hold" grpId="0" nodeType="afterEffect">
                                  <p:stCondLst>
                                    <p:cond delay="0"/>
                                  </p:stCondLst>
                                  <p:childTnLst>
                                    <p:set>
                                      <p:cBhvr>
                                        <p:cTn id="61" dur="1" fill="hold">
                                          <p:stCondLst>
                                            <p:cond delay="0"/>
                                          </p:stCondLst>
                                        </p:cTn>
                                        <p:tgtEl>
                                          <p:spTgt spid="3">
                                            <p:txEl>
                                              <p:pRg st="1" end="1"/>
                                            </p:txEl>
                                          </p:spTgt>
                                        </p:tgtEl>
                                        <p:attrNameLst>
                                          <p:attrName>style.visibility</p:attrName>
                                        </p:attrNameLst>
                                      </p:cBhvr>
                                      <p:to>
                                        <p:strVal val="visible"/>
                                      </p:to>
                                    </p:set>
                                    <p:anim calcmode="lin" valueType="num">
                                      <p:cBhvr additive="base">
                                        <p:cTn id="6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5000"/>
                            </p:stCondLst>
                            <p:childTnLst>
                              <p:par>
                                <p:cTn id="65" presetID="2" presetClass="entr" presetSubtype="4" fill="hold" grpId="0" nodeType="after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par>
                          <p:cTn id="69" fill="hold">
                            <p:stCondLst>
                              <p:cond delay="5500"/>
                            </p:stCondLst>
                            <p:childTnLst>
                              <p:par>
                                <p:cTn id="70" presetID="53" presetClass="entr" presetSubtype="16" fill="hold" grpId="0" nodeType="afterEffect">
                                  <p:stCondLst>
                                    <p:cond delay="0"/>
                                  </p:stCondLst>
                                  <p:childTnLst>
                                    <p:set>
                                      <p:cBhvr>
                                        <p:cTn id="71" dur="1" fill="hold">
                                          <p:stCondLst>
                                            <p:cond delay="0"/>
                                          </p:stCondLst>
                                        </p:cTn>
                                        <p:tgtEl>
                                          <p:spTgt spid="4"/>
                                        </p:tgtEl>
                                        <p:attrNameLst>
                                          <p:attrName>style.visibility</p:attrName>
                                        </p:attrNameLst>
                                      </p:cBhvr>
                                      <p:to>
                                        <p:strVal val="visible"/>
                                      </p:to>
                                    </p:set>
                                    <p:anim calcmode="lin" valueType="num">
                                      <p:cBhvr>
                                        <p:cTn id="72" dur="3000" fill="hold"/>
                                        <p:tgtEl>
                                          <p:spTgt spid="4"/>
                                        </p:tgtEl>
                                        <p:attrNameLst>
                                          <p:attrName>ppt_w</p:attrName>
                                        </p:attrNameLst>
                                      </p:cBhvr>
                                      <p:tavLst>
                                        <p:tav tm="0">
                                          <p:val>
                                            <p:fltVal val="0"/>
                                          </p:val>
                                        </p:tav>
                                        <p:tav tm="100000">
                                          <p:val>
                                            <p:strVal val="#ppt_w"/>
                                          </p:val>
                                        </p:tav>
                                      </p:tavLst>
                                    </p:anim>
                                    <p:anim calcmode="lin" valueType="num">
                                      <p:cBhvr>
                                        <p:cTn id="73" dur="3000" fill="hold"/>
                                        <p:tgtEl>
                                          <p:spTgt spid="4"/>
                                        </p:tgtEl>
                                        <p:attrNameLst>
                                          <p:attrName>ppt_h</p:attrName>
                                        </p:attrNameLst>
                                      </p:cBhvr>
                                      <p:tavLst>
                                        <p:tav tm="0">
                                          <p:val>
                                            <p:fltVal val="0"/>
                                          </p:val>
                                        </p:tav>
                                        <p:tav tm="100000">
                                          <p:val>
                                            <p:strVal val="#ppt_h"/>
                                          </p:val>
                                        </p:tav>
                                      </p:tavLst>
                                    </p:anim>
                                    <p:animEffect transition="in" filter="fade">
                                      <p:cBhvr>
                                        <p:cTn id="7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60214" y="116632"/>
            <a:ext cx="8316242" cy="86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Rectangle à coins arrondis 7"/>
          <p:cNvSpPr/>
          <p:nvPr/>
        </p:nvSpPr>
        <p:spPr>
          <a:xfrm>
            <a:off x="1649168" y="358822"/>
            <a:ext cx="6192688" cy="432048"/>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800" b="1" dirty="0"/>
              <a:t>Cas pratique </a:t>
            </a:r>
            <a:endParaRPr lang="fr-FR" sz="2800" b="1" dirty="0">
              <a:latin typeface="Times New Roman" pitchFamily="18" charset="0"/>
              <a:cs typeface="Times New Roman" pitchFamily="18" charset="0"/>
            </a:endParaRPr>
          </a:p>
        </p:txBody>
      </p:sp>
      <p:sp>
        <p:nvSpPr>
          <p:cNvPr id="3" name="Titre 2"/>
          <p:cNvSpPr>
            <a:spLocks noGrp="1"/>
          </p:cNvSpPr>
          <p:nvPr>
            <p:ph type="ctrTitle"/>
          </p:nvPr>
        </p:nvSpPr>
        <p:spPr>
          <a:xfrm>
            <a:off x="395012" y="1196753"/>
            <a:ext cx="8316242" cy="33123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just"/>
            <a:br>
              <a:rPr lang="fr-FR" b="1" dirty="0"/>
            </a:br>
            <a:br>
              <a:rPr lang="fr-FR" dirty="0"/>
            </a:br>
            <a:r>
              <a:rPr lang="fr-FR" sz="3600" dirty="0">
                <a:latin typeface="Lucida Calligraphy" panose="03010101010101010101" pitchFamily="66" charset="0"/>
              </a:rPr>
              <a:t>«</a:t>
            </a:r>
            <a:r>
              <a:rPr lang="fr-FR" sz="2200" dirty="0">
                <a:latin typeface="Lucida Calligraphy" panose="03010101010101010101" pitchFamily="66" charset="0"/>
              </a:rPr>
              <a:t>Comme un jour normal, les surveillants de prison, voulant procéder à l’ouverture des cellules le Matin et au comptage des pensionnaires, ils se sont vus pris d’assaut. </a:t>
            </a:r>
            <a:r>
              <a:rPr lang="fr-FR" sz="2700" dirty="0">
                <a:latin typeface="Lucida Calligraphy" panose="03010101010101010101" pitchFamily="66" charset="0"/>
              </a:rPr>
              <a:t>Submergés</a:t>
            </a:r>
            <a:r>
              <a:rPr lang="fr-FR" sz="2200" dirty="0">
                <a:latin typeface="Lucida Calligraphy" panose="03010101010101010101" pitchFamily="66" charset="0"/>
              </a:rPr>
              <a:t> par les effets de surprise et la brutalité des évènements, ils n’ont pu circonscrire et prendre en charge l’incident. A contrario, ils ont, momentanément, perdu le contrôle de l’établissement. Par voie de conséquence, un nombre important de détenus ont pu s’évader et des agents ont été, plus ou moins, gravement blessés</a:t>
            </a:r>
            <a:r>
              <a:rPr lang="fr-FR" sz="3100" dirty="0">
                <a:latin typeface="Lucida Calligraphy" panose="03010101010101010101" pitchFamily="66" charset="0"/>
              </a:rPr>
              <a:t>»</a:t>
            </a:r>
            <a:br>
              <a:rPr lang="fr-FR" sz="5300" dirty="0"/>
            </a:br>
            <a:br>
              <a:rPr lang="fr-FR" dirty="0"/>
            </a:br>
            <a:endParaRPr lang="fr-FR" dirty="0"/>
          </a:p>
        </p:txBody>
      </p:sp>
      <p:sp>
        <p:nvSpPr>
          <p:cNvPr id="2" name="ZoneTexte 1"/>
          <p:cNvSpPr txBox="1"/>
          <p:nvPr/>
        </p:nvSpPr>
        <p:spPr>
          <a:xfrm>
            <a:off x="755575" y="4941168"/>
            <a:ext cx="5328593" cy="369332"/>
          </a:xfrm>
          <a:prstGeom prst="rect">
            <a:avLst/>
          </a:prstGeom>
          <a:ln>
            <a:solidFill>
              <a:srgbClr val="FFFF00"/>
            </a:solidFill>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rial Black" panose="020B0A04020102020204" pitchFamily="34" charset="0"/>
              </a:rPr>
              <a:t>Selon vous, qu’est ce qui s’est passé ?</a:t>
            </a:r>
          </a:p>
        </p:txBody>
      </p:sp>
      <p:sp>
        <p:nvSpPr>
          <p:cNvPr id="5" name="ZoneTexte 4"/>
          <p:cNvSpPr txBox="1"/>
          <p:nvPr/>
        </p:nvSpPr>
        <p:spPr>
          <a:xfrm>
            <a:off x="755576" y="5589240"/>
            <a:ext cx="3989936" cy="369332"/>
          </a:xfrm>
          <a:prstGeom prst="rect">
            <a:avLst/>
          </a:prstGeom>
          <a:ln>
            <a:solidFill>
              <a:srgbClr val="FFFF00"/>
            </a:solidFill>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rial Black" panose="020B0A04020102020204" pitchFamily="34" charset="0"/>
              </a:rPr>
              <a:t>L’incident était-il évitable?</a:t>
            </a:r>
          </a:p>
        </p:txBody>
      </p:sp>
      <p:sp>
        <p:nvSpPr>
          <p:cNvPr id="6" name="ZoneTexte 5"/>
          <p:cNvSpPr txBox="1"/>
          <p:nvPr/>
        </p:nvSpPr>
        <p:spPr>
          <a:xfrm>
            <a:off x="755574" y="6165304"/>
            <a:ext cx="3762761" cy="369332"/>
          </a:xfrm>
          <a:prstGeom prst="rect">
            <a:avLst/>
          </a:prstGeom>
          <a:ln>
            <a:solidFill>
              <a:srgbClr val="FFFF00"/>
            </a:solidFill>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rial Black" panose="020B0A04020102020204" pitchFamily="34" charset="0"/>
              </a:rPr>
              <a:t>Justifiez votre réponse</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1+#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7"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3" grpId="0" animBg="1"/>
      <p:bldP spid="2"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avec flèche vers le bas 3"/>
          <p:cNvSpPr/>
          <p:nvPr/>
        </p:nvSpPr>
        <p:spPr>
          <a:xfrm>
            <a:off x="1736834" y="649322"/>
            <a:ext cx="5040560" cy="648072"/>
          </a:xfrm>
          <a:prstGeom prst="down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a:latin typeface="Algerian" panose="04020705040A02060702" pitchFamily="82" charset="0"/>
              </a:rPr>
              <a:t>Connaissances a </a:t>
            </a:r>
            <a:r>
              <a:rPr lang="fr-FR" sz="2400" b="1" dirty="0" err="1">
                <a:latin typeface="Algerian" panose="04020705040A02060702" pitchFamily="82" charset="0"/>
              </a:rPr>
              <a:t>developper</a:t>
            </a:r>
            <a:endParaRPr lang="fr-FR" sz="2400" dirty="0">
              <a:latin typeface="Algerian" panose="04020705040A02060702" pitchFamily="82" charset="0"/>
            </a:endParaRPr>
          </a:p>
        </p:txBody>
      </p:sp>
      <p:sp>
        <p:nvSpPr>
          <p:cNvPr id="6" name="Rectangle 5"/>
          <p:cNvSpPr/>
          <p:nvPr/>
        </p:nvSpPr>
        <p:spPr>
          <a:xfrm>
            <a:off x="1704266" y="3390212"/>
            <a:ext cx="5040560" cy="461665"/>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lvl="0" algn="ctr"/>
            <a:r>
              <a:rPr lang="fr-FR" sz="2400" b="1" dirty="0">
                <a:latin typeface="Arial Narrow" panose="020B0606020202030204" pitchFamily="34" charset="0"/>
              </a:rPr>
              <a:t>Le renseignement pénitentiaire </a:t>
            </a:r>
          </a:p>
        </p:txBody>
      </p:sp>
      <p:sp>
        <p:nvSpPr>
          <p:cNvPr id="8" name="ZoneTexte 7"/>
          <p:cNvSpPr txBox="1"/>
          <p:nvPr/>
        </p:nvSpPr>
        <p:spPr>
          <a:xfrm>
            <a:off x="1736834" y="2547513"/>
            <a:ext cx="5040560" cy="461665"/>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r>
              <a:rPr lang="fr-FR" sz="2400" b="1" dirty="0">
                <a:latin typeface="Arial Narrow" panose="020B0606020202030204" pitchFamily="34" charset="0"/>
              </a:rPr>
              <a:t>La sécurité pénitentiaire</a:t>
            </a:r>
          </a:p>
        </p:txBody>
      </p:sp>
      <p:sp>
        <p:nvSpPr>
          <p:cNvPr id="11" name="Rectangle 10"/>
          <p:cNvSpPr/>
          <p:nvPr/>
        </p:nvSpPr>
        <p:spPr>
          <a:xfrm>
            <a:off x="1736834" y="4221088"/>
            <a:ext cx="5040560" cy="461665"/>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lvl="0" algn="ctr"/>
            <a:r>
              <a:rPr lang="fr-FR" sz="2400" b="1" dirty="0">
                <a:latin typeface="Arial Narrow" panose="020B0606020202030204" pitchFamily="34" charset="0"/>
              </a:rPr>
              <a:t>L’intervention en milieu carcéral </a:t>
            </a:r>
          </a:p>
        </p:txBody>
      </p:sp>
    </p:spTree>
    <p:extLst>
      <p:ext uri="{BB962C8B-B14F-4D97-AF65-F5344CB8AC3E}">
        <p14:creationId xmlns:p14="http://schemas.microsoft.com/office/powerpoint/2010/main" val="17967826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653136"/>
            <a:ext cx="437423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lvl="0" indent="-285750">
              <a:buFont typeface="Wingdings" panose="05000000000000000000" pitchFamily="2" charset="2"/>
              <a:buChar char="q"/>
            </a:pPr>
            <a:r>
              <a:rPr lang="fr-FR" dirty="0">
                <a:latin typeface="Algerian" panose="04020705040A02060702" pitchFamily="82" charset="0"/>
              </a:rPr>
              <a:t>la sécurité procédurale.</a:t>
            </a:r>
          </a:p>
        </p:txBody>
      </p:sp>
      <p:sp>
        <p:nvSpPr>
          <p:cNvPr id="4" name="ZoneTexte 3"/>
          <p:cNvSpPr txBox="1"/>
          <p:nvPr/>
        </p:nvSpPr>
        <p:spPr>
          <a:xfrm>
            <a:off x="2286000" y="692696"/>
            <a:ext cx="4374232"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fr-FR" dirty="0">
              <a:solidFill>
                <a:schemeClr val="tx1"/>
              </a:solidFill>
              <a:latin typeface="Algerian" panose="04020705040A02060702" pitchFamily="82" charset="0"/>
            </a:endParaRPr>
          </a:p>
          <a:p>
            <a:pPr algn="ctr"/>
            <a:r>
              <a:rPr lang="fr-FR" sz="2400" dirty="0">
                <a:solidFill>
                  <a:schemeClr val="tx1"/>
                </a:solidFill>
                <a:latin typeface="Algerian" panose="04020705040A02060702" pitchFamily="82" charset="0"/>
              </a:rPr>
              <a:t>La sécurité pénitentiaire</a:t>
            </a:r>
          </a:p>
          <a:p>
            <a:pPr algn="ctr"/>
            <a:endParaRPr lang="fr-FR" dirty="0">
              <a:solidFill>
                <a:schemeClr val="tx1"/>
              </a:solidFill>
              <a:latin typeface="Algerian" panose="04020705040A02060702" pitchFamily="82" charset="0"/>
            </a:endParaRPr>
          </a:p>
        </p:txBody>
      </p:sp>
      <p:sp>
        <p:nvSpPr>
          <p:cNvPr id="6" name="ZoneTexte 5"/>
          <p:cNvSpPr txBox="1"/>
          <p:nvPr/>
        </p:nvSpPr>
        <p:spPr>
          <a:xfrm>
            <a:off x="2252351" y="3356992"/>
            <a:ext cx="437423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la sécurité architecturale</a:t>
            </a:r>
          </a:p>
        </p:txBody>
      </p:sp>
      <p:sp>
        <p:nvSpPr>
          <p:cNvPr id="7" name="ZoneTexte 6"/>
          <p:cNvSpPr txBox="1"/>
          <p:nvPr/>
        </p:nvSpPr>
        <p:spPr>
          <a:xfrm>
            <a:off x="2286000" y="4005064"/>
            <a:ext cx="437423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la sécurité dynamique</a:t>
            </a:r>
          </a:p>
        </p:txBody>
      </p:sp>
      <p:sp>
        <p:nvSpPr>
          <p:cNvPr id="8" name="Flèche vers le bas 7"/>
          <p:cNvSpPr/>
          <p:nvPr/>
        </p:nvSpPr>
        <p:spPr>
          <a:xfrm>
            <a:off x="4115431" y="2186574"/>
            <a:ext cx="648072" cy="504056"/>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996238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22478" y="487196"/>
            <a:ext cx="5099045"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2400" dirty="0">
                <a:solidFill>
                  <a:schemeClr val="tx1"/>
                </a:solidFill>
                <a:latin typeface="Algerian" panose="04020705040A02060702" pitchFamily="82" charset="0"/>
              </a:rPr>
              <a:t>Le renseignement</a:t>
            </a:r>
            <a:r>
              <a:rPr lang="fr-FR" sz="2000" dirty="0">
                <a:solidFill>
                  <a:schemeClr val="tx1"/>
                </a:solidFill>
                <a:latin typeface="Algerian" panose="04020705040A02060702" pitchFamily="82" charset="0"/>
              </a:rPr>
              <a:t> </a:t>
            </a:r>
            <a:r>
              <a:rPr lang="fr-FR" sz="2400" dirty="0">
                <a:solidFill>
                  <a:schemeClr val="tx1"/>
                </a:solidFill>
                <a:latin typeface="Algerian" panose="04020705040A02060702" pitchFamily="82" charset="0"/>
              </a:rPr>
              <a:t>pénitentiaire </a:t>
            </a:r>
            <a:r>
              <a:rPr lang="fr-FR" sz="2000" b="1" dirty="0"/>
              <a:t> </a:t>
            </a:r>
            <a:endParaRPr lang="fr-FR" sz="2000" dirty="0"/>
          </a:p>
        </p:txBody>
      </p:sp>
      <p:sp>
        <p:nvSpPr>
          <p:cNvPr id="5" name="Flèche vers le bas 4"/>
          <p:cNvSpPr/>
          <p:nvPr/>
        </p:nvSpPr>
        <p:spPr>
          <a:xfrm>
            <a:off x="4115431" y="1682518"/>
            <a:ext cx="648072" cy="504056"/>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6" name="ZoneTexte 5"/>
          <p:cNvSpPr txBox="1"/>
          <p:nvPr/>
        </p:nvSpPr>
        <p:spPr>
          <a:xfrm>
            <a:off x="2252351" y="2708920"/>
            <a:ext cx="437423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Le renseignement général</a:t>
            </a:r>
            <a:endParaRPr lang="fr-FR" b="1" dirty="0">
              <a:latin typeface="Algerian" panose="04020705040A02060702" pitchFamily="82" charset="0"/>
            </a:endParaRPr>
          </a:p>
        </p:txBody>
      </p:sp>
      <p:sp>
        <p:nvSpPr>
          <p:cNvPr id="7" name="ZoneTexte 6"/>
          <p:cNvSpPr txBox="1"/>
          <p:nvPr/>
        </p:nvSpPr>
        <p:spPr>
          <a:xfrm>
            <a:off x="2290395" y="3532366"/>
            <a:ext cx="437423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Le renseignement pénitentiaire</a:t>
            </a:r>
            <a:endParaRPr lang="fr-FR" b="1" dirty="0">
              <a:latin typeface="Algerian" panose="04020705040A02060702" pitchFamily="82" charset="0"/>
            </a:endParaRPr>
          </a:p>
        </p:txBody>
      </p:sp>
      <p:sp>
        <p:nvSpPr>
          <p:cNvPr id="8" name="ZoneTexte 7"/>
          <p:cNvSpPr txBox="1"/>
          <p:nvPr/>
        </p:nvSpPr>
        <p:spPr>
          <a:xfrm>
            <a:off x="2252351" y="4275449"/>
            <a:ext cx="4374232" cy="646331"/>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le cycle de traitement des informations</a:t>
            </a:r>
            <a:endParaRPr lang="fr-FR" b="1" dirty="0">
              <a:latin typeface="Algerian" panose="04020705040A02060702" pitchFamily="82" charset="0"/>
            </a:endParaRPr>
          </a:p>
        </p:txBody>
      </p:sp>
    </p:spTree>
    <p:extLst>
      <p:ext uri="{BB962C8B-B14F-4D97-AF65-F5344CB8AC3E}">
        <p14:creationId xmlns:p14="http://schemas.microsoft.com/office/powerpoint/2010/main" val="13483642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par>
                          <p:cTn id="8" fill="hold">
                            <p:stCondLst>
                              <p:cond delay="2000"/>
                            </p:stCondLst>
                            <p:childTnLst>
                              <p:par>
                                <p:cTn id="9" presetID="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0-#ppt_w/2"/>
                                          </p:val>
                                        </p:tav>
                                        <p:tav tm="100000">
                                          <p:val>
                                            <p:strVal val="#ppt_x"/>
                                          </p:val>
                                        </p:tav>
                                      </p:tavLst>
                                    </p:anim>
                                    <p:anim calcmode="lin" valueType="num">
                                      <p:cBhvr additive="base">
                                        <p:cTn id="27"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06408" y="112858"/>
            <a:ext cx="5099045"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sz="2400" dirty="0">
                <a:solidFill>
                  <a:schemeClr val="tx1"/>
                </a:solidFill>
                <a:latin typeface="Algerian" panose="04020705040A02060702" pitchFamily="82" charset="0"/>
              </a:rPr>
              <a:t>La prise en charge opérationnelle des incidents et des crises en milieu carcéral</a:t>
            </a:r>
            <a:r>
              <a:rPr lang="fr-FR" sz="2000" b="1" dirty="0"/>
              <a:t> </a:t>
            </a:r>
            <a:endParaRPr lang="fr-FR" sz="2000" dirty="0"/>
          </a:p>
        </p:txBody>
      </p:sp>
      <p:sp>
        <p:nvSpPr>
          <p:cNvPr id="5" name="Flèche vers le bas 4"/>
          <p:cNvSpPr/>
          <p:nvPr/>
        </p:nvSpPr>
        <p:spPr>
          <a:xfrm>
            <a:off x="4113527" y="1924178"/>
            <a:ext cx="648072" cy="71273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fr-FR"/>
          </a:p>
        </p:txBody>
      </p:sp>
      <p:sp>
        <p:nvSpPr>
          <p:cNvPr id="6" name="ZoneTexte 5"/>
          <p:cNvSpPr txBox="1"/>
          <p:nvPr/>
        </p:nvSpPr>
        <p:spPr>
          <a:xfrm>
            <a:off x="2006408" y="2893586"/>
            <a:ext cx="5099045" cy="646331"/>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Évaluation  des menaces et des moyens d’action de l’établissement</a:t>
            </a:r>
            <a:endParaRPr lang="fr-FR" b="1" dirty="0">
              <a:latin typeface="Algerian" panose="04020705040A02060702" pitchFamily="82" charset="0"/>
            </a:endParaRPr>
          </a:p>
        </p:txBody>
      </p:sp>
      <p:sp>
        <p:nvSpPr>
          <p:cNvPr id="7" name="ZoneTexte 6"/>
          <p:cNvSpPr txBox="1"/>
          <p:nvPr/>
        </p:nvSpPr>
        <p:spPr>
          <a:xfrm>
            <a:off x="2006408" y="3861048"/>
            <a:ext cx="5099045" cy="646331"/>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q"/>
            </a:pPr>
            <a:r>
              <a:rPr lang="fr-FR" dirty="0">
                <a:latin typeface="Algerian" panose="04020705040A02060702" pitchFamily="82" charset="0"/>
              </a:rPr>
              <a:t>Plan de sécurisation d’un établissement pénitentiaire</a:t>
            </a:r>
            <a:endParaRPr lang="fr-FR" b="1" dirty="0">
              <a:latin typeface="Algerian" panose="04020705040A02060702" pitchFamily="82" charset="0"/>
            </a:endParaRPr>
          </a:p>
        </p:txBody>
      </p:sp>
    </p:spTree>
    <p:extLst>
      <p:ext uri="{BB962C8B-B14F-4D97-AF65-F5344CB8AC3E}">
        <p14:creationId xmlns:p14="http://schemas.microsoft.com/office/powerpoint/2010/main" val="2758428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3452</TotalTime>
  <Words>199</Words>
  <Application>Microsoft Office PowerPoint</Application>
  <PresentationFormat>Affichage à l'écran (4:3)</PresentationFormat>
  <Paragraphs>26</Paragraphs>
  <Slides>6</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6</vt:i4>
      </vt:variant>
    </vt:vector>
  </HeadingPairs>
  <TitlesOfParts>
    <vt:vector size="16" baseType="lpstr">
      <vt:lpstr>Algerian</vt:lpstr>
      <vt:lpstr>Arial</vt:lpstr>
      <vt:lpstr>Arial Black</vt:lpstr>
      <vt:lpstr>Arial Narrow</vt:lpstr>
      <vt:lpstr>Calibri</vt:lpstr>
      <vt:lpstr>Lucida Calligraphy</vt:lpstr>
      <vt:lpstr>Times New Roman</vt:lpstr>
      <vt:lpstr>Wide Latin</vt:lpstr>
      <vt:lpstr>Wingdings</vt:lpstr>
      <vt:lpstr>Thème Office</vt:lpstr>
      <vt:lpstr>Présentation PowerPoint</vt:lpstr>
      <vt:lpstr>  «Comme un jour normal, les surveillants de prison, voulant procéder à l’ouverture des cellules le Matin et au comptage des pensionnaires, ils se sont vus pris d’assaut. Submergés par les effets de surprise et la brutalité des évènements, ils n’ont pu circonscrire et prendre en charge l’incident. A contrario, ils ont, momentanément, perdu le contrôle de l’établissement. Par voie de conséquence, un nombre important de détenus ont pu s’évader et des agents ont été, plus ou moins, gravement blessés»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GTPI POUR ESOP</dc:title>
  <dc:creator>H DRAME</dc:creator>
  <cp:lastModifiedBy>Safia Guindo</cp:lastModifiedBy>
  <cp:revision>298</cp:revision>
  <dcterms:created xsi:type="dcterms:W3CDTF">2015-06-10T19:53:34Z</dcterms:created>
  <dcterms:modified xsi:type="dcterms:W3CDTF">2021-09-15T10:04:52Z</dcterms:modified>
</cp:coreProperties>
</file>